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303" r:id="rId4"/>
    <p:sldId id="337" r:id="rId5"/>
    <p:sldId id="262" r:id="rId6"/>
    <p:sldId id="338" r:id="rId7"/>
    <p:sldId id="336" r:id="rId8"/>
    <p:sldId id="339" r:id="rId9"/>
    <p:sldId id="331" r:id="rId10"/>
    <p:sldId id="358" r:id="rId11"/>
    <p:sldId id="330" r:id="rId12"/>
    <p:sldId id="332" r:id="rId13"/>
    <p:sldId id="343" r:id="rId14"/>
    <p:sldId id="344" r:id="rId15"/>
    <p:sldId id="346" r:id="rId16"/>
    <p:sldId id="347" r:id="rId17"/>
    <p:sldId id="357" r:id="rId18"/>
    <p:sldId id="356" r:id="rId19"/>
    <p:sldId id="355" r:id="rId20"/>
    <p:sldId id="366" r:id="rId21"/>
    <p:sldId id="387" r:id="rId22"/>
    <p:sldId id="360" r:id="rId23"/>
    <p:sldId id="376" r:id="rId24"/>
    <p:sldId id="261" r:id="rId25"/>
    <p:sldId id="361" r:id="rId26"/>
    <p:sldId id="363" r:id="rId27"/>
    <p:sldId id="377" r:id="rId28"/>
    <p:sldId id="362" r:id="rId29"/>
    <p:sldId id="378" r:id="rId30"/>
    <p:sldId id="364" r:id="rId31"/>
    <p:sldId id="365" r:id="rId32"/>
    <p:sldId id="388" r:id="rId33"/>
    <p:sldId id="379" r:id="rId34"/>
    <p:sldId id="368" r:id="rId35"/>
    <p:sldId id="371" r:id="rId36"/>
    <p:sldId id="370" r:id="rId37"/>
    <p:sldId id="372" r:id="rId38"/>
    <p:sldId id="359" r:id="rId39"/>
    <p:sldId id="318" r:id="rId40"/>
    <p:sldId id="383" r:id="rId41"/>
    <p:sldId id="350" r:id="rId42"/>
    <p:sldId id="373" r:id="rId43"/>
    <p:sldId id="385" r:id="rId44"/>
    <p:sldId id="386" r:id="rId45"/>
    <p:sldId id="384" r:id="rId46"/>
    <p:sldId id="268" r:id="rId47"/>
    <p:sldId id="380" r:id="rId48"/>
    <p:sldId id="381" r:id="rId49"/>
    <p:sldId id="320" r:id="rId50"/>
    <p:sldId id="374" r:id="rId51"/>
    <p:sldId id="382" r:id="rId52"/>
    <p:sldId id="390" r:id="rId53"/>
    <p:sldId id="391" r:id="rId54"/>
    <p:sldId id="393" r:id="rId55"/>
    <p:sldId id="392" r:id="rId56"/>
    <p:sldId id="335" r:id="rId57"/>
    <p:sldId id="294" r:id="rId58"/>
    <p:sldId id="295" r:id="rId59"/>
    <p:sldId id="296" r:id="rId60"/>
    <p:sldId id="389" r:id="rId61"/>
    <p:sldId id="304" r:id="rId62"/>
    <p:sldId id="30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04"/>
    <p:restoredTop sz="95018"/>
  </p:normalViewPr>
  <p:slideViewPr>
    <p:cSldViewPr snapToGrid="0" snapToObjects="1">
      <p:cViewPr varScale="1">
        <p:scale>
          <a:sx n="120" d="100"/>
          <a:sy n="120"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1:40:16.164"/>
    </inkml:context>
    <inkml:brush xml:id="br0">
      <inkml:brushProperty name="width" value="0.05" units="cm"/>
      <inkml:brushProperty name="height" value="0.05" units="cm"/>
      <inkml:brushProperty name="color" value="#FFC114"/>
    </inkml:brush>
  </inkml:definitions>
  <inkml:trace contextRef="#ctx0" brushRef="#br0">19 3 24575,'0'12'0,"0"2"0,0 1 0,0 3 0,0 7 0,0 1 0,0 3 0,0-3 0,0 2 0,0-7 0,0 6 0,0-6 0,0 0 0,0-1 0,0-5 0,0 1 0,0-2 0,0 1 0,0 1 0,0 1 0,0-3 0,0 4 0,0-1 0,0 5 0,2-1 0,0 4 0,0-6 0,1 3 0,-3-3 0,1 1 0,1 2 0,-1 1 0,0 1 0,1 3 0,-2 0 0,2 4 0,0 0 0,-2-2 0,2 4 0,0-3 0,-2 6 0,2 1 0,-2 6 0,2-2 0,-2 6 0,2-9 0,-2 4 0,2-8 0,-2-2 0,2-7 0,-2 5 0,0-3 0,0 10 0,0-5 0,0 2 0,0-8 0,0 1 0,0-6 0,0 2 0,0-3 0,0 0 0,0 2 0,0 9 0,0-1 0,0 7 0,0-9 0,0-2 0,0 2 0,-2-4 0,2 4 0,-2-3 0,2 1 0,0-4 0,-1 0 0,0-4 0,0 2 0,1 3 0,0-3 0,0 8 0,-2-4 0,2 7 0,-2-3 0,2 4 0,0-1 0,0 5 0,0 5 0,0 7 0,0-2 0,0 0 0,0-12 0,0-6 0,0-2 0,0-3 0,0 2 0,0-1 0,0 1 0,-1-5 0,0 0 0,0-8 0,1-3 0,0-6 0,0 2 0,1-2 0,0 0 0,0 1 0,-1 0 0,0 1 0,0 0 0,0 0 0,2-3 0,-3-1 0,-1-4 0,0 3 0,-1-3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4.214"/>
    </inkml:context>
    <inkml:brush xml:id="br0">
      <inkml:brushProperty name="width" value="0.05" units="cm"/>
      <inkml:brushProperty name="height" value="0.05" units="cm"/>
      <inkml:brushProperty name="color" value="#F6630D"/>
    </inkml:brush>
  </inkml:definitions>
  <inkml:trace contextRef="#ctx0" brushRef="#br0">0 37 24575,'16'-5'0,"-1"0"0,-2 4 0,-3-2 0,-1 2 0,6 0 0,0-1 0,2 2 0,-5-3 0,-6 3 0,0-3 0,1 3 0,1-2 0,2 2 0,2-1 0,6-1 0,8 0 0,-7 0 0,-1 1 0,-12 0 0,-2 0 0,2 1 0,-2 0 0,-1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5.069"/>
    </inkml:context>
    <inkml:brush xml:id="br0">
      <inkml:brushProperty name="width" value="0.05" units="cm"/>
      <inkml:brushProperty name="height" value="0.05" units="cm"/>
      <inkml:brushProperty name="color" value="#F6630D"/>
    </inkml:brush>
  </inkml:definitions>
  <inkml:trace contextRef="#ctx0" brushRef="#br0">46 0 24575,'0'8'0,"0"-1"0,0 4 0,0-1 0,0 4 0,0 1 0,-2-2 0,2 0 0,-3-3 0,3 1 0,-2 0 0,1 1 0,0-2 0,-2-4 0,3-1 0,-3-2 0,3 0 0,-3 1 0,1 2 0,-3 2 0,2 3 0,-2 2 0,3-2 0,1-4 0,1-2 0,-2-3 0,2-2 0,-4-5 0,3 1 0,-2 0 0,3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6.082"/>
    </inkml:context>
    <inkml:brush xml:id="br0">
      <inkml:brushProperty name="width" value="0.05" units="cm"/>
      <inkml:brushProperty name="height" value="0.05" units="cm"/>
      <inkml:brushProperty name="color" value="#F6630D"/>
    </inkml:brush>
  </inkml:definitions>
  <inkml:trace contextRef="#ctx0" brushRef="#br0">1 19 24575,'22'0'0,"8"0"0,10 0 0,8-2 0,-10 1 0,-1-2 0,-15 1 0,-5 0 0,-7 0 0,-2 2 0,0-1 0,0 0 0,2 0 0,-2 1 0,2 0 0,-2 0 0,5 0 0,-2 0 0,0-1 0,-10 0 0,0 0 0,-6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7.128"/>
    </inkml:context>
    <inkml:brush xml:id="br0">
      <inkml:brushProperty name="width" value="0.05" units="cm"/>
      <inkml:brushProperty name="height" value="0.05" units="cm"/>
      <inkml:brushProperty name="color" value="#F6630D"/>
    </inkml:brush>
  </inkml:definitions>
  <inkml:trace contextRef="#ctx0" brushRef="#br0">21 1 24575,'0'16'0,"0"3"0,0 7 0,0 2 0,0-2 0,0 0 0,-4-1 0,3-2 0,-2-1 0,3-2 0,0-6 0,0-2 0,0-5 0,0 1 0,0-3 0,-1 1 0,0 1 0,0 0 0,1 3 0,-2 2 0,2-4 0,-1 0 0,1-5 0,-2-1 0,0-1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8.657"/>
    </inkml:context>
    <inkml:brush xml:id="br0">
      <inkml:brushProperty name="width" value="0.05" units="cm"/>
      <inkml:brushProperty name="height" value="0.05" units="cm"/>
      <inkml:brushProperty name="color" value="#F6630D"/>
    </inkml:brush>
  </inkml:definitions>
  <inkml:trace contextRef="#ctx0" brushRef="#br0">59 0 24575,'5'8'0,"-1"0"0,-2 4 0,1-1 0,-1 4 0,1-4 0,0 2 0,-1-2 0,0-1 0,-2 1 0,0 1 0,0-1 0,1 1 0,-1-3 0,2-1 0,-2-3 0,0 2 0,0-1 0,0 2 0,0 3 0,0 0 0,0 0 0,0-3 0,0 0 0,0-2 0,-2 4 0,2-2 0,-3 4 0,3-3 0,-2-2 0,1 1 0,0-3 0,0 1 0,0 1 0,0-2 0,0-1 0,-1 1 0,1 0 0,-1 2 0,-1-2 0,1 1 0,0-3 0,-1 2 0,3 0 0,-4 1 0,2 1 0,-3 1 0,2-1 0,-1-2 0,1-1 0,0 0 0,1-1 0,-1 0 0,-1 0 0,0 1 0,-4-1 0,4-1 0,0-1 0,2-2 0,-1-1 0,3 0 0,-2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1.043"/>
    </inkml:context>
    <inkml:brush xml:id="br0">
      <inkml:brushProperty name="width" value="0.05" units="cm"/>
      <inkml:brushProperty name="height" value="0.05" units="cm"/>
      <inkml:brushProperty name="color" value="#F6630D"/>
    </inkml:brush>
  </inkml:definitions>
  <inkml:trace contextRef="#ctx0" brushRef="#br0">120 0 24575,'-8'10'0,"0"-3"0,1 5 0,-1-3 0,2 3 0,-4-2 0,3 3 0,-1-4 0,2 2 0,0-2 0,-1 3 0,1 1 0,1-2 0,0 0 0,2 1 0,-1-1 0,1 1 0,1-1 0,-1-1 0,2 1 0,-1 0 0,-1 4 0,3 1 0,-2 1 0,2-2 0,0-3 0,0 0 0,0-1 0,0-1 0,0 1 0,0 0 0,0 4 0,2 9 0,-2-5 0,2 1 0,-2-10 0,0-4 0,1-4 0,0-1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2.025"/>
    </inkml:context>
    <inkml:brush xml:id="br0">
      <inkml:brushProperty name="width" value="0.05" units="cm"/>
      <inkml:brushProperty name="height" value="0.05" units="cm"/>
      <inkml:brushProperty name="color" value="#F6630D"/>
    </inkml:brush>
  </inkml:definitions>
  <inkml:trace contextRef="#ctx0" brushRef="#br0">1 47 24575,'13'-3'0,"2"0"0,1-2 0,2 2 0,-6-1 0,-1 3 0,-5-1 0,2 2 0,2-3 0,2 3 0,-1-2 0,0 2 0,0 0 0,7 0 0,2-1 0,1 0 0,-2 0 0,-4 1 0,-7 0 0,1-2 0,7 0 0,2-1 0,5-2 0,-9 2 0,-7 0 0,-6 3 0,0 0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3.068"/>
    </inkml:context>
    <inkml:brush xml:id="br0">
      <inkml:brushProperty name="width" value="0.05" units="cm"/>
      <inkml:brushProperty name="height" value="0.05" units="cm"/>
      <inkml:brushProperty name="color" value="#F6630D"/>
    </inkml:brush>
  </inkml:definitions>
  <inkml:trace contextRef="#ctx0" brushRef="#br0">14 1 24575,'0'10'0,"0"2"0,0 5 0,0-1 0,0 0 0,0 2 0,0 3 0,0-2 0,0 0 0,-2-9 0,2-1 0,-2-6 0,1 2 0,1 1 0,-3-2 0,2 2 0,0-2 0,1-1 0,0 3 0,-2-1 0,2 5 0,-1-3 0,1-2 0,0-3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4.148"/>
    </inkml:context>
    <inkml:brush xml:id="br0">
      <inkml:brushProperty name="width" value="0.05" units="cm"/>
      <inkml:brushProperty name="height" value="0.05" units="cm"/>
      <inkml:brushProperty name="color" value="#F6630D"/>
    </inkml:brush>
  </inkml:definitions>
  <inkml:trace contextRef="#ctx0" brushRef="#br0">36 1 24575,'0'13'0,"0"-5"0,0 1 0,0-5 0,0 1 0,0-2 0,0 0 0,-2 2 0,1 4 0,-4 3 0,1 4 0,0-2 0,0-3 0,1-5 0,1-1 0,1-2 0,1 1 0,0-1 0,-2-1 0,-1-1 0,1-1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5.228"/>
    </inkml:context>
    <inkml:brush xml:id="br0">
      <inkml:brushProperty name="width" value="0.05" units="cm"/>
      <inkml:brushProperty name="height" value="0.05" units="cm"/>
      <inkml:brushProperty name="color" value="#F6630D"/>
    </inkml:brush>
  </inkml:definitions>
  <inkml:trace contextRef="#ctx0" brushRef="#br0">1 20 24575,'13'-4'0,"1"3"0,-4-1 0,0 2 0,-1 0 0,1 0 0,0 0 0,3 0 0,0 0 0,-3-1 0,1 0 0,-6 0 0,0 1 0,-1 0 0,4 0 0,4 0 0,3 0 0,-1-2 0,4 2 0,-9-3 0,2 3 0,-5-3 0,-2 3 0,-1-2 0,-2 2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2:46:58.366"/>
    </inkml:context>
    <inkml:brush xml:id="br0">
      <inkml:brushProperty name="width" value="0.05" units="cm"/>
      <inkml:brushProperty name="height" value="0.05" units="cm"/>
      <inkml:brushProperty name="color" value="#FFC114"/>
    </inkml:brush>
  </inkml:definitions>
  <inkml:trace contextRef="#ctx0" brushRef="#br0">19 3 24575,'0'12'0,"0"2"0,0 1 0,0 3 0,0 7 0,0 1 0,0 3 0,0-3 0,0 2 0,0-7 0,0 6 0,0-6 0,0 0 0,0-1 0,0-5 0,0 1 0,0-2 0,0 1 0,0 1 0,0 1 0,0-3 0,0 4 0,0-1 0,0 5 0,2-1 0,0 4 0,0-6 0,1 3 0,-3-3 0,1 1 0,1 2 0,-1 1 0,0 1 0,1 3 0,-2 0 0,2 4 0,0 0 0,-2-2 0,2 4 0,0-3 0,-2 6 0,2 1 0,-2 6 0,2-2 0,-2 6 0,2-9 0,-2 4 0,2-8 0,-2-2 0,2-7 0,-2 5 0,0-3 0,0 10 0,0-5 0,0 2 0,0-8 0,0 1 0,0-6 0,0 2 0,0-3 0,0 0 0,0 2 0,0 9 0,0-1 0,0 7 0,0-9 0,0-2 0,0 2 0,-2-4 0,2 4 0,-2-3 0,2 1 0,0-4 0,-1 0 0,0-4 0,0 2 0,1 3 0,0-3 0,0 8 0,-2-4 0,2 7 0,-2-3 0,2 4 0,0-1 0,0 5 0,0 5 0,0 7 0,0-2 0,0 0 0,0-12 0,0-6 0,0-2 0,0-3 0,0 2 0,0-1 0,0 1 0,-1-5 0,0 0 0,0-8 0,1-3 0,0-6 0,0 2 0,1-2 0,0 0 0,0 1 0,-1 0 0,0 1 0,0 0 0,0 0 0,2-3 0,-3-1 0,-1-4 0,0 3 0,-1-3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6.364"/>
    </inkml:context>
    <inkml:brush xml:id="br0">
      <inkml:brushProperty name="width" value="0.05" units="cm"/>
      <inkml:brushProperty name="height" value="0.05" units="cm"/>
      <inkml:brushProperty name="color" value="#F6630D"/>
    </inkml:brush>
  </inkml:definitions>
  <inkml:trace contextRef="#ctx0" brushRef="#br0">4 0 24575,'1'11'0,"1"1"0,-2-1 0,0 2 0,0 2 0,1 0 0,0 3 0,0-4 0,-1-2 0,0-1 0,0-1 0,-1 2 0,0 2 0,0 0 0,1-1 0,0-3 0,0 0 0,0-4 0,0-1 0,0 1 0,0-1 0,0 0 0,0 3 0,0 0 0,0 4 0,0 1 0,0-5 0,0 0 0,0-5 0,0 0 0,0 1 0,0-1 0,-2-1 0,1-1 0,-1-1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17.703"/>
    </inkml:context>
    <inkml:brush xml:id="br0">
      <inkml:brushProperty name="width" value="0.05" units="cm"/>
      <inkml:brushProperty name="height" value="0.05" units="cm"/>
      <inkml:brushProperty name="color" value="#F6630D"/>
    </inkml:brush>
  </inkml:definitions>
  <inkml:trace contextRef="#ctx0" brushRef="#br0">1 1 24575,'4'1'0,"1"4"0,-1 3 0,2 2 0,2 5 0,-1-2 0,0 2 0,-3-1 0,0-1 0,-1-1 0,-1-1 0,1-2 0,-3 3 0,1-2 0,-1-1 0,0-1 0,0 0 0,0 2 0,0 3 0,-1 0 0,1 3 0,0-1 0,0-2 0,1-3 0,-1-4 0,0-1 0,0 0 0,0 1 0,0 1 0,-1-1 0,1 1 0,-2-1 0,1 1 0,-1-1 0,0 1 0,-1 1 0,1 3 0,-1-2 0,0 2 0,1-5 0,-1-1 0,3 0 0,-3-3 0,3 1 0,-3-2 0,2 1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2.618"/>
    </inkml:context>
    <inkml:brush xml:id="br0">
      <inkml:brushProperty name="width" value="0.05" units="cm"/>
      <inkml:brushProperty name="height" value="0.05" units="cm"/>
      <inkml:brushProperty name="color" value="#00B0F0"/>
    </inkml:brush>
  </inkml:definitions>
  <inkml:trace contextRef="#ctx0" brushRef="#br0">106 1 24575,'-7'6'0,"2"2"0,-2 2 0,1 2 0,-2 0 0,-1 3 0,3 0 0,-3 0 0,5 1 0,0-3 0,0 3 0,0 0 0,0 1 0,-1 3 0,2-4 0,0 2 0,-1-1 0,1-3 0,1 2 0,-1-1 0,3 0 0,-3 5 0,3-3 0,-2 8 0,2-4 0,0-2 0,0 1 0,0-3 0,0 5 0,1-1 0,0 0 0,2-3 0,-1-2 0,-1 0 0,2 2 0,-1 0 0,1-1 0,1-1 0,-2-3 0,-1-3 0,-1-2 0,3-4 0,-1-3 0,6 1 0,-6-2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4.346"/>
    </inkml:context>
    <inkml:brush xml:id="br0">
      <inkml:brushProperty name="width" value="0.05" units="cm"/>
      <inkml:brushProperty name="height" value="0.05" units="cm"/>
      <inkml:brushProperty name="color" value="#00B0F0"/>
    </inkml:brush>
  </inkml:definitions>
  <inkml:trace contextRef="#ctx0" brushRef="#br0">7 0 24575,'6'9'0,"2"3"0,-4 0 0,2 2 0,-1-3 0,-2-1 0,2 1 0,-4-1 0,1 2 0,1 0 0,-1 1 0,1 4 0,-1-2 0,0 3 0,-1-2 0,-1 0 0,2-1 0,-1 2 0,0-1 0,0 0 0,-1 2 0,2-6 0,-2 7 0,1-4 0,-1 8 0,-1-2 0,1 0 0,-2-4 0,1 0 0,-1 1 0,-2 0 0,1 7 0,-1-4 0,1 7 0,-2-5 0,-1 5 0,-2 1 0,0 0 0,3-8 0,0-6 0,3-8 0,-1-4 0,1-1 0,0-2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7.530"/>
    </inkml:context>
    <inkml:brush xml:id="br0">
      <inkml:brushProperty name="width" value="0.05" units="cm"/>
      <inkml:brushProperty name="height" value="0.05" units="cm"/>
      <inkml:brushProperty name="color" value="#00B0F0"/>
    </inkml:brush>
  </inkml:definitions>
  <inkml:trace contextRef="#ctx0" brushRef="#br0">1 62 24575,'8'0'0,"5"0"0,2 0 0,10 2 0,7-2 0,5 2 0,6 0 0,-1-2 0,28 5 0,7-2 0,23 3 0,-13-3 0,-15-1 0,-22-2 0,-6 0 0,-6 0 0,13 0 0,17 3 0,9 0 0,-26-2 0,0 1 0,32 0 0,-1-6 0,-23 3 0,-11-3 0,-5 4 0,4 0 0,7 0 0,16 0 0,13-2 0,-9-1 0,2-2 0,-21 0 0,10 1 0,5-1 0,10-1 0,-5 3 0,9-4 0,-19 6 0,5-6 0,-12 5 0,-12-1 0,7 1 0,-7 0 0,9 2 0,3-5 0,-3 1 0,-5-1 0,-3 0 0,-7 2 0,-5 1 0,-2-1 0,-7 2 0,0 1 0,2 0 0,-4 0 0,-1-2 0,-5 2 0,-3-2 0,3 2 0,8 0 0,10 0 0,12 0 0,-2 0 0,-9 0 0,-15 0 0,-9 0 0,-1 0 0,2 0 0,-1 0 0,-1 0 0,-5 0 0,7 2 0,0-2 0,1 2 0,-1-2 0,7 0 0,-4 0 0,1-2 0,-8 2 0,-8-2 0,-1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21.062"/>
    </inkml:context>
    <inkml:brush xml:id="br0">
      <inkml:brushProperty name="width" value="0.05" units="cm"/>
      <inkml:brushProperty name="height" value="0.05" units="cm"/>
      <inkml:brushProperty name="color" value="#00B0F0"/>
    </inkml:brush>
  </inkml:definitions>
  <inkml:trace contextRef="#ctx0" brushRef="#br0">0 7 24575,'15'-1'0,"0"0"0,-2-2 0,-2 3 0,-2-1 0,4 1 0,15 0 0,22 4 0,4-1 0,3 4 0,-24-4 0,-13-1 0,-13-2 0,2-2 0,-5-2 0,2 1 0,-4-1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22.401"/>
    </inkml:context>
    <inkml:brush xml:id="br0">
      <inkml:brushProperty name="width" value="0.05" units="cm"/>
      <inkml:brushProperty name="height" value="0.05" units="cm"/>
      <inkml:brushProperty name="color" value="#00B0F0"/>
    </inkml:brush>
  </inkml:definitions>
  <inkml:trace contextRef="#ctx0" brushRef="#br0">0 29 24575,'40'-7'0,"0"-1"0,-3 4 0,-7-2 0,-8 4 0,-12 0 0,0 2 0,-5 2 0,6 1 0,5 1 0,7 3 0,10-1 0,5 2 0,-7-2 0,-6-1 0,-15-3 0,-4-1 0,-4 3 0,-1 0 0,-4 2 0,-6 2 0,-10 2 0,-3 0 0,-5 1 0,6-2 0,3-2 0,7-4 0,6 0 0,3 0 0,2 2 0,2 2 0,1-1 0,9 6 0,3-1 0,3 3 0,-4-4 0,-6-3 0,-3-3 0,-2 0 0,-1 0 0,1-1 0,-3 3 0,2 1 0,-2 1 0,0 1 0,0 1 0,-2 2 0,0-1 0,1-2 0,-2-3 0,1-5 0,0 2 0,-2-2 0,0 2 0,-5-3 0,-4 1 0,-4 2 0,0 0 0,4 1 0,5-2 0,4-5 0,4-1 0,7-8 0,0 1 0,6 0 0,-8 4 0,1 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23.774"/>
    </inkml:context>
    <inkml:brush xml:id="br0">
      <inkml:brushProperty name="width" value="0.05" units="cm"/>
      <inkml:brushProperty name="height" value="0.05" units="cm"/>
      <inkml:brushProperty name="color" value="#00B0F0"/>
    </inkml:brush>
  </inkml:definitions>
  <inkml:trace contextRef="#ctx0" brushRef="#br0">65 1 24575,'-5'5'0,"-1"1"0,0 4 0,-2 1 0,-2 5 0,3 0 0,-1 0 0,6-2 0,-2-1 0,3-1 0,-2 2 0,2-2 0,-1 2 0,0 1 0,2-2 0,0 1 0,0-2 0,0-2 0,2 4 0,1 2 0,3 3 0,1-1 0,-4-9 0,1-4 0,-3-2 0,3-3 0,1 2 0,8-2 0,1-2 0,9-5 0,-3-3 0,3-3 0,-3 3 0,-4 2 0,0 1 0,-4 1 0,2-1 0,-6 1 0,2-1 0,-5 1 0,1-4 0,-1 2 0,2-5 0,-2 3 0,-2-3 0,-2 5 0,-1-4 0,0 2 0,-1-2 0,-2 2 0,-1 2 0,-4 3 0,2-2 0,-4 1 0,0-2 0,2 2 0,-2 1 0,1 0 0,-4 0 0,-2 3 0,2-2 0,1 4 0,3-3 0,2 2 0,-5 0 0,3 1 0,-4 1 0,7 0 0,-1 0 0,6-1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25.924"/>
    </inkml:context>
    <inkml:brush xml:id="br0">
      <inkml:brushProperty name="width" value="0.05" units="cm"/>
      <inkml:brushProperty name="height" value="0.05" units="cm"/>
      <inkml:brushProperty name="color" value="#00B0F0"/>
    </inkml:brush>
  </inkml:definitions>
  <inkml:trace contextRef="#ctx0" brushRef="#br0">1 0 24575,'18'2'0,"2"0"0,16 0 0,-3 2 0,4-4 0,-14 2 0,-8-1 0,-6 0 0,0 2 0,-1-3 0,-2 6 0,-4-2 0,-1 2 0,-1 0 0,0 1 0,0 1 0,-3 0 0,1 3 0,-4-2 0,1 2 0,-1-3 0,1 0 0,-3-3 0,1 0 0,-5 0 0,-3-2 0,-4 5 0,2-4 0,7 2 0,7-2 0,15 1 0,0 0 0,3 0 0,-2-2 0,-3 0 0,4-1 0,-3 1 0,-2-1 0,-4 0 0,-1-2 0,0 1 0,2-1 0,3 3 0,2-2 0,-1 1 0,-4 5 0,-3-2 0,-3 5 0,2-5 0,-2 1 0,0-1 0,0 0 0,0 0 0,0-1 0,0 0 0,0 1 0,-2-2 0,1 0 0,-3 0 0,1 1 0,-2 0 0,-1 0 0,-2 2 0,-4 1 0,2-1 0,1 2 0,2-3 0,2 0 0,2-3 0,0-1 0,-2 1 0,0-1 0,-3 1 0,1 1 0,1-2 0,-4 0 0,2-1 0,-8 0 0,1-2 0,6 2 0,0-1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26.766"/>
    </inkml:context>
    <inkml:brush xml:id="br0">
      <inkml:brushProperty name="width" value="0.05" units="cm"/>
      <inkml:brushProperty name="height" value="0.05" units="cm"/>
      <inkml:brushProperty name="color" value="#00B0F0"/>
    </inkml:brush>
  </inkml:definitions>
  <inkml:trace contextRef="#ctx0" brushRef="#br0">1 27 24575,'13'-6'0,"-2"1"0,-2 3 0,-3 0 0,-3 1 0,2-1 0,1 2 0,2-3 0,-1 3 0,1-2 0,-5 2 0,4-1 0,-2 0 0,1 0 0,-1 1 0,-2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1T02:48:23.213"/>
    </inkml:context>
    <inkml:brush xml:id="br0">
      <inkml:brushProperty name="width" value="0.1" units="cm"/>
      <inkml:brushProperty name="height" value="0.1" units="cm"/>
      <inkml:brushProperty name="color" value="#FFC114"/>
    </inkml:brush>
  </inkml:definitions>
  <inkml:trace contextRef="#ctx0" brushRef="#br0">1865 1 24575,'-13'20'0,"2"0"0,-1 6 0,0 1 0,-2 9 0,-5 2 0,2 0 0,-6 4 0,3-3 0,-9 9 0,2-6 0,-2 1 0,6-11 0,1-5 0,5-3 0,-1-1 0,-4 4 0,1-5 0,-4 1 0,5-8 0,0 0 0,4-6 0,4 3 0,-2-2 0,0 6 0,-3-2 0,-1 0 0,0-2 0,4-5 0,1 2 0,0-2 0,0 4 0,-4 1 0,-2 6 0,-8 3 0,0-1 0,-2-2 0,5-7 0,4-3 0,4-2 0,3 0 0,-3-3 0,-1 2 0,-3-2 0,-2 1 0,-2 1 0,-1-1 0,2 1 0,-2-1 0,-4 2 0,-5-2 0,-6 0 0,0 0 0,8-2 0,6 0 0,6-1 0,-1-1 0,1 2 0,-8-2 0,4 3 0,-7-2 0,3 2 0,-1-1 0,1 0 0,6 2 0,2-4 0,-1 1 0,0-1 0,-5 2 0,3-2 0,0 3 0,5-2 0,-4 2 0,4-3 0,-1 2 0,2-1 0,0 0 0,-1 0 0,1 1 0,3-2 0,2 3 0,0-3 0,0 3 0,-2-1 0,-5 2 0,1-1 0,-2 0 0,7-1 0,3-1 0,4 1 0,3-2 0,-2 3 0,-2 2 0,1 0 0,-2 2 0,3-1 0,1-3 0,1 2 0,3-2 0,-1 2 0,1 0 0,0 0 0,0 0 0,0 0 0,0-2 0,1 3 0,-1-2 0,5 2 0,-2-2 0,5 0 0,2-1 0,2 1 0,6-1 0,5 1 0,11 2 0,3-2 0,8 4 0,-9-5 0,2 1 0,-14-2 0,6-2 0,-3 1 0,-1-1 0,7 0 0,-4 0 0,10 0 0,-3 2 0,-7 0 0,-2 2 0,-5-2 0,6-1 0,1-1 0,2 0 0,6 2 0,0-1 0,3 1 0,-8-1 0,-4 1 0,-5 0 0,5-1 0,1 1 0,3-2 0,-2 2 0,-8-2 0,3 2 0,-10-2 0,3 3 0,-2-1 0,1 0 0,1-1 0,2-1 0,-1 0 0,6 0 0,-6 0 0,6 2 0,-1 0 0,5 0 0,0 1 0,-5-2 0,3 0 0,-5-1 0,6 0 0,-2 0 0,-3 0 0,-4 0 0,-3 0 0,-4 0 0,2 0 0,-2 0 0,2 0 0,2 0 0,1 0 0,2 0 0,-1 0 0,-2 0 0,4 0 0,4 0 0,8 0 0,-3-1 0,-4 0 0,-8 0 0,-8-1 0,-3 2 0,-3-2 0,2 2 0,-2-1 0,3-1 0,2-2 0,2-2 0,5 0 0,-3 0 0,0-1 0,-3-1 0,-1 1 0,-3-1 0,1 2 0,-1-2 0,0 0 0,0-1 0,-2 0 0,-1 1 0,0-2 0,2-3 0,-1 1 0,2-1 0,-2 4 0,0-1 0,1 2 0,-3-2 0,2 1 0,1-3 0,-1 2 0,0-2 0,0 0 0,-1-2 0,1 1 0,1 0 0,-3 0 0,1 3 0,1-3 0,-3 2 0,5 1 0,-3-1 0,-1 3 0,2-4 0,-1 2 0,1 1 0,-1-1 0,1 0 0,-3-1 0,2-2 0,-1 1 0,0 1 0,0 2 0,-1-3 0,0 2 0,1-2 0,1 0 0,0-1 0,1-1 0,-1-3 0,0 1 0,1 1 0,-3 1 0,3 2 0,-3-1 0,3 0 0,-3 0 0,3-1 0,-2-3 0,0 2 0,-1-1 0,0 6 0,0 0 0,0 4 0,0-2 0,0-2 0,0-1 0,0-4 0,0 1 0,0-4 0,0-1 0,0 2 0,0 3 0,0 1 0,0 3 0,0-1 0,0 1 0,0 0 0,0-1 0,0 0 0,0-4 0,0 1 0,0 0 0,0 0 0,0 3 0,0-2 0,0-2 0,0 2 0,0-2 0,0 4 0,0 0 0,0 2 0,0 3 0,0 1 0,0 2 0,0 0 0,0 0 0,0-1 0,-1 3 0,-1-1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40.930"/>
    </inkml:context>
    <inkml:brush xml:id="br0">
      <inkml:brushProperty name="width" value="0.05" units="cm"/>
      <inkml:brushProperty name="height" value="0.05" units="cm"/>
      <inkml:brushProperty name="color" value="#66CC00"/>
    </inkml:brush>
  </inkml:definitions>
  <inkml:trace contextRef="#ctx0" brushRef="#br0">228 9 24575,'-9'-1'0,"2"0"0,3 0 0,0 1 0,0 0 0,-1 0 0,-4 1 0,3 0 0,-9 2 0,6-2 0,1 3 0,2-3 0,4 2 0,-1-1 0,-2 1 0,0 2 0,-1 0 0,-2 1 0,3 2 0,-4 1 0,5-1 0,-4 0 0,4-3 0,0 1 0,2-2 0,-1 0 0,0 0 0,-1 0 0,-2 3 0,0 1 0,-1 2 0,-3 1 0,4 0 0,-2 1 0,1-1 0,4-1 0,-2 0 0,5-2 0,-3 0 0,3 0 0,-3 0 0,2 0 0,0 3 0,1-1 0,0 3 0,0 0 0,0 0 0,0-3 0,0 1 0,0-6 0,1 3 0,0-3 0,2 3 0,-3 2 0,3 1 0,-1 4 0,1-2 0,0 0 0,-1-2 0,1 0 0,-3-1 0,5 3 0,-2-1 0,2-1 0,-2-1 0,0-4 0,1-1 0,-1 0 0,5 0 0,-3 3 0,7 0 0,-3 0 0,7 2 0,1-2 0,1 2 0,4 1 0,-7-3 0,7 0 0,-2-2 0,6-1 0,-1-3 0,-2 0 0,-2-1 0,4 1 0,0 0 0,13 2 0,3-2 0,2 3 0,2-3 0,-2 2 0,2-4 0,4 2 0,-9 0 0,2-2 0,-5 2 0,-2-2 0,6 0 0,-3 0 0,-1 0 0,5 0 0,-10 0 0,0 0 0,-9 0 0,-6 0 0,3 0 0,0 0 0,13-2 0,5 2 0,10-2 0,-2 2 0,5 0 0,-5-2 0,-8 1 0,-5-1 0,-15 2 0,-1 0 0,-2 0 0,6 0 0,5-1 0,0 0 0,0 0 0,-1 1 0,-2 0 0,3 0 0,0 0 0,2 0 0,8 2 0,0-2 0,1 2 0,-12-2 0,-8 0 0,-4 0 0,-2 0 0,5 0 0,4 0 0,5-2 0,-1 2 0,4-2 0,-7 2 0,-1 0 0,-5 0 0,-3 0 0,-4 0 0,-1 0 0,0-1 0,6 0 0,-2 0 0,4 1 0,3 0 0,-3 0 0,7 0 0,0-2 0,1 0 0,-1-1 0,-5-1 0,-3 3 0,-5-1 0,-4 2 0,0 0 0,-1 0 0,1-1 0,2 0 0,-2 0 0,2 1 0,-1 0 0,3 0 0,-2-1 0,1 0 0,-2 0 0,4-1 0,-3 2 0,2-2 0,-4 2 0,2-1 0,-2 1 0,1-2 0,1 1 0,0 0 0,0-1 0,1 1 0,-3 0 0,0-1 0,0 1 0,1-4 0,2 1 0,-1 0 0,1 0 0,-5 0 0,2 0 0,0-1 0,-2 4 0,1-2 0,-1 1 0,-3-1 0,3-1 0,-1 1 0,1 0 0,0 0 0,0-2 0,1 0 0,-1 0 0,-1 0 0,2 0 0,0-1 0,2-1 0,-1-2 0,0 2 0,-2-1 0,0 0 0,0 0 0,2 0 0,-1-2 0,0 3 0,1-1 0,-1 0 0,2 2 0,-4-2 0,2 0 0,-3 2 0,2-1 0,-3 3 0,1-3 0,-1 1 0,0 0 0,2 0 0,-2 1 0,2 0 0,-2 0 0,0 0 0,0 2 0,0-4 0,0 2 0,0-1 0,0-1 0,-2-1 0,2 2 0,-3-4 0,1-1 0,-1 1 0,0-3 0,-2 5 0,1 0 0,0 1 0,0 2 0,1-1 0,1 1 0,0 2 0,0-3 0,-2 2 0,-2-4 0,0 0 0,-3-2 0,1 1 0,2 0 0,-1 0 0,1 3 0,-2-3 0,0 1 0,-4-2 0,2 0 0,2 2 0,-1 3 0,2-1 0,-5 4 0,3-2 0,-4 2 0,5-1 0,-6-1 0,-2 1 0,-4 0 0,2-1 0,0 1 0,0 0 0,0 0 0,1 1 0,4 0 0,2 1 0,2 0 0,-2 0 0,-2 1 0,-8 0 0,-9-2 0,-5 2 0,-12-4 0,5 3 0,-8-1 0,12 2 0,4 0 0,14 0 0,2 0 0,5 0 0,-7 0 0,-4-1 0,-5 0 0,-8-1 0,2 0 0,-4 2 0,-1-2 0,10 2 0,-5 0 0,9 0 0,-3 0 0,1 0 0,6 0 0,-2 0 0,5 0 0,-2 0 0,1 0 0,-1-1 0,-2 0 0,-3 0 0,1 1 0,-1 0 0,4 0 0,-2 0 0,7 0 0,-8 0 0,3 0 0,-3 0 0,-1 0 0,5 0 0,-2 0 0,5 0 0,-5 0 0,3 0 0,-1 0 0,3 0 0,3 0 0,2 0 0,1 0 0,0 0 0,-1 0 0,0 0 0,0 0 0,0 1 0,0-1 0,-1 2 0,-1-2 0,-3 0 0,0 0 0,-1 1 0,2 0 0,3 0 0,-3 1 0,3-2 0,-2 1 0,1-1 0,2 0 0,-1 0 0,-3 0 0,1 2 0,-1-2 0,6 2 0,3-2 0,2 1 0,2-1 0,-3 2 0,0-2 0,-4 1 0,1 0 0,0 0 0,0-1 0,5 0 0,-4 0 0,4 0 0,-6 0 0,4 0 0,-4 0 0,3 0 0,-2 0 0,0 0 0,0 0 0,-1 0 0,1 0 0,-1 0 0,1 0 0,3 0 0,0 0 0,2 0 0,-2 2 0,-1-2 0,-1 1 0,-2-1 0,0 0 0,3 0 0,-3 0 0,4-1 0,-2 1 0,-1-2 0,3 2 0,-4 0 0,4 0 0,1 0 0,1 0 0,2 0 0,0 0 0,0 0 0,-2 0 0,1 0 0,0 0 0,-1 0 0,1 0 0,0 0 0,0 0 0,0-1 0,0 0 0,1 0 0,1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52.979"/>
    </inkml:context>
    <inkml:brush xml:id="br0">
      <inkml:brushProperty name="width" value="0.05" units="cm"/>
      <inkml:brushProperty name="height" value="0.05" units="cm"/>
      <inkml:brushProperty name="color" value="#E71224"/>
    </inkml:brush>
  </inkml:definitions>
  <inkml:trace contextRef="#ctx0" brushRef="#br0">30 1 24575,'-2'9'0,"-1"2"0,3 4 0,-3 1 0,3-1 0,-2 1 0,1-4 0,0 1 0,0-5 0,1 1 0,0-2 0,0 1 0,0 0 0,0 0 0,-1 1 0,0 1 0,0 0 0,1 0 0,0 0 0,0-5 0,0 0 0,0 1 0,0 2 0,0 5 0,0 2 0,-2 8 0,2-1 0,-2 2 0,2-5 0,0-6 0,0-5 0,0-2 0,-2-3 0,2 2 0,-1 2 0,1 2 0,0 1 0,0-1 0,0-3 0,0-3 0,0 2 0,0 0 0,0 3 0,0-1 0,-3-2 0,2-3 0,-2-2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55.206"/>
    </inkml:context>
    <inkml:brush xml:id="br0">
      <inkml:brushProperty name="width" value="0.05" units="cm"/>
      <inkml:brushProperty name="height" value="0.05" units="cm"/>
      <inkml:brushProperty name="color" value="#E71224"/>
    </inkml:brush>
  </inkml:definitions>
  <inkml:trace contextRef="#ctx0" brushRef="#br0">79 23 24575,'-5'0'0,"1"2"0,1 0 0,0 2 0,-2 3 0,-1 3 0,-1 1 0,2 4 0,0-2 0,1 0 0,-1-2 0,0-4 0,1 0 0,2-2 0,0 2 0,0-1 0,-1 1 0,1-1 0,0 1 0,1-2 0,1 0 0,-1-1 0,0 4 0,0 1 0,1 4 0,0-1 0,1 2 0,0 0 0,1-1 0,-1-3 0,0-2 0,1-3 0,0-3 0,-1 1 0,2-2 0,-1 3 0,1-1 0,2 0 0,0 0 0,1 1 0,1 0 0,1 1 0,2 5 0,1-2 0,1 3 0,-4-5 0,-2-2 0,-1-4 0,-2 0 0,2 0 0,0 0 0,-2-1 0,3-1 0,-2 0 0,-1-1 0,0 3 0,-2-3 0,3 0 0,-2-2 0,4-2 0,-1 2 0,-1-1 0,0 1 0,-2-1 0,3-1 0,-2-1 0,2 1 0,-2-1 0,0 3 0,1 1 0,-3-2 0,2 0 0,-1-2 0,1 0 0,1 1 0,-3 0 0,2-1 0,-2 2 0,0-3 0,-1 5 0,0-5 0,2 4 0,-2-3 0,3-1 0,-3-2 0,3-2 0,-3 0 0,2 3 0,-1 0 0,1 3 0,0-1 0,-1 1 0,-1 2 0,-1 1 0,0 0 0,0 1 0,1 0 0,-1-2 0,-1 2 0,-1-2 0,1 2 0,-1-1 0,1 0 0,-1 0 0,0-2 0,-2 2 0,0-2 0,-3 3 0,0-2 0,-2 2 0,3 0 0,1 1 0,3 0 0,-3 1 0,0 0 0,-2 0 0,3 1 0,1-1 0,0 0 0,1 0 0,-5 1 0,0 0 0,-4 1 0,3 0 0,2 0 0,4-1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2.618"/>
    </inkml:context>
    <inkml:brush xml:id="br0">
      <inkml:brushProperty name="width" value="0.05" units="cm"/>
      <inkml:brushProperty name="height" value="0.05" units="cm"/>
      <inkml:brushProperty name="color" value="#00B0F0"/>
    </inkml:brush>
  </inkml:definitions>
  <inkml:trace contextRef="#ctx0" brushRef="#br0">106 1 24575,'-7'6'0,"2"2"0,-2 2 0,1 2 0,-2 0 0,-1 3 0,3 0 0,-3 0 0,5 1 0,0-3 0,0 3 0,0 0 0,0 1 0,-1 3 0,2-4 0,0 2 0,-1-1 0,1-3 0,1 2 0,-1-1 0,3 0 0,-3 5 0,3-3 0,-2 8 0,2-4 0,0-2 0,0 1 0,0-3 0,0 5 0,1-1 0,0 0 0,2-3 0,-1-2 0,-1 0 0,2 2 0,-1 0 0,1-1 0,1-1 0,-2-3 0,-1-3 0,-1-2 0,3-4 0,-1-3 0,6 1 0,-6-2 0,2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4.346"/>
    </inkml:context>
    <inkml:brush xml:id="br0">
      <inkml:brushProperty name="width" value="0.05" units="cm"/>
      <inkml:brushProperty name="height" value="0.05" units="cm"/>
      <inkml:brushProperty name="color" value="#00B0F0"/>
    </inkml:brush>
  </inkml:definitions>
  <inkml:trace contextRef="#ctx0" brushRef="#br0">7 0 24575,'6'9'0,"2"3"0,-4 0 0,2 2 0,-1-3 0,-2-1 0,2 1 0,-4-1 0,1 2 0,1 0 0,-1 1 0,1 4 0,-1-2 0,0 3 0,-1-2 0,-1 0 0,2-1 0,-1 2 0,0-1 0,0 0 0,-1 2 0,2-6 0,-2 7 0,1-4 0,-1 8 0,-1-2 0,1 0 0,-2-4 0,1 0 0,-1 1 0,-2 0 0,1 7 0,-1-4 0,1 7 0,-2-5 0,-1 5 0,-2 1 0,0 0 0,3-8 0,0-6 0,3-8 0,-1-4 0,1-1 0,0-2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17.530"/>
    </inkml:context>
    <inkml:brush xml:id="br0">
      <inkml:brushProperty name="width" value="0.05" units="cm"/>
      <inkml:brushProperty name="height" value="0.05" units="cm"/>
      <inkml:brushProperty name="color" value="#00B0F0"/>
    </inkml:brush>
  </inkml:definitions>
  <inkml:trace contextRef="#ctx0" brushRef="#br0">1 62 24575,'8'0'0,"5"0"0,2 0 0,10 2 0,7-2 0,5 2 0,6 0 0,-1-2 0,28 5 0,7-2 0,23 3 0,-13-3 0,-15-1 0,-22-2 0,-6 0 0,-6 0 0,13 0 0,17 3 0,9 0 0,-26-2 0,0 1 0,32 0 0,-1-6 0,-23 3 0,-11-3 0,-5 4 0,4 0 0,7 0 0,16 0 0,13-2 0,-9-1 0,2-2 0,-21 0 0,10 1 0,5-1 0,10-1 0,-5 3 0,9-4 0,-19 6 0,5-6 0,-12 5 0,-12-1 0,7 1 0,-7 0 0,9 2 0,3-5 0,-3 1 0,-5-1 0,-3 0 0,-7 2 0,-5 1 0,-2-1 0,-7 2 0,0 1 0,2 0 0,-4 0 0,-1-2 0,-5 2 0,-3-2 0,3 2 0,8 0 0,10 0 0,12 0 0,-2 0 0,-9 0 0,-15 0 0,-9 0 0,-1 0 0,2 0 0,-1 0 0,-1 0 0,-5 0 0,7 2 0,0-2 0,1 2 0,-1-2 0,7 0 0,-4 0 0,1-2 0,-8 2 0,-8-2 0,-1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40.930"/>
    </inkml:context>
    <inkml:brush xml:id="br0">
      <inkml:brushProperty name="width" value="0.05" units="cm"/>
      <inkml:brushProperty name="height" value="0.05" units="cm"/>
      <inkml:brushProperty name="color" value="#66CC00"/>
    </inkml:brush>
  </inkml:definitions>
  <inkml:trace contextRef="#ctx0" brushRef="#br0">228 9 24575,'-9'-1'0,"2"0"0,3 0 0,0 1 0,0 0 0,-1 0 0,-4 1 0,3 0 0,-9 2 0,6-2 0,1 3 0,2-3 0,4 2 0,-1-1 0,-2 1 0,0 2 0,-1 0 0,-2 1 0,3 2 0,-4 1 0,5-1 0,-4 0 0,4-3 0,0 1 0,2-2 0,-1 0 0,0 0 0,-1 0 0,-2 3 0,0 1 0,-1 2 0,-3 1 0,4 0 0,-2 1 0,1-1 0,4-1 0,-2 0 0,5-2 0,-3 0 0,3 0 0,-3 0 0,2 0 0,0 3 0,1-1 0,0 3 0,0 0 0,0 0 0,0-3 0,0 1 0,0-6 0,1 3 0,0-3 0,2 3 0,-3 2 0,3 1 0,-1 4 0,1-2 0,0 0 0,-1-2 0,1 0 0,-3-1 0,5 3 0,-2-1 0,2-1 0,-2-1 0,0-4 0,1-1 0,-1 0 0,5 0 0,-3 3 0,7 0 0,-3 0 0,7 2 0,1-2 0,1 2 0,4 1 0,-7-3 0,7 0 0,-2-2 0,6-1 0,-1-3 0,-2 0 0,-2-1 0,4 1 0,0 0 0,13 2 0,3-2 0,2 3 0,2-3 0,-2 2 0,2-4 0,4 2 0,-9 0 0,2-2 0,-5 2 0,-2-2 0,6 0 0,-3 0 0,-1 0 0,5 0 0,-10 0 0,0 0 0,-9 0 0,-6 0 0,3 0 0,0 0 0,13-2 0,5 2 0,10-2 0,-2 2 0,5 0 0,-5-2 0,-8 1 0,-5-1 0,-15 2 0,-1 0 0,-2 0 0,6 0 0,5-1 0,0 0 0,0 0 0,-1 1 0,-2 0 0,3 0 0,0 0 0,2 0 0,8 2 0,0-2 0,1 2 0,-12-2 0,-8 0 0,-4 0 0,-2 0 0,5 0 0,4 0 0,5-2 0,-1 2 0,4-2 0,-7 2 0,-1 0 0,-5 0 0,-3 0 0,-4 0 0,-1 0 0,0-1 0,6 0 0,-2 0 0,4 1 0,3 0 0,-3 0 0,7 0 0,0-2 0,1 0 0,-1-1 0,-5-1 0,-3 3 0,-5-1 0,-4 2 0,0 0 0,-1 0 0,1-1 0,2 0 0,-2 0 0,2 1 0,-1 0 0,3 0 0,-2-1 0,1 0 0,-2 0 0,4-1 0,-3 2 0,2-2 0,-4 2 0,2-1 0,-2 1 0,1-2 0,1 1 0,0 0 0,0-1 0,1 1 0,-3 0 0,0-1 0,0 1 0,1-4 0,2 1 0,-1 0 0,1 0 0,-5 0 0,2 0 0,0-1 0,-2 4 0,1-2 0,-1 1 0,-3-1 0,3-1 0,-1 1 0,1 0 0,0 0 0,0-2 0,1 0 0,-1 0 0,-1 0 0,2 0 0,0-1 0,2-1 0,-1-2 0,0 2 0,-2-1 0,0 0 0,0 0 0,2 0 0,-1-2 0,0 3 0,1-1 0,-1 0 0,2 2 0,-4-2 0,2 0 0,-3 2 0,2-1 0,-3 3 0,1-3 0,-1 1 0,0 0 0,2 0 0,-2 1 0,2 0 0,-2 0 0,0 0 0,0 2 0,0-4 0,0 2 0,0-1 0,0-1 0,-2-1 0,2 2 0,-3-4 0,1-1 0,-1 1 0,0-3 0,-2 5 0,1 0 0,0 1 0,0 2 0,1-1 0,1 1 0,0 2 0,0-3 0,-2 2 0,-2-4 0,0 0 0,-3-2 0,1 1 0,2 0 0,-1 0 0,1 3 0,-2-3 0,0 1 0,-4-2 0,2 0 0,2 2 0,-1 3 0,2-1 0,-5 4 0,3-2 0,-4 2 0,5-1 0,-6-1 0,-2 1 0,-4 0 0,2-1 0,0 1 0,0 0 0,0 0 0,1 1 0,4 0 0,2 1 0,2 0 0,-2 0 0,-2 1 0,-8 0 0,-9-2 0,-5 2 0,-12-4 0,5 3 0,-8-1 0,12 2 0,4 0 0,14 0 0,2 0 0,5 0 0,-7 0 0,-4-1 0,-5 0 0,-8-1 0,2 0 0,-4 2 0,-1-2 0,10 2 0,-5 0 0,9 0 0,-3 0 0,1 0 0,6 0 0,-2 0 0,5 0 0,-2 0 0,1 0 0,-1-1 0,-2 0 0,-3 0 0,1 1 0,-1 0 0,4 0 0,-2 0 0,7 0 0,-8 0 0,3 0 0,-3 0 0,-1 0 0,5 0 0,-2 0 0,5 0 0,-5 0 0,3 0 0,-1 0 0,3 0 0,3 0 0,2 0 0,1 0 0,0 0 0,-1 0 0,0 0 0,0 0 0,0 1 0,0-1 0,-1 2 0,-1-2 0,-3 0 0,0 0 0,-1 1 0,2 0 0,3 0 0,-3 1 0,3-2 0,-2 1 0,1-1 0,2 0 0,-1 0 0,-3 0 0,1 2 0,-1-2 0,6 2 0,3-2 0,2 1 0,2-1 0,-3 2 0,0-2 0,-4 1 0,1 0 0,0 0 0,0-1 0,5 0 0,-4 0 0,4 0 0,-6 0 0,4 0 0,-4 0 0,3 0 0,-2 0 0,0 0 0,0 0 0,-1 0 0,1 0 0,-1 0 0,1 0 0,3 0 0,0 0 0,2 0 0,-2 2 0,-1-2 0,-1 1 0,-2-1 0,0 0 0,3 0 0,-3 0 0,4-1 0,-2 1 0,-1-2 0,3 2 0,-4 0 0,4 0 0,1 0 0,1 0 0,2 0 0,0 0 0,0 0 0,-2 0 0,1 0 0,0 0 0,-1 0 0,1 0 0,0 0 0,0 0 0,0-1 0,0 0 0,1 0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52.979"/>
    </inkml:context>
    <inkml:brush xml:id="br0">
      <inkml:brushProperty name="width" value="0.05" units="cm"/>
      <inkml:brushProperty name="height" value="0.05" units="cm"/>
      <inkml:brushProperty name="color" value="#00B050"/>
    </inkml:brush>
  </inkml:definitions>
  <inkml:trace contextRef="#ctx0" brushRef="#br0">30 1 24575,'-2'9'0,"-1"2"0,3 4 0,-3 1 0,3-1 0,-2 1 0,1-4 0,0 1 0,0-5 0,1 1 0,0-2 0,0 1 0,0 0 0,0 0 0,-1 1 0,0 1 0,0 0 0,1 0 0,0 0 0,0-5 0,0 0 0,0 1 0,0 2 0,0 5 0,0 2 0,-2 8 0,2-1 0,-2 2 0,2-5 0,0-6 0,0-5 0,0-2 0,-2-3 0,2 2 0,-1 2 0,1 2 0,0 1 0,0-1 0,0-3 0,0-3 0,0 2 0,0 0 0,0 3 0,0-1 0,-3-2 0,2-3 0,-2-2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05:55.206"/>
    </inkml:context>
    <inkml:brush xml:id="br0">
      <inkml:brushProperty name="width" value="0.05" units="cm"/>
      <inkml:brushProperty name="height" value="0.05" units="cm"/>
      <inkml:brushProperty name="color" value="#00B050"/>
    </inkml:brush>
  </inkml:definitions>
  <inkml:trace contextRef="#ctx0" brushRef="#br0">79 23 24575,'-5'0'0,"1"2"0,1 0 0,0 2 0,-2 3 0,-1 3 0,-1 1 0,2 4 0,0-2 0,1 0 0,-1-2 0,0-4 0,1 0 0,2-2 0,0 2 0,0-1 0,-1 1 0,1-1 0,0 1 0,1-2 0,1 0 0,-1-1 0,0 4 0,0 1 0,1 4 0,0-1 0,1 2 0,0 0 0,1-1 0,-1-3 0,0-2 0,1-3 0,0-3 0,-1 1 0,2-2 0,-1 3 0,1-1 0,2 0 0,0 0 0,1 1 0,1 0 0,1 1 0,2 5 0,1-2 0,1 3 0,-4-5 0,-2-2 0,-1-4 0,-2 0 0,2 0 0,0 0 0,-2-1 0,3-1 0,-2 0 0,-1-1 0,0 3 0,-2-3 0,3 0 0,-2-2 0,4-2 0,-1 2 0,-1-1 0,0 1 0,-2-1 0,3-1 0,-2-1 0,2 1 0,-2-1 0,0 3 0,1 1 0,-3-2 0,2 0 0,-1-2 0,1 0 0,1 1 0,-3 0 0,2-1 0,-2 2 0,0-3 0,-1 5 0,0-5 0,2 4 0,-2-3 0,3-1 0,-3-2 0,3-2 0,-3 0 0,2 3 0,-1 0 0,1 3 0,0-1 0,-1 1 0,-1 2 0,-1 1 0,0 0 0,0 1 0,1 0 0,-1-2 0,-1 2 0,-1-2 0,1 2 0,-1-1 0,1 0 0,-1 0 0,0-2 0,-2 2 0,0-2 0,-3 3 0,0-2 0,-2 2 0,3 0 0,1 1 0,3 0 0,-3 1 0,0 0 0,-2 0 0,3 1 0,1-1 0,0 0 0,1 0 0,-5 1 0,0 0 0,-4 1 0,3 0 0,2 0 0,4-1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29:11.465"/>
    </inkml:context>
    <inkml:brush xml:id="br0">
      <inkml:brushProperty name="width" value="0.05" units="cm"/>
      <inkml:brushProperty name="height" value="0.05" units="cm"/>
      <inkml:brushProperty name="color" value="#00B0F0"/>
    </inkml:brush>
  </inkml:definitions>
  <inkml:trace contextRef="#ctx0" brushRef="#br0">0 1 24575,'21'2'0,"0"0"0,8 0 0,-2-1 0,-2 0 0,6-1 0,-1 1 0,11-1 0,-1 3 0,-9-2 0,-10 0 0,-16 0 0,-3-1 0,1 0 0,-1 0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8:55.205"/>
    </inkml:context>
    <inkml:brush xml:id="br0">
      <inkml:brushProperty name="width" value="0.05" units="cm"/>
      <inkml:brushProperty name="height" value="0.05" units="cm"/>
      <inkml:brushProperty name="color" value="#F6630D"/>
    </inkml:brush>
  </inkml:definitions>
  <inkml:trace contextRef="#ctx0" brushRef="#br0">99 0 24575,'-8'8'0,"0"2"0,3-3 0,-1 0 0,3-2 0,-2 2 0,4-4 0,-2 2 0,0 0 0,1-2 0,-1 3 0,0-1 0,1 3 0,0-1 0,-2 0 0,2-1 0,-1-1 0,0 3 0,1 0 0,-1 0 0,1 2 0,-2-2 0,3 0 0,-4 0 0,5-1 0,-3-1 0,3 1 0,-2 1 0,1-2 0,1 4 0,-2-5 0,1 3 0,0-2 0,0 1 0,1 1 0,0-2 0,0-1 0,0 2 0,0-2 0,0 1 0,0 2 0,0 0 0,0 2 0,0 0 0,0 0 0,0-1 0,0 0 0,0-3 0,0-1 0,0-2 0,-1 3 0,0 2 0,0 4 0,1-3 0,0-2 0,0-4 0,-2 3 0,3-3 0,-2 1 0,3-4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29:12.826"/>
    </inkml:context>
    <inkml:brush xml:id="br0">
      <inkml:brushProperty name="width" value="0.05" units="cm"/>
      <inkml:brushProperty name="height" value="0.05" units="cm"/>
      <inkml:brushProperty name="color" value="#00B0F0"/>
    </inkml:brush>
  </inkml:definitions>
  <inkml:trace contextRef="#ctx0" brushRef="#br0">282 0 24575,'-21'0'0,"-1"0"0,1 1 0,2 2 0,0 2 0,5 0 0,0 0 0,1 2 0,2-1 0,-8 4 0,-2 1 0,-4 0 0,1 3 0,7-6 0,6 1 0,6-6 0,3 1 0,2-1 0,2 2 0,1-1 0,1 4 0,2-1 0,1 2 0,4 2 0,1 1 0,7 5 0,-4-2 0,3-1 0,-9-2 0,-1-4 0,-2-1 0,-2-1 0,0-1 0,-1 1 0,1-1 0,1 4 0,2 1 0,-1 1 0,0-2 0,-4-2 0,-1-2 0,-1 1 0,0 2 0,-1 1 0,0 0 0,-3-2 0,-2 0 0,-4-1 0,0 0 0,-2 1 0,1-1 0,1-1 0,1 0 0,2-4 0,-4 2 0,-2-1 0,-6-1 0,4 1 0,1-1 0,5 1 0,5-1 0,18-1 0,34 0 0,-21 0 0,16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29:15.042"/>
    </inkml:context>
    <inkml:brush xml:id="br0">
      <inkml:brushProperty name="width" value="0.05" units="cm"/>
      <inkml:brushProperty name="height" value="0.05" units="cm"/>
      <inkml:brushProperty name="color" value="#00B0F0"/>
    </inkml:brush>
  </inkml:definitions>
  <inkml:trace contextRef="#ctx0" brushRef="#br0">15 0 24575,'14'0'0,"-4"0"0,1 0 0,-4 0 0,0 0 0,3 2 0,1 0 0,2 1 0,1-1 0,-3 0 0,-3 0 0,-3 1 0,-3-1 0,2 2 0,-2 1 0,1 2 0,-2 2 0,1 1 0,0 3 0,-1 0 0,0 1 0,-1-3 0,0-1 0,0 0 0,0-2 0,-1 2 0,-1-2 0,-2 3 0,-4 1 0,0 3 0,-1 0 0,1 2 0,2-5 0,0-2 0,0-2 0,-1-2 0,-1-2 0,0-2 0,0-1 0,-2 0 0,-5 0 0,2 0 0,0 0 0,7-1 0,3 0 0,1 0 0,0-3 0,1 0 0,1-4 0,0 0 0,1-2 0,2-3 0,0 2 0,1-1 0,1 5 0,-1-1 0,3 4 0,3 0 0,10 0 0,1 0 0,2 1 0,-9-1 0,-7 2 0,-1 0 0,0 1 0,2 0 0,-2 0 0,0 2 0,-3 2 0,3 5 0,2 1 0,1 2 0,1-2 0,-5-4 0,1-2 0,-3-3 0,2-1 0,-3 0 0,0-1 0,-1 1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29:16.708"/>
    </inkml:context>
    <inkml:brush xml:id="br0">
      <inkml:brushProperty name="width" value="0.05" units="cm"/>
      <inkml:brushProperty name="height" value="0.05" units="cm"/>
      <inkml:brushProperty name="color" value="#00B0F0"/>
    </inkml:brush>
  </inkml:definitions>
  <inkml:trace contextRef="#ctx0" brushRef="#br0">47 1 24575,'-9'8'0,"-1"-1"0,3 4 0,2 0 0,-1 3 0,4-2 0,-1 0 0,2-1 0,-1 3 0,1 1 0,0 0 0,1 2 0,1 0 0,1 1 0,0-1 0,0-3 0,1-2 0,-1-2 0,0-1 0,0-2 0,1-2 0,2 0 0,1 2 0,0 1 0,3-2 0,-3 2 0,3-5 0,-4 1 0,1-2 0,-2-1 0,1-1 0,1 0 0,1 0 0,2-1 0,1-2 0,1-1 0,-1-1 0,0-1 0,-2 0 0,-1-2 0,-1-2 0,-1 1 0,0-1 0,-1 2 0,1-2 0,-3 0 0,1 0 0,-2 0 0,-1 3 0,0 0 0,0 1 0,-1 1 0,0-1 0,-1-1 0,-1-2 0,0-2 0,-2 0 0,2 3 0,1 2 0,1 2 0,0-1 0,0 1 0,-1-1 0,-1-2 0,1-1 0,-2 0 0,1 1 0,0 1 0,2 1 0,-2 2 0,2 1 0,-4 0 0,2 1 0,0 0 0,-1 0 0,0 0 0,-1 0 0,-8 0 0,-1 0 0,-5 0 0,4 1 0,3 0 0,6 0 0,1 0 0,1-1 0,0 0 0,2 0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7"/>
    </inkml:context>
    <inkml:brush xml:id="br0">
      <inkml:brushProperty name="width" value="0.05" units="cm"/>
      <inkml:brushProperty name="height" value="0.05" units="cm"/>
      <inkml:brushProperty name="color" value="#00B0F0"/>
    </inkml:brush>
  </inkml:definitions>
  <inkml:trace contextRef="#ctx0" brushRef="#br0">106 1 24575,'-7'6'0,"2"2"0,-2 2 0,1 2 0,-2 0 0,-1 3 0,3 0 0,-3 0 0,5 1 0,0-3 0,0 3 0,0 0 0,0 1 0,-1 3 0,2-4 0,0 2 0,-1-1 0,1-3 0,1 2 0,-1-1 0,3 0 0,-3 5 0,3-3 0,-2 8 0,2-4 0,0-2 0,0 1 0,0-3 0,0 5 0,1-1 0,0 0 0,2-3 0,-1-2 0,-1 0 0,2 2 0,-1 0 0,1-1 0,1-1 0,-2-3 0,-1-3 0,-1-2 0,3-4 0,-1-3 0,6 1 0,-6-2 0,2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8"/>
    </inkml:context>
    <inkml:brush xml:id="br0">
      <inkml:brushProperty name="width" value="0.05" units="cm"/>
      <inkml:brushProperty name="height" value="0.05" units="cm"/>
      <inkml:brushProperty name="color" value="#00B0F0"/>
    </inkml:brush>
  </inkml:definitions>
  <inkml:trace contextRef="#ctx0" brushRef="#br0">7 0 24575,'6'9'0,"2"3"0,-4 0 0,2 2 0,-1-3 0,-2-1 0,2 1 0,-4-1 0,1 2 0,1 0 0,-1 1 0,1 4 0,-1-2 0,0 3 0,-1-2 0,-1 0 0,2-1 0,-1 2 0,0-1 0,0 0 0,-1 2 0,2-6 0,-2 7 0,1-4 0,-1 8 0,-1-2 0,1 0 0,-2-4 0,1 0 0,-1 1 0,-2 0 0,1 7 0,-1-4 0,1 7 0,-2-5 0,-1 5 0,-2 1 0,0 0 0,3-8 0,0-6 0,3-8 0,-1-4 0,1-1 0,0-2 0,1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9"/>
    </inkml:context>
    <inkml:brush xml:id="br0">
      <inkml:brushProperty name="width" value="0.05" units="cm"/>
      <inkml:brushProperty name="height" value="0.05" units="cm"/>
      <inkml:brushProperty name="color" value="#00B0F0"/>
    </inkml:brush>
  </inkml:definitions>
  <inkml:trace contextRef="#ctx0" brushRef="#br0">1 62 24575,'8'0'0,"5"0"0,2 0 0,10 2 0,7-2 0,5 2 0,6 0 0,-1-2 0,28 5 0,7-2 0,23 3 0,-13-3 0,-15-1 0,-22-2 0,-6 0 0,-6 0 0,13 0 0,17 3 0,9 0 0,-26-2 0,0 1 0,32 0 0,-1-6 0,-23 3 0,-11-3 0,-5 4 0,4 0 0,7 0 0,16 0 0,13-2 0,-9-1 0,2-2 0,-21 0 0,10 1 0,5-1 0,10-1 0,-5 3 0,9-4 0,-19 6 0,5-6 0,-12 5 0,-12-1 0,7 1 0,-7 0 0,9 2 0,3-5 0,-3 1 0,-5-1 0,-3 0 0,-7 2 0,-5 1 0,-2-1 0,-7 2 0,0 1 0,2 0 0,-4 0 0,-1-2 0,-5 2 0,-3-2 0,3 2 0,8 0 0,10 0 0,12 0 0,-2 0 0,-9 0 0,-15 0 0,-9 0 0,-1 0 0,2 0 0,-1 0 0,-1 0 0,-5 0 0,7 2 0,0-2 0,1 2 0,-1-2 0,7 0 0,-4 0 0,1-2 0,-8 2 0,-8-2 0,-1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4"/>
    </inkml:context>
    <inkml:brush xml:id="br0">
      <inkml:brushProperty name="width" value="0.05" units="cm"/>
      <inkml:brushProperty name="height" value="0.05" units="cm"/>
      <inkml:brushProperty name="color" value="#66CC00"/>
    </inkml:brush>
  </inkml:definitions>
  <inkml:trace contextRef="#ctx0" brushRef="#br0">228 9 24575,'-9'-1'0,"2"0"0,3 0 0,0 1 0,0 0 0,-1 0 0,-4 1 0,3 0 0,-9 2 0,6-2 0,1 3 0,2-3 0,4 2 0,-1-1 0,-2 1 0,0 2 0,-1 0 0,-2 1 0,3 2 0,-4 1 0,5-1 0,-4 0 0,4-3 0,0 1 0,2-2 0,-1 0 0,0 0 0,-1 0 0,-2 3 0,0 1 0,-1 2 0,-3 1 0,4 0 0,-2 1 0,1-1 0,4-1 0,-2 0 0,5-2 0,-3 0 0,3 0 0,-3 0 0,2 0 0,0 3 0,1-1 0,0 3 0,0 0 0,0 0 0,0-3 0,0 1 0,0-6 0,1 3 0,0-3 0,2 3 0,-3 2 0,3 1 0,-1 4 0,1-2 0,0 0 0,-1-2 0,1 0 0,-3-1 0,5 3 0,-2-1 0,2-1 0,-2-1 0,0-4 0,1-1 0,-1 0 0,5 0 0,-3 3 0,7 0 0,-3 0 0,7 2 0,1-2 0,1 2 0,4 1 0,-7-3 0,7 0 0,-2-2 0,6-1 0,-1-3 0,-2 0 0,-2-1 0,4 1 0,0 0 0,13 2 0,3-2 0,2 3 0,2-3 0,-2 2 0,2-4 0,4 2 0,-9 0 0,2-2 0,-5 2 0,-2-2 0,6 0 0,-3 0 0,-1 0 0,5 0 0,-10 0 0,0 0 0,-9 0 0,-6 0 0,3 0 0,0 0 0,13-2 0,5 2 0,10-2 0,-2 2 0,5 0 0,-5-2 0,-8 1 0,-5-1 0,-15 2 0,-1 0 0,-2 0 0,6 0 0,5-1 0,0 0 0,0 0 0,-1 1 0,-2 0 0,3 0 0,0 0 0,2 0 0,8 2 0,0-2 0,1 2 0,-12-2 0,-8 0 0,-4 0 0,-2 0 0,5 0 0,4 0 0,5-2 0,-1 2 0,4-2 0,-7 2 0,-1 0 0,-5 0 0,-3 0 0,-4 0 0,-1 0 0,0-1 0,6 0 0,-2 0 0,4 1 0,3 0 0,-3 0 0,7 0 0,0-2 0,1 0 0,-1-1 0,-5-1 0,-3 3 0,-5-1 0,-4 2 0,0 0 0,-1 0 0,1-1 0,2 0 0,-2 0 0,2 1 0,-1 0 0,3 0 0,-2-1 0,1 0 0,-2 0 0,4-1 0,-3 2 0,2-2 0,-4 2 0,2-1 0,-2 1 0,1-2 0,1 1 0,0 0 0,0-1 0,1 1 0,-3 0 0,0-1 0,0 1 0,1-4 0,2 1 0,-1 0 0,1 0 0,-5 0 0,2 0 0,0-1 0,-2 4 0,1-2 0,-1 1 0,-3-1 0,3-1 0,-1 1 0,1 0 0,0 0 0,0-2 0,1 0 0,-1 0 0,-1 0 0,2 0 0,0-1 0,2-1 0,-1-2 0,0 2 0,-2-1 0,0 0 0,0 0 0,2 0 0,-1-2 0,0 3 0,1-1 0,-1 0 0,2 2 0,-4-2 0,2 0 0,-3 2 0,2-1 0,-3 3 0,1-3 0,-1 1 0,0 0 0,2 0 0,-2 1 0,2 0 0,-2 0 0,0 0 0,0 2 0,0-4 0,0 2 0,0-1 0,0-1 0,-2-1 0,2 2 0,-3-4 0,1-1 0,-1 1 0,0-3 0,-2 5 0,1 0 0,0 1 0,0 2 0,1-1 0,1 1 0,0 2 0,0-3 0,-2 2 0,-2-4 0,0 0 0,-3-2 0,1 1 0,2 0 0,-1 0 0,1 3 0,-2-3 0,0 1 0,-4-2 0,2 0 0,2 2 0,-1 3 0,2-1 0,-5 4 0,3-2 0,-4 2 0,5-1 0,-6-1 0,-2 1 0,-4 0 0,2-1 0,0 1 0,0 0 0,0 0 0,1 1 0,4 0 0,2 1 0,2 0 0,-2 0 0,-2 1 0,-8 0 0,-9-2 0,-5 2 0,-12-4 0,5 3 0,-8-1 0,12 2 0,4 0 0,14 0 0,2 0 0,5 0 0,-7 0 0,-4-1 0,-5 0 0,-8-1 0,2 0 0,-4 2 0,-1-2 0,10 2 0,-5 0 0,9 0 0,-3 0 0,1 0 0,6 0 0,-2 0 0,5 0 0,-2 0 0,1 0 0,-1-1 0,-2 0 0,-3 0 0,1 1 0,-1 0 0,4 0 0,-2 0 0,7 0 0,-8 0 0,3 0 0,-3 0 0,-1 0 0,5 0 0,-2 0 0,5 0 0,-5 0 0,3 0 0,-1 0 0,3 0 0,3 0 0,2 0 0,1 0 0,0 0 0,-1 0 0,0 0 0,0 0 0,0 1 0,0-1 0,-1 2 0,-1-2 0,-3 0 0,0 0 0,-1 1 0,2 0 0,3 0 0,-3 1 0,3-2 0,-2 1 0,1-1 0,2 0 0,-1 0 0,-3 0 0,1 2 0,-1-2 0,6 2 0,3-2 0,2 1 0,2-1 0,-3 2 0,0-2 0,-4 1 0,1 0 0,0 0 0,0-1 0,5 0 0,-4 0 0,4 0 0,-6 0 0,4 0 0,-4 0 0,3 0 0,-2 0 0,0 0 0,0 0 0,-1 0 0,1 0 0,-1 0 0,1 0 0,3 0 0,0 0 0,2 0 0,-2 2 0,-1-2 0,-1 1 0,-2-1 0,0 0 0,3 0 0,-3 0 0,4-1 0,-2 1 0,-1-2 0,3 2 0,-4 0 0,4 0 0,1 0 0,1 0 0,2 0 0,0 0 0,0 0 0,-2 0 0,1 0 0,0 0 0,-1 0 0,1 0 0,0 0 0,0 0 0,0-1 0,0 0 0,1 0 0,1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5"/>
    </inkml:context>
    <inkml:brush xml:id="br0">
      <inkml:brushProperty name="width" value="0.05" units="cm"/>
      <inkml:brushProperty name="height" value="0.05" units="cm"/>
      <inkml:brushProperty name="color" value="#FF0000"/>
    </inkml:brush>
  </inkml:definitions>
  <inkml:trace contextRef="#ctx0" brushRef="#br0">30 1 24575,'-2'9'0,"-1"2"0,3 4 0,-3 1 0,3-1 0,-2 1 0,1-4 0,0 1 0,0-5 0,1 1 0,0-2 0,0 1 0,0 0 0,0 0 0,-1 1 0,0 1 0,0 0 0,1 0 0,0 0 0,0-5 0,0 0 0,0 1 0,0 2 0,0 5 0,0 2 0,-2 8 0,2-1 0,-2 2 0,2-5 0,0-6 0,0-5 0,0-2 0,-2-3 0,2 2 0,-1 2 0,1 2 0,0 1 0,0-1 0,0-3 0,0-3 0,0 2 0,0 0 0,0 3 0,0-1 0,-3-2 0,2-3 0,-2-2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6"/>
    </inkml:context>
    <inkml:brush xml:id="br0">
      <inkml:brushProperty name="width" value="0.05" units="cm"/>
      <inkml:brushProperty name="height" value="0.05" units="cm"/>
      <inkml:brushProperty name="color" value="#FF0000"/>
    </inkml:brush>
  </inkml:definitions>
  <inkml:trace contextRef="#ctx0" brushRef="#br0">79 23 24575,'-5'0'0,"1"2"0,1 0 0,0 2 0,-2 3 0,-1 3 0,-1 1 0,2 4 0,0-2 0,1 0 0,-1-2 0,0-4 0,1 0 0,2-2 0,0 2 0,0-1 0,-1 1 0,1-1 0,0 1 0,1-2 0,1 0 0,-1-1 0,0 4 0,0 1 0,1 4 0,0-1 0,1 2 0,0 0 0,1-1 0,-1-3 0,0-2 0,1-3 0,0-3 0,-1 1 0,2-2 0,-1 3 0,1-1 0,2 0 0,0 0 0,1 1 0,1 0 0,1 1 0,2 5 0,1-2 0,1 3 0,-4-5 0,-2-2 0,-1-4 0,-2 0 0,2 0 0,0 0 0,-2-1 0,3-1 0,-2 0 0,-1-1 0,0 3 0,-2-3 0,3 0 0,-2-2 0,4-2 0,-1 2 0,-1-1 0,0 1 0,-2-1 0,3-1 0,-2-1 0,2 1 0,-2-1 0,0 3 0,1 1 0,-3-2 0,2 0 0,-1-2 0,1 0 0,1 1 0,-3 0 0,2-1 0,-2 2 0,0-3 0,-1 5 0,0-5 0,2 4 0,-2-3 0,3-1 0,-3-2 0,3-2 0,-3 0 0,2 3 0,-1 0 0,1 3 0,0-1 0,-1 1 0,-1 2 0,-1 1 0,0 0 0,0 1 0,1 0 0,-1-2 0,-1 2 0,-1-2 0,1 2 0,-1-1 0,1 0 0,-1 0 0,0-2 0,-2 2 0,0-2 0,-3 3 0,0-2 0,-2 2 0,3 0 0,1 1 0,3 0 0,-3 1 0,0 0 0,-2 0 0,3 1 0,1-1 0,0 0 0,1 0 0,-5 1 0,0 0 0,-4 1 0,3 0 0,2 0 0,4-1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22.171"/>
    </inkml:context>
    <inkml:brush xml:id="br0">
      <inkml:brushProperty name="width" value="0.05" units="cm"/>
      <inkml:brushProperty name="height" value="0.05" units="cm"/>
      <inkml:brushProperty name="color" value="#00B0F0"/>
    </inkml:brush>
  </inkml:definitions>
  <inkml:trace contextRef="#ctx0" brushRef="#br0">47 1 24575,'-9'8'0,"-1"-1"0,3 4 0,2 0 0,-1 3 0,4-2 0,-1 0 0,2-1 0,-1 3 0,1 1 0,0 0 0,1 2 0,1 0 0,1 1 0,0-1 0,0-3 0,1-2 0,-1-2 0,0-1 0,0-2 0,1-2 0,2 0 0,1 2 0,0 1 0,3-2 0,-3 2 0,3-5 0,-4 1 0,1-2 0,-2-1 0,1-1 0,1 0 0,1 0 0,2-1 0,1-2 0,1-1 0,-1-1 0,0-1 0,-2 0 0,-1-2 0,-1-2 0,-1 1 0,0-1 0,-1 2 0,1-2 0,-3 0 0,1 0 0,-2 0 0,-1 3 0,0 0 0,0 1 0,-1 1 0,0-1 0,-1-1 0,-1-2 0,0-2 0,-2 0 0,2 3 0,1 2 0,1 2 0,0-1 0,0 1 0,-1-1 0,-1-2 0,1-1 0,-2 0 0,1 1 0,0 1 0,2 1 0,-2 2 0,2 1 0,-4 0 0,2 1 0,0 0 0,-1 0 0,0 0 0,-1 0 0,-8 0 0,-1 0 0,-5 0 0,4 1 0,3 0 0,6 0 0,1 0 0,1-1 0,0 0 0,2 0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8:56.621"/>
    </inkml:context>
    <inkml:brush xml:id="br0">
      <inkml:brushProperty name="width" value="0.05" units="cm"/>
      <inkml:brushProperty name="height" value="0.05" units="cm"/>
      <inkml:brushProperty name="color" value="#F6630D"/>
    </inkml:brush>
  </inkml:definitions>
  <inkml:trace contextRef="#ctx0" brushRef="#br0">0 11 24575,'13'0'0,"-1"-1"0,5 0 0,8 0 0,4-1 0,1 2 0,-9-4 0,-10 4 0,-4-1 0,2 1 0,1 0 0,2 0 0,-3 1 0,-5-1 0,-1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43.130"/>
    </inkml:context>
    <inkml:brush xml:id="br0">
      <inkml:brushProperty name="width" value="0.05" units="cm"/>
      <inkml:brushProperty name="height" value="0.05" units="cm"/>
      <inkml:brushProperty name="color" value="#00B0F0"/>
    </inkml:brush>
  </inkml:definitions>
  <inkml:trace contextRef="#ctx0" brushRef="#br0">1 1 24575,'0'17'0,"0"0"0,0 7 0,1 14 0,-1-6 0,2 6 0,-2-16 0,0-10 0,0-5 0,1-3 0,-1 0 0,1 1 0,-1-2 0,0-1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9T00:30:45.313"/>
    </inkml:context>
    <inkml:brush xml:id="br0">
      <inkml:brushProperty name="width" value="0.05" units="cm"/>
      <inkml:brushProperty name="height" value="0.05" units="cm"/>
      <inkml:brushProperty name="color" value="#00B0F0"/>
    </inkml:brush>
  </inkml:definitions>
  <inkml:trace contextRef="#ctx0" brushRef="#br0">1 18 24575,'6'-4'0,"3"0"0,0 2 0,1 0 0,-2 0 0,1 2 0,0-1 0,-1 0 0,0 0 0,1 0 0,7 3 0,4 0 0,8 2 0,-8 0 0,-5-1 0,-7 0 0,-7 2 0,-1 0 0,-5 5 0,-2 0 0,-7 2 0,0 2 0,-3-1 0,5-1 0,1-3 0,5-3 0,1-2 0,3-2 0,0 0 0,2 0 0,-1 0 0,2 0 0,-1 1 0,3-2 0,3 1 0,3 0 0,2 0 0,4 1 0,6 0 0,7 4 0,1-4 0,-5 3 0,-12-4 0,-6-1 0,-6 1 0,1 0 0,0 3 0,-1-2 0,1 1 0,-1 0 0,0 0 0,-1 1 0,0 1 0,-1 1 0,-1 1 0,-1 1 0,-2-2 0,0-3 0,-1-1 0,1-1 0,-1 1 0,1-1 0,0 1 0,-1 1 0,0 1 0,-2 1 0,2-2 0,1 0 0,1-2 0,2 0 0,0 0 0,2-1 0,-2 0 0,0 1 0,-1-1 0,0 1 0,0-1 0,2 0 0,1-1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15:15.947"/>
    </inkml:context>
    <inkml:brush xml:id="br0">
      <inkml:brushProperty name="width" value="0.05" units="cm"/>
      <inkml:brushProperty name="height" value="0.05" units="cm"/>
      <inkml:brushProperty name="color" value="#F6630D"/>
    </inkml:brush>
  </inkml:definitions>
  <inkml:trace contextRef="#ctx0" brushRef="#br0">1 1 24575,'10'3'0,"57"2"0,-37-2 0,42 2 0,-39-3 0,-15 0 0,20-1 0,6 5 0,-5-5 0,3 4 0,-14-1 0,10 0 0,-10 0 0,3 0 0,-25-4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15:16.595"/>
    </inkml:context>
    <inkml:brush xml:id="br0">
      <inkml:brushProperty name="width" value="0.05" units="cm"/>
      <inkml:brushProperty name="height" value="0.05" units="cm"/>
      <inkml:brushProperty name="color" value="#F6630D"/>
    </inkml:brush>
  </inkml:definitions>
  <inkml:trace contextRef="#ctx0" brushRef="#br0">1 9 24575,'23'-2'0,"9"0"0,9 0 0,9 0 0,1 3 0,1 2 0,13 0 0,-12-2 0,-1 2 0,6 2 0,-26-4 0,-6 1 0,-30-5 0,-1 1 0,-1-1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15:17.182"/>
    </inkml:context>
    <inkml:brush xml:id="br0">
      <inkml:brushProperty name="width" value="0.05" units="cm"/>
      <inkml:brushProperty name="height" value="0.05" units="cm"/>
      <inkml:brushProperty name="color" value="#F6630D"/>
    </inkml:brush>
  </inkml:definitions>
  <inkml:trace contextRef="#ctx0" brushRef="#br0">0 1 24575,'9'51'0,"3"4"0,-7-3 0,3-5 0,-6-13 0,0-10 0,0-9 0,-2-1 0,0 3 0,-2 5 0,2 4 0,-3-9 0,3-5 0,-2-11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1:17.931"/>
    </inkml:context>
    <inkml:brush xml:id="br0">
      <inkml:brushProperty name="width" value="0.05" units="cm"/>
      <inkml:brushProperty name="height" value="0.05" units="cm"/>
      <inkml:brushProperty name="color" value="#F6630D"/>
    </inkml:brush>
  </inkml:definitions>
  <inkml:trace contextRef="#ctx0" brushRef="#br0">343 282 24575,'-4'39'0,"-2"0"0,-2 14 0,-1 4 0,0 4 0,0-9 0,3-3 0,6-10 0,1-5 0,5-8 0,40 5 0,4-11 0,22-6 0,18-4 0,-5-6 0,7-3 0,-2 0 0,-14-1 0,-2 0 0,7 2-627,-6 1 0,7 1 0,3 1 0,-2 1 0,-8 0 627,4 2 0,-6 2 0,11 0 0,-2-1 0,13 0 0,6 0 0,2 0 0,-6-1 0,-10 0 0,15 3 0,-10-1 0,11-2 0,-18-3 0,11-1 0,4 0 0,-1-1 0,-6-1 0,-13 0-377,1-2 1,-11-2 0,1 1 376,7 0 0,0-1 0,-5 1-34,8 0 0,-10 0 34,15 1 0,-23 2 0,-4-2 0,-1-12 2918,4-5-2918,-62-28 1328,-2-6-1328,-1-18 86,-4-27-86,-1 29 0,-1-2 0,0 13 0,-2 3 0,-11-43 0,-8 65 0,-26 24 0,-22 4 0,-1 0 0,-10-1 0,-5 2 0,-11-2 0,20-4 0,-11-3 0,-2-1 0,4 0-788,14 3 1,2 1-1,1-1 1,-3 0 787,-9-3 0,-1 1 0,-3-1 0,-6 0 0,10 3 0,-6 0 0,-4 1 0,1-1 0,3 2 0,7 1 0,-4 0 0,8 2 0,0 0 0,-10-1 0,9 0 0,-9-1 0,-5-1 0,-1 1 0,2 0 0,7 0 0,11 1 0,-20 0 0,13 1 0,-2-1 0,8 1 0,-4 0 0,4-1 0,13 2 0,10 0 0,8 0 0,-48-3 0,87 8 0,8 7 0,9 71 0,-2-21 1575,-2 14 0,-1 9-1575,-2-8 0,-2-1 0,2-1 0,0-1 0,-2-8 0,1-4 0,9 14 0,10-53 0,41 8 0,14-22 0,-5 4 0,15 5 0,3 0 0,-12-3 0,4 1 0,0 0 0,-1 0 0,19 4 0,-1 1 0,2-2 0,-11-2 0,3 0 0,-3-2 0,-11-3 0,-2-2 0,-4-3 0,10 1 0,7-1 0,-9-1 0,-9-3 0,-2 0 0,26 0 0,11-1 0,-29 0 0,6 0 0,1-1 0,-4 1 0,9 1 0,-2 0 0,3-1 0,-1 0 0,6-1 0,-2 1 0,-8-1 0,19 2 0,-6 0 0,-26-1 0,1 0 0,-6 0 0,2-1 0,-2 1 0,30 1 0,-7-1 0,-20-1 0,-10 2 0,-21-2 0,-13 2 0,15-3 0,-22 1 0,5-1 0,6 1 0,-16 1 0,8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15:20.418"/>
    </inkml:context>
    <inkml:brush xml:id="br0">
      <inkml:brushProperty name="width" value="0.05" units="cm"/>
      <inkml:brushProperty name="height" value="0.05" units="cm"/>
      <inkml:brushProperty name="color" value="#F6630D"/>
    </inkml:brush>
  </inkml:definitions>
  <inkml:trace contextRef="#ctx0" brushRef="#br0">1 1 24575,'74'7'0,"11"-6"0,-19 4 0,4 0 0,8-4 0,-5-2 0,14 4 0,-9-3 0,-72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15:21.385"/>
    </inkml:context>
    <inkml:brush xml:id="br0">
      <inkml:brushProperty name="width" value="0.05" units="cm"/>
      <inkml:brushProperty name="height" value="0.05" units="cm"/>
      <inkml:brushProperty name="color" value="#F6630D"/>
    </inkml:brush>
  </inkml:definitions>
  <inkml:trace contextRef="#ctx0" brushRef="#br0">1 0 24575,'75'4'0,"-15"-3"0,39 3 0,-31-4 0,-32 0 0,-6 0 0,-27 0 0,3 2 0,-2-2 0,1 1 0,-2-1 0,-1 0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1:02.057"/>
    </inkml:context>
    <inkml:brush xml:id="br0">
      <inkml:brushProperty name="width" value="0.05" units="cm"/>
      <inkml:brushProperty name="height" value="0.05" units="cm"/>
      <inkml:brushProperty name="color" value="#F6630D"/>
    </inkml:brush>
  </inkml:definitions>
  <inkml:trace contextRef="#ctx0" brushRef="#br0">1406 61 24575,'-67'-7'0,"-1"0"0,-29-1 0,4 1 0,2-2 0,-8 3 0,0 0 0,7 2 0,15 1 0,-8 1 0,-2 0 0,3 4 0,20 5 0,2 1 0,-10-5 0,9 4 0,17 14 0,30-3 0,4 3 0,9 4 0,1 34 0,2-11 0,-3 12 0,-1 6 0,0-15 0,1 3 0,0 44 0,0 1 0,0-37 0,0-5 0,3 9 0,0-9 0,2-19 0,5-31 0,8-2 0,48-5 0,21 0 0,-5-1 0,17-1 0,-3 1 0,-20-1 0,-2 1 0,4-1 0,6-1 0,7 0 0,-2 0 0,-9-1 0,12-1 0,-8 0 0,5-1 0,-9 1 0,-11 0 0,25 4 0,3 0 0,-12-5 0,1 2 0,-7-2 0,-35-5 0,-15-2 0,-3 1 0,-13 7 0,9-8 0,-17 3 0,1-15 0,-3 3 0,0-15 0,0-38 0,-5 26 0,0-2 0,-2-47 0,-7 8 0,3 42 0,3 9 0,1 5 0,0 3 0,6 18 0,-5-6 0,5 14 0,-4-2 0,1 5 0,-3-3 0,-33 2 0,10-1 0,-20 2 0,-7 0 0,-22-6 0,14 4 0,-7-1 0,-11-2 0,-5-1 0,18 3 0,-1-1 0,1 1 0,-19 0 0,2 0 0,-6-3 0,15 2 0,32 5 0,6-4 0,39 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0:43.519"/>
    </inkml:context>
    <inkml:brush xml:id="br0">
      <inkml:brushProperty name="width" value="0.05" units="cm"/>
      <inkml:brushProperty name="height" value="0.05" units="cm"/>
      <inkml:brushProperty name="color" value="#F6630D"/>
    </inkml:brush>
  </inkml:definitions>
  <inkml:trace contextRef="#ctx0" brushRef="#br0">266 8 24575,'-55'-5'0,"28"3"0,-64 38 0,71-17 0,-40 59 0,55-46 0,-2 25 0,7-24 0,3 17 0,14 9 0,-3-12 0,13-4 0,-14-30 0,1-4 0,0-4 0,-4-1 0,3-3 0,-6-1 0,4 0 0,20-7 0,-12 3 0,25-15 0,-26 9 0,3-7 0,-7 0 0,-4-12 0,0-1 0,-4-2 0,-1 8 0,-5 9 0,2 4 0,-2-1 0,0-7 0,0-3 0,0-2 0,-2-8 0,-1 14 0,1-5 0,-4 10 0,5 7 0,-6-1 0,2 0 0,-4 0 0,0-1 0,-7-1 0,6 0 0,-9 0 0,6 1 0,-11 2 0,1 0 0,6 3 0,6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8:57.666"/>
    </inkml:context>
    <inkml:brush xml:id="br0">
      <inkml:brushProperty name="width" value="0.05" units="cm"/>
      <inkml:brushProperty name="height" value="0.05" units="cm"/>
      <inkml:brushProperty name="color" value="#F6630D"/>
    </inkml:brush>
  </inkml:definitions>
  <inkml:trace contextRef="#ctx0" brushRef="#br0">44 1 24575,'3'9'0,"1"-2"0,-3 3 0,1-4 0,-2 2 0,0 0 0,0 3 0,-2-2 0,2 1 0,-1-3 0,-1 0 0,2 1 0,-3-3 0,3 0 0,-2-2 0,1 2 0,-1 0 0,-1 1 0,1-1 0,-1 0 0,1-2 0,-1 1 0,0 0 0,-1 0 0,0 1 0,-1-1 0,0 0 0,1 1 0,1-4 0,5-1 0,-2-1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0:44.696"/>
    </inkml:context>
    <inkml:brush xml:id="br0">
      <inkml:brushProperty name="width" value="0.05" units="cm"/>
      <inkml:brushProperty name="height" value="0.05" units="cm"/>
      <inkml:brushProperty name="color" value="#F6630D"/>
    </inkml:brush>
  </inkml:definitions>
  <inkml:trace contextRef="#ctx0" brushRef="#br0">1 17 24575,'56'-8'0,"5"5"0,27 4 0,20 3 0,-31-1 0,8 1 0,1 1 0,-5-1 0,5 0 0,-4 0 0,6 0 0,8 0 0,9 0 0,-4-1 0,-17-1 0,-18-1 0,-6-2 0,31 1 0,-4 0 0,5 0 0,-6-1 0,-32-1 0,-2-1 0,19 1 0,-13-3 0,-1 0 0,12 0 0,-11-3 0,-25 4 0,-22 2 0,37-1 0,-18 0 0,28-1 0,-30 2 0,-13 1 0,-4 1 0,-11-2 0,-1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0:45.423"/>
    </inkml:context>
    <inkml:brush xml:id="br0">
      <inkml:brushProperty name="width" value="0.05" units="cm"/>
      <inkml:brushProperty name="height" value="0.05" units="cm"/>
      <inkml:brushProperty name="color" value="#F6630D"/>
    </inkml:brush>
  </inkml:definitions>
  <inkml:trace contextRef="#ctx0" brushRef="#br0">38 1 24575,'0'26'0,"0"-5"0,0 10 0,-1 13 0,-3 0 0,-1 4 0,-5 14 0,4-37 0,-2 16 0,6-38 0,1-3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0:46.411"/>
    </inkml:context>
    <inkml:brush xml:id="br0">
      <inkml:brushProperty name="width" value="0.05" units="cm"/>
      <inkml:brushProperty name="height" value="0.05" units="cm"/>
      <inkml:brushProperty name="color" value="#F6630D"/>
    </inkml:brush>
  </inkml:definitions>
  <inkml:trace contextRef="#ctx0" brushRef="#br0">1 1 24575,'34'13'0,"9"13"0,5 3 0,-11-1 0,-21-6 0,1 14 0,-4-8 0,4 25 0,-12-18 0,-2 18 0,-3-10 0,-1-4 0,-3-13 0,-2-2 0,0-3 0,-4 10 0,4-13 0,-3 6 0,5-16 0,-4 5 0,3-9 0,-4 5 0,2-6 0,-7-2 0,-15-12 0,0-2 0,1 1 0,14 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0:47.715"/>
    </inkml:context>
    <inkml:brush xml:id="br0">
      <inkml:brushProperty name="width" value="0.05" units="cm"/>
      <inkml:brushProperty name="height" value="0.05" units="cm"/>
      <inkml:brushProperty name="color" value="#F6630D"/>
    </inkml:brush>
  </inkml:definitions>
  <inkml:trace contextRef="#ctx0" brushRef="#br0">234 1 24575,'-8'8'0,"0"0"0,-5 2 0,-22 18 0,4 0 0,-5 6 0,5 1 0,21-19 0,-9 7 0,12-7 0,-2-2 0,2 3 0,2 2 0,2-3 0,0 10 0,1-7 0,0 2 0,-1 3 0,3-1 0,-2-1 0,5 19 0,-2-18 0,5 18 0,-3-18 0,2-4 0,-3-5 0,-1-5 0,1-1 0,-2-3 0,1 1 0,-1-2 0,2 3 0,0-3 0,-1 4 0,2-5 0,-1 3 0,1 3 0,1-4 0,-1 3 0,4-7 0,-4 1 0,3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1:04.405"/>
    </inkml:context>
    <inkml:brush xml:id="br0">
      <inkml:brushProperty name="width" value="0.05" units="cm"/>
      <inkml:brushProperty name="height" value="0.05" units="cm"/>
      <inkml:brushProperty name="color" value="#F6630D"/>
    </inkml:brush>
  </inkml:definitions>
  <inkml:trace contextRef="#ctx0" brushRef="#br0">797 17 24575,'-27'-5'0,"-15"-2"0,-18 2 0,8 8 0,0 3 0,-10 5 0,7 7 0,4 3 0,16-4 0,-13 10 0,29-17 0,4 3 0,-3 10 0,3-1 0,-3 7 0,-14 24 0,0 21 0,12-29 0,1 4 0,-2 25 0,3 0 0,-7 16 0,12-22 0,2-2 0,-5 10 0,7-13 0,1-7 0,5-16 0,2-9 0,16 58 0,-4-46 0,22 48 0,-4-40 0,1-3 0,11 10 0,-7-7 0,0-4 0,1-11 0,33 18 0,-11-22 0,2-3 0,-14-3 0,0-3 0,22 0 0,-6-6 0,-20-11 0,13-9 0,-29-2 0,17-22 0,-1-19 0,6-9 0,-3-8 0,5-20 0,-22 26 0,-1-1 0,-3 6 0,-1-2 0,9-19 0,-3 0 0,-1-22 0,-7 32 0,-2 2 0,-1-17 0,-5-15 0,-10 51 0,-4-14 0,-5 2 0,1 11 0,-9-27 0,8 31 0,-5-16 0,-10 10 0,-3 1 0,-5-7 0,1 4 0,-2 4 0,-3 20 0,-33-5 0,21 16 0,-43-15 0,52 18 0,-7-5 0,21 8 0,4 0 0,-2 2 0,9-1 0,6 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1:27.974"/>
    </inkml:context>
    <inkml:brush xml:id="br0">
      <inkml:brushProperty name="width" value="0.05" units="cm"/>
      <inkml:brushProperty name="height" value="0.05" units="cm"/>
      <inkml:brushProperty name="color" value="#F6630D"/>
    </inkml:brush>
  </inkml:definitions>
  <inkml:trace contextRef="#ctx0" brushRef="#br0">2492 989 24575,'79'-3'0,"0"0"0,-20 0 0,5 0 0,13-1 0,15-1 0,0 0 0,-14 0 0,-11 2 0,-1-2 0,27-2 0,14-2 0,-10-5 0,-5-14 0,-11-3 0,-15 9 0,-3-4 0,16-16 0,-16-12 0,-48 0 0,-12-6 0,3-8 0,-1-1 0,-3 1 0,-1 1 0,2 5 0,-1 6 0,-2-4 0,8-9 0,-7 33 0,4 1 0,-5 27 0,-24 6 0,-32 1 0,-10 1 0,14 0 0,-3 0 0,-40 1 0,-8 1 0,34-1 0,-1 0 0,-1 1 0,-7 1 0,-2 0 0,0 0 0,-2 1 0,-1 0 0,-4-1 0,9 0 0,-3-1 0,0-1 0,2 1-773,-9-1 1,2 0 0,-1 0 772,-6-1 0,-3 0 0,0-1 0,16-1 0,-2 0 0,2-1 0,6 1 0,-25-1 0,0 1-539,4 0 0,-5-1 0,7 1 539,8-1 0,-2 0 0,12 2 0,-10 0 0,1 0 0,8 0 0,-15-3 0,1 1 0,-5 3 0,-7 0 0,13 1 0,23 1 0,9 0 0,-40 5 0,58 2 2111,47 36-2111,8 29 0,3 10 0,0-21 0,0 3 0,-3 4 0,1 6 0,-3-10 0,7 22 911,-14-36 1,-1-4-912,-4-3 0,10 10 0,0-36 0,69 20 0,-18-20 0,10-2-1480,7 1 1,11 0 0,8-2 1479,-19-4 0,3-2 0,5 0 0,10-1 0,10-1 0,-29-4 0,8 0 0,8-1 0,6-1 0,4 0 0,3 0 0,1 0 0,1-1 0,-2 0 0,-2 0 0,-5 0 0,-5 1 0,-7-1 0,9 0 0,-8 1 0,-5-1 0,-2 0 0,0 0 0,3 0 0,5 0 0,9 0 0,-19-1 0,7 0 0,4 0 0,5-1 0,3 1 0,2-1 0,1 0 0,0 1 0,-1-1 0,-2 1 0,-3-1 0,-4 1 0,-5 1 0,-5-1 0,-8 1 0,29 2 0,-9 0 0,-8 0 0,-4 1 0,-1-1 0,3 0 0,12-1 0,-1-2 0,-1 1 0,-1 0 0,-3 2 0,15 3 0,2 3 0,-10-1 0,-19-4 0,18-5 0,-27 1 0,-64-2 0,-4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1:42.128"/>
    </inkml:context>
    <inkml:brush xml:id="br0">
      <inkml:brushProperty name="width" value="0.05" units="cm"/>
      <inkml:brushProperty name="height" value="0.05" units="cm"/>
      <inkml:brushProperty name="color" value="#F6630D"/>
    </inkml:brush>
  </inkml:definitions>
  <inkml:trace contextRef="#ctx0" brushRef="#br0">1923 388 24575,'-42'-13'0,"-17"5"0,-10 2 0,-14 1 0,-8 2 0,8 0 0,-6 0 0,0 2 0,3 0 0,-1 2 0,2-1 0,4-1 0,0 0 0,5 0-315,-13 0 1,4-1 314,13-1 0,1 0 77,-9 0 1,5 0-78,-3 3 0,-21 0 0,81 21 0,6 34 0,2 16 0,-13 16 0,0 4 0,6-3 0,0-2 0,-4-6 0,2-12 474,9-17-474,8 2 0,15 6 0,1-10 0,34-8 0,7-20 0,4-3 0,32 9 0,-18-11 0,12-3 0,1-8 0,11-5 0,16 1 0,-39-1 0,10 1 0,7-1 0,6 1 0,2-1 0,0 0 0,-2 1 0,-4-1 0,-7 1-443,9 0 1,-7 1 0,-3-1-1,0 1 1,5-1 0,6 1 442,-11-1 0,8-1 0,7 1 0,2 0 0,1-1 0,-2 1 0,-5 0 0,-7 0 0,-10 1 0,-13 0 0,11 2 0,-15 1 0,1-1 0,19-2 0,2-1 0,-16 1 0,0 5 0,-15-7 0,-38 0 0,-12-7 0,-3-11 2654,0-9-2654,2-32 0,2-9 0,0-14 0,1-12 0,1 4 0,-2 29 0,-5-11 0,-13 58 0,-42-7 0,-30-2 0,0 1 0,20 6 0,1 2 0,-7-1-241,-6-4 1,-6 0 0,-7-2 0,-12-2 240,29 7 0,-9 0 0,-7-2 0,-5-1 0,-3 0 0,1 0 0,1 1 0,4 0 0,7 1 0,8 2-1146,-13-3 1,11 1 0,4 2-1,-4-2 1,-12-2 1145,12 2 0,-10-2 0,-7-1 0,-4-2 0,-2 0 0,1 1 0,3-1 0,7 2 0,8 2 0,12 2 0,-36-8 0,18 4 0,8 0 0,-15-5 0,11 2 0,30 12 0,1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06.519"/>
    </inkml:context>
    <inkml:brush xml:id="br0">
      <inkml:brushProperty name="width" value="0.05" units="cm"/>
      <inkml:brushProperty name="height" value="0.05" units="cm"/>
      <inkml:brushProperty name="color" value="#F6630D"/>
    </inkml:brush>
  </inkml:definitions>
  <inkml:trace contextRef="#ctx0" brushRef="#br0">392 3 24575,'-9'-2'0,"-46"23"0,-10 12 0,15 1 0,0 7 0,-7 10 0,14-3 0,17 13 0,7 11 0,5-3 0,12-24 0,1 24 0,1-53 0,7 25 0,-3-12 0,1 8 0,3-16 0,23-17 0,36-2 0,-23-2 0,10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07.608"/>
    </inkml:context>
    <inkml:brush xml:id="br0">
      <inkml:brushProperty name="width" value="0.05" units="cm"/>
      <inkml:brushProperty name="height" value="0.05" units="cm"/>
      <inkml:brushProperty name="color" value="#F6630D"/>
    </inkml:brush>
  </inkml:definitions>
  <inkml:trace contextRef="#ctx0" brushRef="#br0">1 0 24575,'16'27'0,"-4"-2"0,17 28 0,0 12 0,-10-20 0,-1 6 0,-15-5 0,-3 2 0,2 21 0,-4-24 0,2-14 0,-3-16 0,1-8 0,-1 4 0,-3-4 0,-2 4 0,0-2 0,1-1 0,2-7 0,3-1 0,-1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09.155"/>
    </inkml:context>
    <inkml:brush xml:id="br0">
      <inkml:brushProperty name="width" value="0.05" units="cm"/>
      <inkml:brushProperty name="height" value="0.05" units="cm"/>
      <inkml:brushProperty name="color" value="#F6630D"/>
    </inkml:brush>
  </inkml:definitions>
  <inkml:trace contextRef="#ctx0" brushRef="#br0">1 83 24575,'86'-4'0,"0"0"0,-22 2 0,6 0 0,9-1 0,15 0 0,1 0 0,-10 1 0,9 1 0,0 0 0,-10 0 0,9-2 0,1 1 0,-11 0 0,11 1 0,0 1 0,-13 0 0,8 1 0,2-1 0,-5 0 0,0 0 0,-3 0 0,0 1 0,6 0 0,0 1 0,4-2 0,-13-1 0,3 0 0,0-1 0,-2 1 0,17 0 0,-1 1 0,1-1-761,-14 0 0,1-1 1,1 1-1,0-1 761,-3 1 0,-1 0 0,1 0 0,3 1 83,-7-1 1,2 0 0,2 0 0,-1 1 0,-1-1-84,15 0 0,-2-1 0,0 1 0,1 0 0,1 0 0,0 1 0,-1-1 0,-3 0 0,-11 1 0,0-1 0,-5 0 0,-12 1 0,-4-1 0,-7 1 0,15-1 0,-1-1 0,30 2 0,-22 0 2290,21 0-2290,0 0 334,4-2-334,-7 2 0,-42-1 0,0 0 0,9 0 0,-2-1 0,29 2 0,-14-2 0,-3 0 0,-13 2 0,4-2 0,2 0 0,9 1 0,4-2 0,-37 7 0,-36-2 0,-3 3 0,-1-2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8:58.836"/>
    </inkml:context>
    <inkml:brush xml:id="br0">
      <inkml:brushProperty name="width" value="0.05" units="cm"/>
      <inkml:brushProperty name="height" value="0.05" units="cm"/>
      <inkml:brushProperty name="color" value="#F6630D"/>
    </inkml:brush>
  </inkml:definitions>
  <inkml:trace contextRef="#ctx0" brushRef="#br0">1 1 24575,'21'0'0,"2"1"0,6 0 0,-3 1 0,-11-2 0,-1 0 0,-11 0 0,4 0 0,-3 0 0,6 0 0,0 0 0,5 0 0,-3 0 0,0 0 0,1 1 0,1-1 0,3 2 0,3-2 0,-1 0 0,-6 1 0,-6 0 0,-5 0 0,-3-1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09.962"/>
    </inkml:context>
    <inkml:brush xml:id="br0">
      <inkml:brushProperty name="width" value="0.05" units="cm"/>
      <inkml:brushProperty name="height" value="0.05" units="cm"/>
      <inkml:brushProperty name="color" value="#F6630D"/>
    </inkml:brush>
  </inkml:definitions>
  <inkml:trace contextRef="#ctx0" brushRef="#br0">1 1 24575,'1'66'0,"-1"1"0,4 32 0,-3-27 0,2-43 0,-5-28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0.971"/>
    </inkml:context>
    <inkml:brush xml:id="br0">
      <inkml:brushProperty name="width" value="0.05" units="cm"/>
      <inkml:brushProperty name="height" value="0.05" units="cm"/>
      <inkml:brushProperty name="color" value="#F6630D"/>
    </inkml:brush>
  </inkml:definitions>
  <inkml:trace contextRef="#ctx0" brushRef="#br0">29 1 24575,'-4'69'0,"-1"1"0,1-1 0,2 25 0,5-17 0,11-32 0,11-16 0,19-25 0,1-17 0,15-11 0,-6-30 0,-25 21 0,0-13 0,-19 19 0,-5-3 0,-1 6 0,-7-15 0,0 22 0,-4-18 0,2 23 0,-1 1 0,-2 8 0,-1 0 0,-10-1 0,2 1 0,-17-2 0,-3 0 0,-7 1 0,2 1 0,3 8 0,16-1 0,-1 5 0,16-5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2.395"/>
    </inkml:context>
    <inkml:brush xml:id="br0">
      <inkml:brushProperty name="width" value="0.05" units="cm"/>
      <inkml:brushProperty name="height" value="0.05" units="cm"/>
      <inkml:brushProperty name="color" value="#F6630D"/>
    </inkml:brush>
  </inkml:definitions>
  <inkml:trace contextRef="#ctx0" brushRef="#br0">428 0 24575,'-25'7'0,"-44"17"0,27-9 0,-25 12 0,48-12 0,11-2 0,30 22 0,-9-15 0,34 19 0,-16-15 0,1-2 0,-10 21 0,-16-20 0,-5 25 0,-7-13 0,-18 26 0,-2-20 0,-14 12 0,6-27 0,3-2 0,-12-2 0,10-5 0,-5-6 0,13-5 0,-9-16 0,19 8 0,-8-8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2.798"/>
    </inkml:context>
    <inkml:brush xml:id="br0">
      <inkml:brushProperty name="width" value="0.05" units="cm"/>
      <inkml:brushProperty name="height" value="0.05" units="cm"/>
      <inkml:brushProperty name="color" value="#F6630D"/>
    </inkml:brush>
  </inkml:definitions>
  <inkml:trace contextRef="#ctx0" brushRef="#br0">0 35 24575,'31'-4'0,"9"0"0,-14 1 0,22-4 0,-9 4 0,0-3 0,-2 2 0,15 2 0,-23 0 0,9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4.061"/>
    </inkml:context>
    <inkml:brush xml:id="br0">
      <inkml:brushProperty name="width" value="0.05" units="cm"/>
      <inkml:brushProperty name="height" value="0.05" units="cm"/>
      <inkml:brushProperty name="color" value="#F6630D"/>
    </inkml:brush>
  </inkml:definitions>
  <inkml:trace contextRef="#ctx0" brushRef="#br0">1 1 24575,'69'12'0,"-7"4"0,-37 2 0,-5 1 0,0 49 0,-12-30 0,-4 43 0,-11-40 0,-13 7 0,-2-12 0,2-11 0,4-14 0,13-12 0,-2-5 0,4-1 0,-2-21 0,6 8 0,3-18 0,22 0 0,12 13 0,2 0 0,8 22 0,-31 4 0,18 3 0,-22-4 0,16 0 0,-8-7 0,3-3 0,-10 1 0,-4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4.940"/>
    </inkml:context>
    <inkml:brush xml:id="br0">
      <inkml:brushProperty name="width" value="0.05" units="cm"/>
      <inkml:brushProperty name="height" value="0.05" units="cm"/>
      <inkml:brushProperty name="color" value="#F6630D"/>
    </inkml:brush>
  </inkml:definitions>
  <inkml:trace contextRef="#ctx0" brushRef="#br0">52 99 24575,'-13'13'0,"-5"11"0,7 2 0,1 5 0,29 12 0,-12-26 0,24 6 0,-19-25 0,31-16 0,-21 4 0,17-26 0,-28 0 0,-3 8 0,0-1 0,-6 19 0,-1-4 0,-1 3 0,0-4 0,-1 6 0,-1 6 0,-3-2 0,0 9 0,-4-2 0,0 2 0,0 2 0,2-2 0,3 1 0,0 1 0,2 3 0,1-3 0,1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17.294"/>
    </inkml:context>
    <inkml:brush xml:id="br0">
      <inkml:brushProperty name="width" value="0.05" units="cm"/>
      <inkml:brushProperty name="height" value="0.05" units="cm"/>
      <inkml:brushProperty name="color" value="#F6630D"/>
    </inkml:brush>
  </inkml:definitions>
  <inkml:trace contextRef="#ctx0" brushRef="#br0">954 316 24575,'-44'-6'0,"10"7"0,-23 15 0,-3 8 0,-6 12-4252,5-1 1,-1 4 4251,-12 27 859,14-10 1,1 10-860,14 12 0,3 3 0,-4-10 0,4-1 0,19 2 0,7 0 0,7-9 0,4-4 0,3 20 0,1-23 0,5 0 0,31 35 6784,-4-28-6784,28 9 0,14 0 0,-18-31 0,10-4 0,8 0 0,16 4 0,2-1 0,-9-7 0,-14-9 0,-5-4 0,4 0 0,20 5 0,5 0 0,-16-7 0,8-6 0,-30-33 0,-7-22 0,6-19 0,-5 4 0,-6 5 0,-1-7 0,2-6 0,6-12 0,-3-8 0,-15-1 0,-18-4 0,-14-4 0,-6-1 0,2 1 0,3 6 0,-1 2 0,-1 0 0,-3-1 0,-4-3 0,-1-2 0,-4 3 0,-5 10 0,-7 6 0,-4 9 0,3 11 0,-13-7 0,-20-10 0,28 46 0,-7 0 0,-5 19 0,-10 9 0,-20 9 0,-10 7 0,14 0 0,-9 3 0,0 2 0,5 0 0,1 1 0,4 0 0,-3 9 0,-10 10 0,-8 10 0,4 4 0,15-3 0,1 18 0,12 2 0,7-17 0,0 3 0,12 4 0,17 9 0,11 5 0,10-7 0,11-9 0,16 0 0,13 6 0,16 11 0,5 0 0,-3-13 0,12 6 0,12-11 0,-13-22 0,13 2 0,5-3 0,-4-4 0,-11-9 0,10-5 0,-4-10 0,-5-2 0,3-2 0,-6-11 0,9-27 0,-10-8 0,11-11 0,-20 7 0,7-10 0,-9 4 0,-15 10 0,-5-3 0,24-36 0,-7-3 0,-30 33 0,-4 1 0,2-16 0,-5 1 0,-7-29 0,-5 34 0,-3-4 0,-6-28 0,-3-1 0,2 25 0,-3 1 0,-3-24 0,-10 5 0,-14 31 0,-8 8 0,2 7 0,-7 4 0,-13 8 0,-10 4 0,1 5 0,-9 6 0,-3 5 0,-3 4 0,-6 2 0,7 1 0,2 0 0,6 0 0,4 1 0,9 0 0,2-3 0,57 1 0,3 0 0,3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21.134"/>
    </inkml:context>
    <inkml:brush xml:id="br0">
      <inkml:brushProperty name="width" value="0.05" units="cm"/>
      <inkml:brushProperty name="height" value="0.05" units="cm"/>
      <inkml:brushProperty name="color" value="#F6630D"/>
    </inkml:brush>
  </inkml:definitions>
  <inkml:trace contextRef="#ctx0" brushRef="#br0">1477 119 24575,'-39'-7'0,"5"3"0,-46-2 0,-16 3 0,18 5 0,-9 2 0,15 1 0,-13 0 0,-4 1 0,2 1 0,11-1 0,-1 2 0,9 1 0,-3 0 0,-20 1 0,-2 1 0,22 7 0,17 26 0,38 3 0,-11 34 0,-9-3 0,17-23 0,3 9 0,7 4 0,4 9 0,4 2 0,6 14 0,4 4 0,0 5 0,-4-6 0,0 6 0,0 0 0,3-7 0,4 1 0,4-7 0,-5-3 0,-6 23 0,-2-19 0,2-34 0,-1-40 0,0 0 0,8 2 0,6 2 0,21 2 0,15 1 0,28 4 0,16 1 0,5-1-887,-16-6 1,3-1-1,2-1 1,0 0 886,2 1 0,-1 0 0,2-2 0,3-3 0,-9-6 0,3-2 0,1-3 0,1 0 0,0-1 0,0-2 0,0 0 0,1-2 0,-1 0 0,-2-1 0,-7-1 0,-3 0 0,1-1 0,0 0 0,3-1-537,-1 1 1,4 0-1,1 0 1,-1-1-1,-4 0 1,-6-1 536,24-5 0,-10-2 0,8 0 0,-14 3 0,8 0 0,1-1 0,-1 1 0,-8 2 0,-9 1 0,-6 1 0,1 1 0,8 0 0,6 0 0,10-1 0,5 1 0,0 0 0,-5 1 0,-8 0 0,-1 2 0,-8 1 0,-2 0 0,5 0 0,-1 0 0,5-1 0,1 0 0,-3 1 0,-6-1 0,15-1 0,-7 0 0,-6 0 0,5 0 0,-10 0 0,16 1 0,-17 2 2872,18 2-2872,-26-5 1946,-8-5 1,2-5-1947,15-24 0,-20 1 0,-15-4 0,-36 12 0,-1-67 0,-1 14 0,0-1 0,0-8-878,4 6 1,1-3 877,-2 14 0,1-4 0,1-3 0,0 7 0,0-3 0,1-1 0,0 0-67,2-20 1,0-1 0,-1 2 66,-3 1 0,0 1 0,-2 7 0,1-2 0,-4 10 0,-5 23 0,-2 11 0,-1 16 0,-7 2 0,6 14 1736,-29-6-1736,-11 8 218,-40 1-218,-5 7 0,-12 3 0,32 1 0,-2 0 0,-12 1-512,10 0 1,-7 0 0,-7 0 0,-6 0 0,-5 0 0,-4-1 511,20 0 0,-5-1 0,-4 1 0,-5-1 0,-1 0 0,-3-1 0,0 1 0,1 0 0,1 0 0,3 0 0,3 0-641,-7 0 0,2 0 0,3 0 0,0 1 0,1-1 0,-1 0 0,-1 0 1,-3 1-1,-2-2 641,13 1 0,-3 0 0,-3-1 0,-2 1 0,0-1 0,-1 0 0,1 1 0,2-1 0,2 0 0,3 0 0,4 1 0,5-1-523,-16 0 0,5 0 0,3 0 0,5 0 0,1 0 0,3 0 0,0 1 523,-13 0 0,5 1 0,1 0 0,2 1 0,0-2-233,1 1 0,1-1 1,1 0-1,2 0 1,3 1 232,-24 1 0,5 1 0,7-1 600,-10-1 1,10-1-601,21 2 0,10-1 3973,3-1-3973,23-1 1374,21-1 1,8 0 0,-6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23.969"/>
    </inkml:context>
    <inkml:brush xml:id="br0">
      <inkml:brushProperty name="width" value="0.05" units="cm"/>
      <inkml:brushProperty name="height" value="0.05" units="cm"/>
      <inkml:brushProperty name="color" value="#F6630D"/>
    </inkml:brush>
  </inkml:definitions>
  <inkml:trace contextRef="#ctx0" brushRef="#br0">21 0 24575,'-7'15'0,"1"66"0,3-2 0,1-16 0,1 1 0,1 23 0,0-34 0,-1-1 0,0 31 0,1-4 0,1-42 0,9-21 0,6-11 0,27-1 0,20-2 0,20-1 0,6 2 0,-1 1 0,6 1 0,4 1 0,0 0 0,-14-1 0,1 1 0,1 0 0,0-1 0,-2 1 0,18 1 0,1 0 0,-5-1 0,-14 2 0,4 3 0,-18-2 0,-11-7 0,-53-2 0,-8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24.726"/>
    </inkml:context>
    <inkml:brush xml:id="br0">
      <inkml:brushProperty name="width" value="0.05" units="cm"/>
      <inkml:brushProperty name="height" value="0.05" units="cm"/>
      <inkml:brushProperty name="color" value="#F6630D"/>
    </inkml:brush>
  </inkml:definitions>
  <inkml:trace contextRef="#ctx0" brushRef="#br0">0 89 24575,'39'-14'0,"-2"4"0,47 1 0,11 2 0,-41 3 0,0 1 0,16-3 0,7-1 0,-6 1 0,-4 2 0,-8 0 0,26-6 0,-16 7 0,-49 1 0,2 2 0,-12 0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0.525"/>
    </inkml:context>
    <inkml:brush xml:id="br0">
      <inkml:brushProperty name="width" value="0.05" units="cm"/>
      <inkml:brushProperty name="height" value="0.05" units="cm"/>
      <inkml:brushProperty name="color" value="#F6630D"/>
    </inkml:brush>
  </inkml:definitions>
  <inkml:trace contextRef="#ctx0" brushRef="#br0">1 0 24575,'5'5'0,"2"-1"0,-4 2 0,1-1 0,0 1 0,-3 1 0,2 2 0,-2-2 0,1 4 0,0-3 0,0 4 0,1-4 0,-1 3 0,0-3 0,-1 2 0,-1 0 0,1 2 0,0 0 0,0 6 0,-1-3 0,2 5 0,-2-7 0,2 2 0,-2-7 0,0-1 0,0-1 0,0-1 0,0 3 0,0 0 0,0 5 0,0-2 0,-2 2 0,2 0 0,-3 2 0,2-2 0,0 4 0,1-7 0,0-2 0,0-4 0,0-1 0,-1 2 0,0 0 0,-2 0 0,3 1 0,-1-1 0,-1 0 0,2 0 0,-3-2 0,2 1 0,-1 0 0,0 0 0,0 1 0,-1-4 0,3 2 0,-2 2 0,2-2 0,0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26.287"/>
    </inkml:context>
    <inkml:brush xml:id="br0">
      <inkml:brushProperty name="width" value="0.05" units="cm"/>
      <inkml:brushProperty name="height" value="0.05" units="cm"/>
      <inkml:brushProperty name="color" value="#F6630D"/>
    </inkml:brush>
  </inkml:definitions>
  <inkml:trace contextRef="#ctx0" brushRef="#br0">0 1 24575,'71'6'0,"1"1"0,-15-2 0,-4 1 0,35 11 0,-41-8 0,-19-4 0,-12 0 0,-1 11 0,-3 12 0,9 24 0,-4-5 0,3 3 0,-1-3 0,2 0 0,3 11 0,0-4 0,3 5 0,-9-21 0,-13-16 0,-1 0 0,0 4 0,0-7 0,-4-8 0,2-6 0,-5 1 0,-25 15 0,-15-4 0,-11-1 0,-10 0 0,-10-4 0,-1-3 0,9-2 0,2-1 0,0-1 0,10-1 0,22-4 0,13 0 0,13 0 0,4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1.280"/>
    </inkml:context>
    <inkml:brush xml:id="br0">
      <inkml:brushProperty name="width" value="0.05" units="cm"/>
      <inkml:brushProperty name="height" value="0.05" units="cm"/>
      <inkml:brushProperty name="color" value="#F6630D"/>
    </inkml:brush>
  </inkml:definitions>
  <inkml:trace contextRef="#ctx0" brushRef="#br0">1 0 24575,'76'1'0,"-1"0"0,1-1 0,4 2 0,5 1 0,2-1 0,-1 1 0,-3-2 0,1 0 0,-1-1 0,0 2 0,4 0 0,3 2 0,-9-1 0,-20-1 0,-7-2 0,-24-1 0,-26 0 0,-5-2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1.902"/>
    </inkml:context>
    <inkml:brush xml:id="br0">
      <inkml:brushProperty name="width" value="0.05" units="cm"/>
      <inkml:brushProperty name="height" value="0.05" units="cm"/>
      <inkml:brushProperty name="color" value="#F6630D"/>
    </inkml:brush>
  </inkml:definitions>
  <inkml:trace contextRef="#ctx0" brushRef="#br0">1 1 24575,'57'50'0,"1"-1"0,-1 1 0,0-1 0,13 3 0,-2-3 0,-24-2 0,-41 31 0,-10-41 0,-2-23 0,-37 20 0,-11-13 0,10 4 0,4-16 0,43-9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3.277"/>
    </inkml:context>
    <inkml:brush xml:id="br0">
      <inkml:brushProperty name="width" value="0.05" units="cm"/>
      <inkml:brushProperty name="height" value="0.05" units="cm"/>
      <inkml:brushProperty name="color" value="#F6630D"/>
    </inkml:brush>
  </inkml:definitions>
  <inkml:trace contextRef="#ctx0" brushRef="#br0">1 715 24575,'13'-28'0,"7"-14"0,31-30 0,-14 13 0,5-7 0,0 6 0,3-4 0,-2 4 0,4-13 0,-3 4 0,3-8 0,-9 32 0,-16 81 0,-10 30 0,-1 4 0,1 3 0,8 17 0,-7-38 0,1-1 0,5 20 0,-7-29 0,0-3 0,-1-42 0,10-10 0,34-25 0,-11-1 0,12-16 0,-27 2 0,-5 1 0,0 3 0,0-1 0,-3 7 0,-11 29 0,5-1 0,-10 9 0,6 0 0,-8 4 0,2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4.036"/>
    </inkml:context>
    <inkml:brush xml:id="br0">
      <inkml:brushProperty name="width" value="0.05" units="cm"/>
      <inkml:brushProperty name="height" value="0.05" units="cm"/>
      <inkml:brushProperty name="color" value="#F6630D"/>
    </inkml:brush>
  </inkml:definitions>
  <inkml:trace contextRef="#ctx0" brushRef="#br0">82 1 24575,'-15'92'0,"-1"-1"0,1 1 0,1-17 0,0-4 0,7-14 0,9 0 0,29-39 0,-1-23 0,35-22 0,-12-20 0,-9-1 0,-7 2 0,-25 22 0,0-13 0,-11 13 0,-6-14 0,-2 15 0,-3-6 0,-1 13 0,-3 5 0,5 4 0,-5 6 0,10 0 0,5-11 0,1 8 0,7-8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4.499"/>
    </inkml:context>
    <inkml:brush xml:id="br0">
      <inkml:brushProperty name="width" value="0.05" units="cm"/>
      <inkml:brushProperty name="height" value="0.05" units="cm"/>
      <inkml:brushProperty name="color" value="#F6630D"/>
    </inkml:brush>
  </inkml:definitions>
  <inkml:trace contextRef="#ctx0" brushRef="#br0">1 0 24575,'17'60'0,"0"-1"0,9 35 0,-4-27 0,-2-6 0,-7-13 0,8-4 0,-22-53 0,-1-29 0,1 24 0,0-14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35.096"/>
    </inkml:context>
    <inkml:brush xml:id="br0">
      <inkml:brushProperty name="width" value="0.05" units="cm"/>
      <inkml:brushProperty name="height" value="0.05" units="cm"/>
      <inkml:brushProperty name="color" value="#F6630D"/>
    </inkml:brush>
  </inkml:definitions>
  <inkml:trace contextRef="#ctx0" brushRef="#br0">1 46 24575,'22'0'0,"30"-3"0,7 0 0,1-1 0,8 0 0,1-1 0,3-1 0,-22 0 0,6-2 0,-41 4 0,-4 2 0,-11 2 0,-7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8T15:22:48.658"/>
    </inkml:context>
    <inkml:brush xml:id="br0">
      <inkml:brushProperty name="width" value="0.05" units="cm"/>
      <inkml:brushProperty name="height" value="0.05" units="cm"/>
      <inkml:brushProperty name="color" value="#F6630D"/>
    </inkml:brush>
  </inkml:definitions>
  <inkml:trace contextRef="#ctx0" brushRef="#br0">798 1 24575,'-24'26'0,"-27"11"0,-13 6 0,-10 5 0,-8 2 0,8-5 0,-6 3 0,4-2 0,14-7 0,4-1 0,4-2 0,-5-1 0,20 1 0,55 31 0,27-33 0,7 4 0,0 1 0,-4 3 0,22 31 0,-45-4 0,-4 4 0,-21-10 0,-9 6 0,-8 5 0,-3-2 0,6-11 0,-1-1 0,-10 8 0,11-8 0,36-8 0,2-5 0,29-17 0,11-6 0,15 1 0,-9-4 0,-4-2 0,-11-5 0,-8 3 0,-39 12 0,-7-6 0,-7 20 0,-9 7 0,-35 36 0,20-24 0,-16 14 0,41-44 0,52 21 0,-23-18 0,38 23 0,-48-13 0,-3 1 0,-17 41 0,1-26 0,-6 23 0,6-27 0,4-7 0,1-15 0,4 41 0,-2-15 0,0 20 0,1-9 0,1-38 0,0 4 0,1-11 0,-1-15 0,0 7 0,-1-13 0,-1-1 0,0-3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13:49:03.235"/>
    </inkml:context>
    <inkml:brush xml:id="br0">
      <inkml:brushProperty name="width" value="0.05" units="cm"/>
      <inkml:brushProperty name="height" value="0.05" units="cm"/>
      <inkml:brushProperty name="color" value="#F6630D"/>
    </inkml:brush>
  </inkml:definitions>
  <inkml:trace contextRef="#ctx0" brushRef="#br0">72 1 24575,'-6'1'0,"0"2"0,3 2 0,-3 5 0,1-2 0,-2 4 0,-1-1 0,3-1 0,-1 1 0,2-1 0,3-1 0,-2 4 0,2 0 0,0 2 0,-1-2 0,2-3 0,-3-1 0,3 2 0,-3 3 0,3 0 0,-2 2 0,2-2 0,0-3 0,0 1 0,0-4 0,0 0 0,0-2 0,0-1 0,0 3 0,2 0 0,-2 5 0,3-3 0,-3 3 0,2-4 0,-1-2 0,-1-1 0,3 0 0,-1-2 0,1 1 0,-1-5 0,1 0 0,-3-2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a6fb069f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a6fb069f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575dd8b9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575dd8b9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575dd8b9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575dd8b9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575dd8b99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575dd8b9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575dd8b9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575dd8b9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575dd8b9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4575dd8b9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6fb069f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6fb069f1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0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6fb069f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6fb069f1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42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6fb069f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6fb069f1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648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710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6fb069f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6fb069f1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04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25e17612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25e17612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575dd8b9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575dd8b9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224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customXml" Target="../ink/ink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160.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1.png"/><Relationship Id="rId1" Type="http://schemas.openxmlformats.org/officeDocument/2006/relationships/slideLayout" Target="../slideLayouts/slideLayout12.xml"/><Relationship Id="rId4" Type="http://schemas.openxmlformats.org/officeDocument/2006/relationships/image" Target="../media/image2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37.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image" Target="../media/image560.png"/><Relationship Id="rId26" Type="http://schemas.openxmlformats.org/officeDocument/2006/relationships/image" Target="../media/image60.png"/><Relationship Id="rId39" Type="http://schemas.openxmlformats.org/officeDocument/2006/relationships/image" Target="../media/image67.png"/><Relationship Id="rId21" Type="http://schemas.openxmlformats.org/officeDocument/2006/relationships/customXml" Target="../ink/ink13.xml"/><Relationship Id="rId34" Type="http://schemas.openxmlformats.org/officeDocument/2006/relationships/image" Target="../media/image64.png"/><Relationship Id="rId7" Type="http://schemas.openxmlformats.org/officeDocument/2006/relationships/customXml" Target="../ink/ink6.xml"/><Relationship Id="rId2" Type="http://schemas.openxmlformats.org/officeDocument/2006/relationships/image" Target="../media/image59.png"/><Relationship Id="rId16" Type="http://schemas.openxmlformats.org/officeDocument/2006/relationships/image" Target="../media/image550.png"/><Relationship Id="rId20" Type="http://schemas.openxmlformats.org/officeDocument/2006/relationships/image" Target="../media/image570.png"/><Relationship Id="rId29" Type="http://schemas.openxmlformats.org/officeDocument/2006/relationships/customXml" Target="../ink/ink17.xml"/><Relationship Id="rId41"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customXml" Target="../ink/ink8.xml"/><Relationship Id="rId24" Type="http://schemas.openxmlformats.org/officeDocument/2006/relationships/image" Target="../media/image590.png"/><Relationship Id="rId32" Type="http://schemas.openxmlformats.org/officeDocument/2006/relationships/image" Target="../media/image63.png"/><Relationship Id="rId37" Type="http://schemas.openxmlformats.org/officeDocument/2006/relationships/customXml" Target="../ink/ink21.xml"/><Relationship Id="rId40" Type="http://schemas.openxmlformats.org/officeDocument/2006/relationships/image" Target="../media/image68.png"/><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61.png"/><Relationship Id="rId36" Type="http://schemas.openxmlformats.org/officeDocument/2006/relationships/image" Target="../media/image65.png"/><Relationship Id="rId10" Type="http://schemas.openxmlformats.org/officeDocument/2006/relationships/image" Target="../media/image520.png"/><Relationship Id="rId19" Type="http://schemas.openxmlformats.org/officeDocument/2006/relationships/customXml" Target="../ink/ink12.xml"/><Relationship Id="rId31" Type="http://schemas.openxmlformats.org/officeDocument/2006/relationships/customXml" Target="../ink/ink18.xml"/><Relationship Id="rId4" Type="http://schemas.openxmlformats.org/officeDocument/2006/relationships/image" Target="../media/image490.png"/><Relationship Id="rId9" Type="http://schemas.openxmlformats.org/officeDocument/2006/relationships/customXml" Target="../ink/ink7.xml"/><Relationship Id="rId14" Type="http://schemas.openxmlformats.org/officeDocument/2006/relationships/image" Target="../media/image540.png"/><Relationship Id="rId22" Type="http://schemas.openxmlformats.org/officeDocument/2006/relationships/image" Target="../media/image580.png"/><Relationship Id="rId27" Type="http://schemas.openxmlformats.org/officeDocument/2006/relationships/customXml" Target="../ink/ink16.xml"/><Relationship Id="rId30" Type="http://schemas.openxmlformats.org/officeDocument/2006/relationships/image" Target="../media/image62.png"/><Relationship Id="rId35" Type="http://schemas.openxmlformats.org/officeDocument/2006/relationships/customXml" Target="../ink/ink20.xml"/><Relationship Id="rId8" Type="http://schemas.openxmlformats.org/officeDocument/2006/relationships/image" Target="../media/image510.png"/><Relationship Id="rId3" Type="http://schemas.openxmlformats.org/officeDocument/2006/relationships/customXml" Target="../ink/ink4.xml"/><Relationship Id="rId12" Type="http://schemas.openxmlformats.org/officeDocument/2006/relationships/image" Target="../media/image530.png"/><Relationship Id="rId17" Type="http://schemas.openxmlformats.org/officeDocument/2006/relationships/customXml" Target="../ink/ink11.xml"/><Relationship Id="rId25" Type="http://schemas.openxmlformats.org/officeDocument/2006/relationships/customXml" Target="../ink/ink15.xml"/><Relationship Id="rId33" Type="http://schemas.openxmlformats.org/officeDocument/2006/relationships/customXml" Target="../ink/ink19.xml"/><Relationship Id="rId38"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image" Target="../media/image75.png"/><Relationship Id="rId18" Type="http://schemas.openxmlformats.org/officeDocument/2006/relationships/customXml" Target="../ink/ink30.xml"/><Relationship Id="rId3" Type="http://schemas.openxmlformats.org/officeDocument/2006/relationships/image" Target="../media/image70.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customXml" Target="../ink/ink27.xml"/><Relationship Id="rId17" Type="http://schemas.openxmlformats.org/officeDocument/2006/relationships/image" Target="../media/image77.png"/><Relationship Id="rId2" Type="http://schemas.openxmlformats.org/officeDocument/2006/relationships/customXml" Target="../ink/ink22.xml"/><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customXml" Target="../ink/ink24.xml"/><Relationship Id="rId11" Type="http://schemas.openxmlformats.org/officeDocument/2006/relationships/image" Target="../media/image74.png"/><Relationship Id="rId5" Type="http://schemas.openxmlformats.org/officeDocument/2006/relationships/image" Target="../media/image71.png"/><Relationship Id="rId15" Type="http://schemas.openxmlformats.org/officeDocument/2006/relationships/image" Target="../media/image76.png"/><Relationship Id="rId23" Type="http://schemas.openxmlformats.org/officeDocument/2006/relationships/image" Target="../media/image80.png"/><Relationship Id="rId10" Type="http://schemas.openxmlformats.org/officeDocument/2006/relationships/customXml" Target="../ink/ink26.xml"/><Relationship Id="rId19" Type="http://schemas.openxmlformats.org/officeDocument/2006/relationships/image" Target="../media/image78.png"/><Relationship Id="rId4" Type="http://schemas.openxmlformats.org/officeDocument/2006/relationships/customXml" Target="../ink/ink23.xml"/><Relationship Id="rId9" Type="http://schemas.openxmlformats.org/officeDocument/2006/relationships/image" Target="../media/image73.png"/><Relationship Id="rId14" Type="http://schemas.openxmlformats.org/officeDocument/2006/relationships/customXml" Target="../ink/ink28.xml"/><Relationship Id="rId22" Type="http://schemas.openxmlformats.org/officeDocument/2006/relationships/customXml" Target="../ink/ink32.xml"/></Relationships>
</file>

<file path=ppt/slides/_rels/slide54.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customXml" Target="../ink/ink41.xml"/><Relationship Id="rId26" Type="http://schemas.openxmlformats.org/officeDocument/2006/relationships/customXml" Target="../ink/ink47.xml"/><Relationship Id="rId3" Type="http://schemas.openxmlformats.org/officeDocument/2006/relationships/image" Target="../media/image81.png"/><Relationship Id="rId21" Type="http://schemas.openxmlformats.org/officeDocument/2006/relationships/image" Target="../media/image91.png"/><Relationship Id="rId34" Type="http://schemas.openxmlformats.org/officeDocument/2006/relationships/image" Target="../media/image95.png"/><Relationship Id="rId7" Type="http://schemas.openxmlformats.org/officeDocument/2006/relationships/image" Target="../media/image83.png"/><Relationship Id="rId12" Type="http://schemas.openxmlformats.org/officeDocument/2006/relationships/customXml" Target="../ink/ink38.xml"/><Relationship Id="rId17" Type="http://schemas.openxmlformats.org/officeDocument/2006/relationships/image" Target="../media/image88.png"/><Relationship Id="rId25" Type="http://schemas.openxmlformats.org/officeDocument/2006/relationships/customXml" Target="../ink/ink46.xml"/><Relationship Id="rId33" Type="http://schemas.openxmlformats.org/officeDocument/2006/relationships/customXml" Target="../ink/ink51.xml"/><Relationship Id="rId2" Type="http://schemas.openxmlformats.org/officeDocument/2006/relationships/customXml" Target="../ink/ink33.xml"/><Relationship Id="rId16" Type="http://schemas.openxmlformats.org/officeDocument/2006/relationships/customXml" Target="../ink/ink40.xml"/><Relationship Id="rId20" Type="http://schemas.openxmlformats.org/officeDocument/2006/relationships/customXml" Target="../ink/ink42.xml"/><Relationship Id="rId29"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customXml" Target="../ink/ink35.xml"/><Relationship Id="rId11" Type="http://schemas.openxmlformats.org/officeDocument/2006/relationships/image" Target="../media/image85.png"/><Relationship Id="rId24" Type="http://schemas.openxmlformats.org/officeDocument/2006/relationships/customXml" Target="../ink/ink45.xml"/><Relationship Id="rId32" Type="http://schemas.openxmlformats.org/officeDocument/2006/relationships/image" Target="../media/image94.png"/><Relationship Id="rId5" Type="http://schemas.openxmlformats.org/officeDocument/2006/relationships/image" Target="../media/image82.png"/><Relationship Id="rId15" Type="http://schemas.openxmlformats.org/officeDocument/2006/relationships/image" Target="../media/image87.png"/><Relationship Id="rId23" Type="http://schemas.openxmlformats.org/officeDocument/2006/relationships/customXml" Target="../ink/ink44.xml"/><Relationship Id="rId28" Type="http://schemas.openxmlformats.org/officeDocument/2006/relationships/customXml" Target="../ink/ink48.xml"/><Relationship Id="rId10" Type="http://schemas.openxmlformats.org/officeDocument/2006/relationships/customXml" Target="../ink/ink37.xml"/><Relationship Id="rId19" Type="http://schemas.openxmlformats.org/officeDocument/2006/relationships/image" Target="../media/image89.png"/><Relationship Id="rId31" Type="http://schemas.openxmlformats.org/officeDocument/2006/relationships/customXml" Target="../ink/ink50.xml"/><Relationship Id="rId4" Type="http://schemas.openxmlformats.org/officeDocument/2006/relationships/customXml" Target="../ink/ink34.xml"/><Relationship Id="rId9" Type="http://schemas.openxmlformats.org/officeDocument/2006/relationships/image" Target="../media/image84.png"/><Relationship Id="rId14" Type="http://schemas.openxmlformats.org/officeDocument/2006/relationships/customXml" Target="../ink/ink39.xml"/><Relationship Id="rId22" Type="http://schemas.openxmlformats.org/officeDocument/2006/relationships/customXml" Target="../ink/ink43.xml"/><Relationship Id="rId27" Type="http://schemas.openxmlformats.org/officeDocument/2006/relationships/image" Target="../media/image92.png"/><Relationship Id="rId30" Type="http://schemas.openxmlformats.org/officeDocument/2006/relationships/customXml" Target="../ink/ink49.xml"/><Relationship Id="rId8" Type="http://schemas.openxmlformats.org/officeDocument/2006/relationships/customXml" Target="../ink/ink36.xml"/></Relationships>
</file>

<file path=ppt/slides/_rels/slide55.xml.rels><?xml version="1.0" encoding="UTF-8" standalone="yes"?>
<Relationships xmlns="http://schemas.openxmlformats.org/package/2006/relationships"><Relationship Id="rId26" Type="http://schemas.openxmlformats.org/officeDocument/2006/relationships/customXml" Target="../ink/ink64.xml"/><Relationship Id="rId21" Type="http://schemas.openxmlformats.org/officeDocument/2006/relationships/image" Target="../media/image105.png"/><Relationship Id="rId42" Type="http://schemas.openxmlformats.org/officeDocument/2006/relationships/customXml" Target="../ink/ink72.xml"/><Relationship Id="rId47" Type="http://schemas.openxmlformats.org/officeDocument/2006/relationships/image" Target="../media/image119.png"/><Relationship Id="rId63" Type="http://schemas.openxmlformats.org/officeDocument/2006/relationships/image" Target="../media/image127.png"/><Relationship Id="rId68" Type="http://schemas.openxmlformats.org/officeDocument/2006/relationships/customXml" Target="../ink/ink85.xml"/><Relationship Id="rId2" Type="http://schemas.openxmlformats.org/officeDocument/2006/relationships/customXml" Target="../ink/ink52.xml"/><Relationship Id="rId16" Type="http://schemas.openxmlformats.org/officeDocument/2006/relationships/customXml" Target="../ink/ink59.xml"/><Relationship Id="rId29" Type="http://schemas.openxmlformats.org/officeDocument/2006/relationships/image" Target="../media/image109.png"/><Relationship Id="rId11" Type="http://schemas.openxmlformats.org/officeDocument/2006/relationships/image" Target="../media/image100.png"/><Relationship Id="rId24" Type="http://schemas.openxmlformats.org/officeDocument/2006/relationships/customXml" Target="../ink/ink63.xml"/><Relationship Id="rId32" Type="http://schemas.openxmlformats.org/officeDocument/2006/relationships/customXml" Target="../ink/ink67.xml"/><Relationship Id="rId37" Type="http://schemas.openxmlformats.org/officeDocument/2006/relationships/image" Target="../media/image114.png"/><Relationship Id="rId40" Type="http://schemas.openxmlformats.org/officeDocument/2006/relationships/customXml" Target="../ink/ink71.xml"/><Relationship Id="rId45" Type="http://schemas.openxmlformats.org/officeDocument/2006/relationships/image" Target="../media/image118.png"/><Relationship Id="rId53" Type="http://schemas.openxmlformats.org/officeDocument/2006/relationships/image" Target="../media/image122.png"/><Relationship Id="rId58" Type="http://schemas.openxmlformats.org/officeDocument/2006/relationships/customXml" Target="../ink/ink80.xml"/><Relationship Id="rId66" Type="http://schemas.openxmlformats.org/officeDocument/2006/relationships/customXml" Target="../ink/ink84.xml"/><Relationship Id="rId5" Type="http://schemas.openxmlformats.org/officeDocument/2006/relationships/image" Target="../media/image97.png"/><Relationship Id="rId61" Type="http://schemas.openxmlformats.org/officeDocument/2006/relationships/image" Target="../media/image126.png"/><Relationship Id="rId19" Type="http://schemas.openxmlformats.org/officeDocument/2006/relationships/image" Target="../media/image104.png"/><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108.png"/><Relationship Id="rId30" Type="http://schemas.openxmlformats.org/officeDocument/2006/relationships/customXml" Target="../ink/ink66.xml"/><Relationship Id="rId35" Type="http://schemas.openxmlformats.org/officeDocument/2006/relationships/image" Target="../media/image113.png"/><Relationship Id="rId43" Type="http://schemas.openxmlformats.org/officeDocument/2006/relationships/image" Target="../media/image117.png"/><Relationship Id="rId48" Type="http://schemas.openxmlformats.org/officeDocument/2006/relationships/customXml" Target="../ink/ink75.xml"/><Relationship Id="rId56" Type="http://schemas.openxmlformats.org/officeDocument/2006/relationships/customXml" Target="../ink/ink79.xml"/><Relationship Id="rId64" Type="http://schemas.openxmlformats.org/officeDocument/2006/relationships/customXml" Target="../ink/ink83.xml"/><Relationship Id="rId69" Type="http://schemas.openxmlformats.org/officeDocument/2006/relationships/image" Target="../media/image130.png"/><Relationship Id="rId8" Type="http://schemas.openxmlformats.org/officeDocument/2006/relationships/customXml" Target="../ink/ink55.xml"/><Relationship Id="rId51" Type="http://schemas.openxmlformats.org/officeDocument/2006/relationships/image" Target="../media/image121.png"/><Relationship Id="rId72" Type="http://schemas.openxmlformats.org/officeDocument/2006/relationships/customXml" Target="../ink/ink87.xml"/><Relationship Id="rId3" Type="http://schemas.openxmlformats.org/officeDocument/2006/relationships/image" Target="../media/image96.png"/><Relationship Id="rId12" Type="http://schemas.openxmlformats.org/officeDocument/2006/relationships/customXml" Target="../ink/ink57.xml"/><Relationship Id="rId17" Type="http://schemas.openxmlformats.org/officeDocument/2006/relationships/image" Target="../media/image103.png"/><Relationship Id="rId25" Type="http://schemas.openxmlformats.org/officeDocument/2006/relationships/image" Target="../media/image107.png"/><Relationship Id="rId33" Type="http://schemas.openxmlformats.org/officeDocument/2006/relationships/image" Target="../media/image112.png"/><Relationship Id="rId38" Type="http://schemas.openxmlformats.org/officeDocument/2006/relationships/customXml" Target="../ink/ink70.xml"/><Relationship Id="rId46" Type="http://schemas.openxmlformats.org/officeDocument/2006/relationships/customXml" Target="../ink/ink74.xml"/><Relationship Id="rId59" Type="http://schemas.openxmlformats.org/officeDocument/2006/relationships/image" Target="../media/image125.png"/><Relationship Id="rId67" Type="http://schemas.openxmlformats.org/officeDocument/2006/relationships/image" Target="../media/image129.png"/><Relationship Id="rId20" Type="http://schemas.openxmlformats.org/officeDocument/2006/relationships/customXml" Target="../ink/ink61.xml"/><Relationship Id="rId41" Type="http://schemas.openxmlformats.org/officeDocument/2006/relationships/image" Target="../media/image116.png"/><Relationship Id="rId54" Type="http://schemas.openxmlformats.org/officeDocument/2006/relationships/customXml" Target="../ink/ink78.xml"/><Relationship Id="rId62" Type="http://schemas.openxmlformats.org/officeDocument/2006/relationships/customXml" Target="../ink/ink82.xml"/><Relationship Id="rId70" Type="http://schemas.openxmlformats.org/officeDocument/2006/relationships/customXml" Target="../ink/ink86.xml"/><Relationship Id="rId1" Type="http://schemas.openxmlformats.org/officeDocument/2006/relationships/slideLayout" Target="../slideLayouts/slideLayout2.xml"/><Relationship Id="rId6" Type="http://schemas.openxmlformats.org/officeDocument/2006/relationships/customXml" Target="../ink/ink54.xml"/><Relationship Id="rId15" Type="http://schemas.openxmlformats.org/officeDocument/2006/relationships/image" Target="../media/image102.png"/><Relationship Id="rId23" Type="http://schemas.openxmlformats.org/officeDocument/2006/relationships/image" Target="../media/image106.png"/><Relationship Id="rId28" Type="http://schemas.openxmlformats.org/officeDocument/2006/relationships/customXml" Target="../ink/ink65.xml"/><Relationship Id="rId36" Type="http://schemas.openxmlformats.org/officeDocument/2006/relationships/customXml" Target="../ink/ink69.xml"/><Relationship Id="rId49" Type="http://schemas.openxmlformats.org/officeDocument/2006/relationships/image" Target="../media/image120.png"/><Relationship Id="rId57" Type="http://schemas.openxmlformats.org/officeDocument/2006/relationships/image" Target="../media/image124.png"/><Relationship Id="rId10" Type="http://schemas.openxmlformats.org/officeDocument/2006/relationships/customXml" Target="../ink/ink56.xml"/><Relationship Id="rId31" Type="http://schemas.openxmlformats.org/officeDocument/2006/relationships/image" Target="../media/image111.png"/><Relationship Id="rId44" Type="http://schemas.openxmlformats.org/officeDocument/2006/relationships/customXml" Target="../ink/ink73.xml"/><Relationship Id="rId52" Type="http://schemas.openxmlformats.org/officeDocument/2006/relationships/customXml" Target="../ink/ink77.xml"/><Relationship Id="rId60" Type="http://schemas.openxmlformats.org/officeDocument/2006/relationships/customXml" Target="../ink/ink81.xml"/><Relationship Id="rId65" Type="http://schemas.openxmlformats.org/officeDocument/2006/relationships/image" Target="../media/image128.png"/><Relationship Id="rId73" Type="http://schemas.openxmlformats.org/officeDocument/2006/relationships/image" Target="../media/image132.png"/><Relationship Id="rId4" Type="http://schemas.openxmlformats.org/officeDocument/2006/relationships/customXml" Target="../ink/ink53.xml"/><Relationship Id="rId9" Type="http://schemas.openxmlformats.org/officeDocument/2006/relationships/image" Target="../media/image99.png"/><Relationship Id="rId13" Type="http://schemas.openxmlformats.org/officeDocument/2006/relationships/image" Target="../media/image101.png"/><Relationship Id="rId18" Type="http://schemas.openxmlformats.org/officeDocument/2006/relationships/customXml" Target="../ink/ink60.xml"/><Relationship Id="rId39" Type="http://schemas.openxmlformats.org/officeDocument/2006/relationships/image" Target="../media/image115.png"/><Relationship Id="rId34" Type="http://schemas.openxmlformats.org/officeDocument/2006/relationships/customXml" Target="../ink/ink68.xml"/><Relationship Id="rId50" Type="http://schemas.openxmlformats.org/officeDocument/2006/relationships/customXml" Target="../ink/ink76.xml"/><Relationship Id="rId55" Type="http://schemas.openxmlformats.org/officeDocument/2006/relationships/image" Target="../media/image123.png"/><Relationship Id="rId7" Type="http://schemas.openxmlformats.org/officeDocument/2006/relationships/image" Target="../media/image98.png"/><Relationship Id="rId71" Type="http://schemas.openxmlformats.org/officeDocument/2006/relationships/image" Target="../media/image1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8" y="4129500"/>
            <a:ext cx="6076207" cy="1655762"/>
          </a:xfrm>
        </p:spPr>
        <p:txBody>
          <a:bodyPr>
            <a:normAutofit/>
          </a:bodyPr>
          <a:lstStyle/>
          <a:p>
            <a:r>
              <a:rPr lang="en-US" dirty="0"/>
              <a:t>Unit 9 – Inferences from Two Samples All Days</a:t>
            </a:r>
          </a:p>
          <a:p>
            <a:r>
              <a:rPr lang="en-US" dirty="0"/>
              <a:t>Your Bad Planning Professor Colton</a:t>
            </a:r>
          </a:p>
        </p:txBody>
      </p:sp>
      <p:sp>
        <p:nvSpPr>
          <p:cNvPr id="2" name="TextBox 1">
            <a:extLst>
              <a:ext uri="{FF2B5EF4-FFF2-40B4-BE49-F238E27FC236}">
                <a16:creationId xmlns:a16="http://schemas.microsoft.com/office/drawing/2014/main" id="{FC060AF3-6D94-CA48-8AA1-3A7256B95609}"/>
              </a:ext>
            </a:extLst>
          </p:cNvPr>
          <p:cNvSpPr txBox="1"/>
          <p:nvPr/>
        </p:nvSpPr>
        <p:spPr>
          <a:xfrm>
            <a:off x="1244417" y="1772299"/>
            <a:ext cx="3361882" cy="707886"/>
          </a:xfrm>
          <a:prstGeom prst="rect">
            <a:avLst/>
          </a:prstGeom>
          <a:noFill/>
        </p:spPr>
        <p:txBody>
          <a:bodyPr wrap="none" rtlCol="0">
            <a:spAutoFit/>
          </a:bodyPr>
          <a:lstStyle/>
          <a:p>
            <a:r>
              <a:rPr lang="en-US" sz="4000" dirty="0"/>
              <a:t>Hardest Unit </a:t>
            </a:r>
            <a:r>
              <a:rPr lang="en-US" sz="4000" dirty="0">
                <a:sym typeface="Wingdings" pitchFamily="2" charset="2"/>
              </a:rPr>
              <a:t></a:t>
            </a:r>
            <a:endParaRPr lang="en-US" sz="4000" dirty="0"/>
          </a:p>
        </p:txBody>
      </p:sp>
      <p:pic>
        <p:nvPicPr>
          <p:cNvPr id="4" name="Picture 3">
            <a:extLst>
              <a:ext uri="{FF2B5EF4-FFF2-40B4-BE49-F238E27FC236}">
                <a16:creationId xmlns:a16="http://schemas.microsoft.com/office/drawing/2014/main" id="{9BF9FF67-81AA-1542-8122-7C3945C1FCF7}"/>
              </a:ext>
            </a:extLst>
          </p:cNvPr>
          <p:cNvPicPr>
            <a:picLocks noChangeAspect="1"/>
          </p:cNvPicPr>
          <p:nvPr/>
        </p:nvPicPr>
        <p:blipFill>
          <a:blip r:embed="rId2"/>
          <a:stretch>
            <a:fillRect/>
          </a:stretch>
        </p:blipFill>
        <p:spPr>
          <a:xfrm>
            <a:off x="6816434" y="1320800"/>
            <a:ext cx="4847961" cy="3938969"/>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0" y="0"/>
            <a:ext cx="11360800" cy="763600"/>
          </a:xfrm>
        </p:spPr>
        <p:txBody>
          <a:bodyPr/>
          <a:lstStyle/>
          <a:p>
            <a:r>
              <a:rPr lang="en-US" dirty="0"/>
              <a:t>LCQ – Hypotheses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66173" y="493040"/>
            <a:ext cx="12059653" cy="5681563"/>
          </a:xfrm>
        </p:spPr>
        <p:txBody>
          <a:bodyPr/>
          <a:lstStyle/>
          <a:p>
            <a:pPr marL="0" indent="0">
              <a:lnSpc>
                <a:spcPct val="100000"/>
              </a:lnSpc>
              <a:buNone/>
            </a:pPr>
            <a:r>
              <a:rPr lang="en-US" sz="1400" b="1" dirty="0"/>
              <a:t>Problem</a:t>
            </a:r>
            <a:r>
              <a:rPr lang="en-US" sz="1400" dirty="0"/>
              <a:t>: (1) Define the parameters of interest and (2) State the Null and Alternative for the following scenarios:</a:t>
            </a:r>
          </a:p>
          <a:p>
            <a:pPr marL="0">
              <a:lnSpc>
                <a:spcPct val="100000"/>
              </a:lnSpc>
            </a:pPr>
            <a:endParaRPr lang="en-US" sz="1400" dirty="0"/>
          </a:p>
          <a:p>
            <a:pPr marL="0" indent="0">
              <a:lnSpc>
                <a:spcPct val="100000"/>
              </a:lnSpc>
              <a:buNone/>
            </a:pPr>
            <a:r>
              <a:rPr lang="en-US" sz="1400" dirty="0"/>
              <a:t>a) A company has two separate teams (A and B) who complete accounting reports. From a random sample of recent reports from each team, they want to know if these teams perform differently in terms of proportion of reports completed on time.</a:t>
            </a:r>
          </a:p>
          <a:p>
            <a:pPr marL="0" indent="0">
              <a:lnSpc>
                <a:spcPct val="100000"/>
              </a:lnSpc>
              <a:buNone/>
            </a:pPr>
            <a:endParaRPr lang="en-US" sz="1400" dirty="0"/>
          </a:p>
          <a:p>
            <a:pPr marL="0" indent="0">
              <a:lnSpc>
                <a:spcPct val="100000"/>
              </a:lnSpc>
              <a:buNone/>
            </a:pPr>
            <a:r>
              <a:rPr lang="en-US" sz="1400" i="1" dirty="0">
                <a:solidFill>
                  <a:srgbClr val="FF0000"/>
                </a:solidFill>
              </a:rPr>
              <a:t>Let p</a:t>
            </a:r>
            <a:r>
              <a:rPr lang="en-US" sz="1400" i="1" baseline="-25000" dirty="0">
                <a:solidFill>
                  <a:srgbClr val="FF0000"/>
                </a:solidFill>
              </a:rPr>
              <a:t>1</a:t>
            </a:r>
            <a:r>
              <a:rPr lang="en-US" sz="1400" i="1" dirty="0">
                <a:solidFill>
                  <a:srgbClr val="FF0000"/>
                </a:solidFill>
              </a:rPr>
              <a:t> = the true proportion of completed accounting reports from team A</a:t>
            </a:r>
          </a:p>
          <a:p>
            <a:pPr marL="0" indent="0">
              <a:lnSpc>
                <a:spcPct val="100000"/>
              </a:lnSpc>
              <a:buNone/>
            </a:pPr>
            <a:r>
              <a:rPr lang="en-US" sz="1400" i="1" dirty="0">
                <a:solidFill>
                  <a:srgbClr val="FF0000"/>
                </a:solidFill>
              </a:rPr>
              <a:t>Let p</a:t>
            </a:r>
            <a:r>
              <a:rPr lang="en-US" sz="1400" i="1" baseline="-25000" dirty="0">
                <a:solidFill>
                  <a:srgbClr val="FF0000"/>
                </a:solidFill>
              </a:rPr>
              <a:t>2</a:t>
            </a:r>
            <a:r>
              <a:rPr lang="en-US" sz="1400" i="1" dirty="0">
                <a:solidFill>
                  <a:srgbClr val="FF0000"/>
                </a:solidFill>
              </a:rPr>
              <a:t> = the true proportion of completed accounting reports from team B</a:t>
            </a: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0</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 0           OR          H</a:t>
            </a:r>
            <a:r>
              <a:rPr lang="en-US" sz="1400" i="1" baseline="-25000" dirty="0">
                <a:solidFill>
                  <a:srgbClr val="FF0000"/>
                </a:solidFill>
              </a:rPr>
              <a:t>0</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a:t>
            </a:r>
          </a:p>
          <a:p>
            <a:pPr marL="0" indent="0">
              <a:lnSpc>
                <a:spcPct val="100000"/>
              </a:lnSpc>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 0           OR          H</a:t>
            </a:r>
            <a:r>
              <a:rPr lang="en-US" sz="1400" i="1" baseline="-25000" dirty="0">
                <a:solidFill>
                  <a:srgbClr val="FF0000"/>
                </a:solidFill>
              </a:rPr>
              <a:t>A</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p>
          <a:p>
            <a:pPr marL="0" indent="0">
              <a:lnSpc>
                <a:spcPct val="100000"/>
              </a:lnSpc>
              <a:buNone/>
            </a:pPr>
            <a:r>
              <a:rPr lang="en-US" sz="1400" i="1" dirty="0">
                <a:solidFill>
                  <a:srgbClr val="7030A0"/>
                </a:solidFill>
              </a:rPr>
              <a:t>Perfect! Both versions are correct, there are just different benefits to each!</a:t>
            </a:r>
          </a:p>
          <a:p>
            <a:pPr marL="0" indent="0">
              <a:lnSpc>
                <a:spcPct val="100000"/>
              </a:lnSpc>
              <a:buNone/>
            </a:pPr>
            <a:r>
              <a:rPr lang="en-US" sz="1400" i="1" dirty="0">
                <a:solidFill>
                  <a:srgbClr val="7030A0"/>
                </a:solidFill>
              </a:rPr>
              <a:t>The difference version (first way) helps us when looking at the result of our TS, but our calculator uses the direct comparison (second way) in the menus</a:t>
            </a:r>
          </a:p>
          <a:p>
            <a:pPr marL="0" indent="0">
              <a:lnSpc>
                <a:spcPct val="100000"/>
              </a:lnSpc>
              <a:buNone/>
            </a:pPr>
            <a:endParaRPr lang="en-US" sz="1400" i="1" dirty="0">
              <a:solidFill>
                <a:srgbClr val="7030A0"/>
              </a:solidFill>
            </a:endParaRPr>
          </a:p>
          <a:p>
            <a:pPr marL="0" indent="0">
              <a:lnSpc>
                <a:spcPct val="100000"/>
              </a:lnSpc>
              <a:buNone/>
            </a:pPr>
            <a:endParaRPr lang="en-US" sz="1400" dirty="0"/>
          </a:p>
          <a:p>
            <a:pPr marL="0" indent="0">
              <a:lnSpc>
                <a:spcPct val="100000"/>
              </a:lnSpc>
              <a:buNone/>
            </a:pPr>
            <a:r>
              <a:rPr lang="en-US" sz="1400" dirty="0"/>
              <a:t>b) A company randomly selects employees to complete yearly surveys on whether or not they enrolled in at least one wellness class at the company’s site. They want to know if a </a:t>
            </a:r>
            <a:r>
              <a:rPr lang="en-US" sz="1400" u="sng" dirty="0"/>
              <a:t>greater</a:t>
            </a:r>
            <a:r>
              <a:rPr lang="en-US" sz="1400" dirty="0"/>
              <a:t> percentage took a wellness class </a:t>
            </a:r>
            <a:r>
              <a:rPr lang="en-US" sz="1400" b="1" dirty="0"/>
              <a:t>this year compared to last year</a:t>
            </a:r>
            <a:r>
              <a:rPr lang="en-US" sz="1400" dirty="0"/>
              <a:t>.</a:t>
            </a:r>
          </a:p>
          <a:p>
            <a:pPr marL="0" indent="0">
              <a:lnSpc>
                <a:spcPct val="100000"/>
              </a:lnSpc>
              <a:buNone/>
            </a:pPr>
            <a:endParaRPr lang="en-US" sz="1400" dirty="0"/>
          </a:p>
          <a:p>
            <a:pPr marL="0" indent="0">
              <a:lnSpc>
                <a:spcPct val="100000"/>
              </a:lnSpc>
              <a:buNone/>
            </a:pPr>
            <a:r>
              <a:rPr lang="en-US" sz="1400" i="1" dirty="0">
                <a:solidFill>
                  <a:srgbClr val="FF0000"/>
                </a:solidFill>
              </a:rPr>
              <a:t>Let p</a:t>
            </a:r>
            <a:r>
              <a:rPr lang="en-US" sz="1400" i="1" baseline="-25000" dirty="0">
                <a:solidFill>
                  <a:srgbClr val="FF0000"/>
                </a:solidFill>
              </a:rPr>
              <a:t>1</a:t>
            </a:r>
            <a:r>
              <a:rPr lang="en-US" sz="1400" i="1" dirty="0">
                <a:solidFill>
                  <a:srgbClr val="FF0000"/>
                </a:solidFill>
              </a:rPr>
              <a:t> be the true proportion of employees </a:t>
            </a:r>
            <a:r>
              <a:rPr lang="en-US" sz="1400" b="1" i="1" dirty="0">
                <a:solidFill>
                  <a:srgbClr val="FF0000"/>
                </a:solidFill>
              </a:rPr>
              <a:t>enrolled in at least </a:t>
            </a:r>
            <a:r>
              <a:rPr lang="en-US" sz="1400" i="1" dirty="0">
                <a:solidFill>
                  <a:srgbClr val="FF0000"/>
                </a:solidFill>
              </a:rPr>
              <a:t>one wellness class THIS YEAR </a:t>
            </a:r>
            <a:r>
              <a:rPr lang="en-US" sz="1400" i="1" dirty="0">
                <a:solidFill>
                  <a:srgbClr val="7030A0"/>
                </a:solidFill>
              </a:rPr>
              <a:t>→ Correct! THIS YEAR is our first group, that is the first population</a:t>
            </a:r>
            <a:r>
              <a:rPr lang="en-US" sz="1400" i="1" dirty="0">
                <a:solidFill>
                  <a:srgbClr val="FF0000"/>
                </a:solidFill>
              </a:rPr>
              <a:t> </a:t>
            </a:r>
          </a:p>
          <a:p>
            <a:pPr marL="0" indent="0">
              <a:lnSpc>
                <a:spcPct val="100000"/>
              </a:lnSpc>
              <a:buNone/>
            </a:pPr>
            <a:r>
              <a:rPr lang="en-US" sz="1400" i="1" dirty="0">
                <a:solidFill>
                  <a:srgbClr val="FF0000"/>
                </a:solidFill>
              </a:rPr>
              <a:t>Let p</a:t>
            </a:r>
            <a:r>
              <a:rPr lang="en-US" sz="1400" i="1" baseline="-25000" dirty="0">
                <a:solidFill>
                  <a:srgbClr val="FF0000"/>
                </a:solidFill>
              </a:rPr>
              <a:t>2</a:t>
            </a:r>
            <a:r>
              <a:rPr lang="en-US" sz="1400" i="1" dirty="0">
                <a:solidFill>
                  <a:srgbClr val="FF0000"/>
                </a:solidFill>
              </a:rPr>
              <a:t> be the true proportion of employees </a:t>
            </a:r>
            <a:r>
              <a:rPr lang="en-US" sz="1400" b="1" i="1" dirty="0">
                <a:solidFill>
                  <a:srgbClr val="FF0000"/>
                </a:solidFill>
              </a:rPr>
              <a:t>that did not enrolled in </a:t>
            </a:r>
            <a:r>
              <a:rPr lang="en-US" sz="1400" i="1" dirty="0">
                <a:solidFill>
                  <a:srgbClr val="FF0000"/>
                </a:solidFill>
              </a:rPr>
              <a:t>at least one wellness class </a:t>
            </a:r>
            <a:r>
              <a:rPr lang="en-US" sz="1400" i="1" dirty="0">
                <a:solidFill>
                  <a:srgbClr val="7030A0"/>
                </a:solidFill>
              </a:rPr>
              <a:t>→ INCORRECT! Because this is now representing a different quantity than in p</a:t>
            </a:r>
            <a:r>
              <a:rPr lang="en-US" sz="1400" i="1" baseline="-25000" dirty="0">
                <a:solidFill>
                  <a:srgbClr val="7030A0"/>
                </a:solidFill>
              </a:rPr>
              <a:t>1 ( </a:t>
            </a:r>
            <a:r>
              <a:rPr lang="en-US" sz="1400" i="1" dirty="0">
                <a:solidFill>
                  <a:srgbClr val="7030A0"/>
                </a:solidFill>
              </a:rPr>
              <a:t>(enrolled vs did NOT enroll); the only thing that should change is the GROUP!</a:t>
            </a:r>
          </a:p>
          <a:p>
            <a:pPr marL="0" indent="0">
              <a:lnSpc>
                <a:spcPct val="100000"/>
              </a:lnSpc>
              <a:buNone/>
            </a:pPr>
            <a:r>
              <a:rPr lang="en-US" sz="1400" i="1" dirty="0">
                <a:solidFill>
                  <a:srgbClr val="FF0000"/>
                </a:solidFill>
              </a:rPr>
              <a:t>Let p</a:t>
            </a:r>
            <a:r>
              <a:rPr lang="en-US" sz="1400" i="1" baseline="-25000" dirty="0">
                <a:solidFill>
                  <a:srgbClr val="FF0000"/>
                </a:solidFill>
              </a:rPr>
              <a:t>2</a:t>
            </a:r>
            <a:r>
              <a:rPr lang="en-US" sz="1400" i="1" dirty="0">
                <a:solidFill>
                  <a:srgbClr val="FF0000"/>
                </a:solidFill>
              </a:rPr>
              <a:t> be the true proportion of employees </a:t>
            </a:r>
            <a:r>
              <a:rPr lang="en-US" sz="1400" b="1" i="1" dirty="0">
                <a:solidFill>
                  <a:srgbClr val="FF0000"/>
                </a:solidFill>
              </a:rPr>
              <a:t>enrolled in at least </a:t>
            </a:r>
            <a:r>
              <a:rPr lang="en-US" sz="1400" i="1" dirty="0">
                <a:solidFill>
                  <a:srgbClr val="FF0000"/>
                </a:solidFill>
              </a:rPr>
              <a:t>one wellness class LAST YEAR </a:t>
            </a:r>
            <a:r>
              <a:rPr lang="en-US" sz="1400" i="1" dirty="0">
                <a:solidFill>
                  <a:srgbClr val="7030A0"/>
                </a:solidFill>
              </a:rPr>
              <a:t>→Good! LAST YEAR is our second group, now our parameter is for the </a:t>
            </a:r>
            <a:r>
              <a:rPr lang="en-US" sz="1400" i="1" u="sng" dirty="0">
                <a:solidFill>
                  <a:srgbClr val="7030A0"/>
                </a:solidFill>
              </a:rPr>
              <a:t>same quantity </a:t>
            </a:r>
            <a:r>
              <a:rPr lang="en-US" sz="1400" i="1" dirty="0">
                <a:solidFill>
                  <a:srgbClr val="7030A0"/>
                </a:solidFill>
              </a:rPr>
              <a:t>but a </a:t>
            </a:r>
            <a:r>
              <a:rPr lang="en-US" sz="1400" i="1" u="sng" dirty="0">
                <a:solidFill>
                  <a:srgbClr val="7030A0"/>
                </a:solidFill>
              </a:rPr>
              <a:t>different POPULATION</a:t>
            </a:r>
            <a:endParaRPr lang="en-US" sz="1400" i="1" u="sng" dirty="0">
              <a:solidFill>
                <a:srgbClr val="FF0000"/>
              </a:solidFill>
            </a:endParaRP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0</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 0</a:t>
            </a:r>
          </a:p>
          <a:p>
            <a:pPr marL="0" indent="0">
              <a:lnSpc>
                <a:spcPct val="100000"/>
              </a:lnSpc>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&gt; 0</a:t>
            </a:r>
          </a:p>
          <a:p>
            <a:pPr marL="0" indent="0">
              <a:lnSpc>
                <a:spcPct val="100000"/>
              </a:lnSpc>
              <a:buNone/>
            </a:pPr>
            <a:r>
              <a:rPr lang="en-US" sz="1400" i="1" dirty="0">
                <a:solidFill>
                  <a:srgbClr val="7030A0"/>
                </a:solidFill>
              </a:rPr>
              <a:t>Very good!</a:t>
            </a:r>
          </a:p>
        </p:txBody>
      </p:sp>
      <p:sp>
        <p:nvSpPr>
          <p:cNvPr id="4" name="TextBox 3">
            <a:extLst>
              <a:ext uri="{FF2B5EF4-FFF2-40B4-BE49-F238E27FC236}">
                <a16:creationId xmlns:a16="http://schemas.microsoft.com/office/drawing/2014/main" id="{55FD8603-AB49-2149-A0CB-C9ED9A1F5ECD}"/>
              </a:ext>
            </a:extLst>
          </p:cNvPr>
          <p:cNvSpPr txBox="1"/>
          <p:nvPr/>
        </p:nvSpPr>
        <p:spPr>
          <a:xfrm>
            <a:off x="4018863" y="5266662"/>
            <a:ext cx="7971038" cy="1815882"/>
          </a:xfrm>
          <a:prstGeom prst="rect">
            <a:avLst/>
          </a:prstGeom>
          <a:noFill/>
        </p:spPr>
        <p:txBody>
          <a:bodyPr wrap="square" rtlCol="0">
            <a:spAutoFit/>
          </a:bodyPr>
          <a:lstStyle/>
          <a:p>
            <a:r>
              <a:rPr lang="en-US" sz="1400" i="1" dirty="0">
                <a:solidFill>
                  <a:srgbClr val="FF0000"/>
                </a:solidFill>
                <a:sym typeface="Wingdings" pitchFamily="2" charset="2"/>
              </a:rPr>
              <a:t>What if switch the order of our parameters? Now let:</a:t>
            </a:r>
          </a:p>
          <a:p>
            <a:r>
              <a:rPr lang="en-US" sz="1400" i="1" dirty="0">
                <a:solidFill>
                  <a:srgbClr val="FF0000"/>
                </a:solidFill>
                <a:sym typeface="Wingdings" pitchFamily="2" charset="2"/>
              </a:rPr>
              <a:t>p</a:t>
            </a:r>
            <a:r>
              <a:rPr lang="en-US" sz="1400" i="1" baseline="-25000" dirty="0">
                <a:solidFill>
                  <a:srgbClr val="FF0000"/>
                </a:solidFill>
                <a:sym typeface="Wingdings" pitchFamily="2" charset="2"/>
              </a:rPr>
              <a:t>1</a:t>
            </a:r>
            <a:r>
              <a:rPr lang="en-US" sz="1400" i="1" dirty="0">
                <a:solidFill>
                  <a:srgbClr val="FF0000"/>
                </a:solidFill>
              </a:rPr>
              <a:t> = LAST year</a:t>
            </a:r>
          </a:p>
          <a:p>
            <a:r>
              <a:rPr lang="en-US" sz="1400" i="1" dirty="0">
                <a:solidFill>
                  <a:srgbClr val="FF0000"/>
                </a:solidFill>
              </a:rPr>
              <a:t>p</a:t>
            </a:r>
            <a:r>
              <a:rPr lang="en-US" sz="1400" i="1" baseline="-25000" dirty="0">
                <a:solidFill>
                  <a:srgbClr val="FF0000"/>
                </a:solidFill>
              </a:rPr>
              <a:t>2</a:t>
            </a:r>
            <a:r>
              <a:rPr lang="en-US" sz="1400" i="1" dirty="0">
                <a:solidFill>
                  <a:srgbClr val="FF0000"/>
                </a:solidFill>
              </a:rPr>
              <a:t> = THIS year</a:t>
            </a:r>
          </a:p>
          <a:p>
            <a:endParaRPr lang="en-US" sz="1400" i="1" dirty="0">
              <a:solidFill>
                <a:srgbClr val="FF0000"/>
              </a:solidFill>
            </a:endParaRPr>
          </a:p>
          <a:p>
            <a:r>
              <a:rPr lang="en-US" sz="1400" i="1" dirty="0">
                <a:solidFill>
                  <a:srgbClr val="FF0000"/>
                </a:solidFill>
              </a:rPr>
              <a:t>H</a:t>
            </a:r>
            <a:r>
              <a:rPr lang="en-US" sz="1400" i="1" baseline="-25000" dirty="0">
                <a:solidFill>
                  <a:srgbClr val="FF0000"/>
                </a:solidFill>
              </a:rPr>
              <a:t>0</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 0</a:t>
            </a:r>
            <a:r>
              <a:rPr lang="en-US" sz="1400" i="1" dirty="0">
                <a:solidFill>
                  <a:srgbClr val="7030A0"/>
                </a:solidFill>
              </a:rPr>
              <a:t> →</a:t>
            </a:r>
            <a:r>
              <a:rPr lang="en-US" sz="1400" i="1" dirty="0">
                <a:solidFill>
                  <a:srgbClr val="FF0000"/>
                </a:solidFill>
              </a:rPr>
              <a:t> </a:t>
            </a:r>
            <a:r>
              <a:rPr lang="en-US" sz="1400" i="1" dirty="0">
                <a:solidFill>
                  <a:srgbClr val="7030A0"/>
                </a:solidFill>
              </a:rPr>
              <a:t>same</a:t>
            </a:r>
            <a:endParaRPr lang="en-US" sz="1400" i="1" dirty="0">
              <a:solidFill>
                <a:srgbClr val="FF0000"/>
              </a:solidFill>
            </a:endParaRPr>
          </a:p>
          <a:p>
            <a:r>
              <a:rPr lang="en-US" sz="1400" i="1" dirty="0">
                <a:solidFill>
                  <a:srgbClr val="FF0000"/>
                </a:solidFill>
              </a:rPr>
              <a:t>H</a:t>
            </a:r>
            <a:r>
              <a:rPr lang="en-US" sz="1400" i="1" baseline="-25000" dirty="0">
                <a:solidFill>
                  <a:srgbClr val="FF0000"/>
                </a:solidFill>
              </a:rPr>
              <a:t>A</a:t>
            </a:r>
            <a:r>
              <a:rPr lang="en-US" sz="1400" i="1" dirty="0">
                <a:solidFill>
                  <a:srgbClr val="FF0000"/>
                </a:solidFill>
              </a:rPr>
              <a:t>: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&lt; 0 </a:t>
            </a:r>
            <a:r>
              <a:rPr lang="en-US" sz="1400" i="1" dirty="0">
                <a:solidFill>
                  <a:srgbClr val="7030A0"/>
                </a:solidFill>
              </a:rPr>
              <a:t>→ different! We still want this year to be greater, so now p</a:t>
            </a:r>
            <a:r>
              <a:rPr lang="en-US" sz="1400" i="1" baseline="-25000" dirty="0">
                <a:solidFill>
                  <a:srgbClr val="7030A0"/>
                </a:solidFill>
              </a:rPr>
              <a:t>2</a:t>
            </a:r>
            <a:r>
              <a:rPr lang="en-US" sz="1400" i="1" dirty="0">
                <a:solidFill>
                  <a:srgbClr val="7030A0"/>
                </a:solidFill>
              </a:rPr>
              <a:t> is the larger value making the difference less than zero! Order is important</a:t>
            </a:r>
            <a:endParaRPr lang="en-US" sz="1400" i="1" dirty="0">
              <a:solidFill>
                <a:srgbClr val="FF0000"/>
              </a:solidFill>
            </a:endParaRPr>
          </a:p>
          <a:p>
            <a:endParaRPr lang="en-US" sz="1400" dirty="0"/>
          </a:p>
        </p:txBody>
      </p:sp>
    </p:spTree>
    <p:extLst>
      <p:ext uri="{BB962C8B-B14F-4D97-AF65-F5344CB8AC3E}">
        <p14:creationId xmlns:p14="http://schemas.microsoft.com/office/powerpoint/2010/main" val="3467068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328600"/>
            <a:ext cx="11360800" cy="763600"/>
          </a:xfrm>
        </p:spPr>
        <p:txBody>
          <a:bodyPr/>
          <a:lstStyle/>
          <a:p>
            <a:r>
              <a:rPr lang="en-US" dirty="0"/>
              <a:t>Assumptions</a:t>
            </a:r>
          </a:p>
        </p:txBody>
      </p:sp>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415600" y="2108200"/>
            <a:ext cx="6332085" cy="4555200"/>
          </a:xfrm>
        </p:spPr>
        <p:txBody>
          <a:bodyPr/>
          <a:lstStyle/>
          <a:p>
            <a:pPr>
              <a:lnSpc>
                <a:spcPct val="100000"/>
              </a:lnSpc>
            </a:pPr>
            <a:r>
              <a:rPr lang="en-US" sz="1600" dirty="0"/>
              <a:t>For the most part this step is the </a:t>
            </a:r>
            <a:r>
              <a:rPr lang="en-US" sz="1600" u="sng" dirty="0"/>
              <a:t>same as we have seen before</a:t>
            </a:r>
            <a:r>
              <a:rPr lang="en-US" sz="1600" dirty="0"/>
              <a:t>!</a:t>
            </a:r>
          </a:p>
          <a:p>
            <a:pPr>
              <a:lnSpc>
                <a:spcPct val="100000"/>
              </a:lnSpc>
            </a:pPr>
            <a:endParaRPr lang="en-US" sz="1600" dirty="0"/>
          </a:p>
          <a:p>
            <a:pPr lvl="1">
              <a:lnSpc>
                <a:spcPct val="100000"/>
              </a:lnSpc>
              <a:spcBef>
                <a:spcPts val="0"/>
              </a:spcBef>
            </a:pPr>
            <a:r>
              <a:rPr lang="en-US" sz="1600" dirty="0"/>
              <a:t>Random Sample and Large enough sample</a:t>
            </a:r>
          </a:p>
          <a:p>
            <a:pPr lvl="1">
              <a:lnSpc>
                <a:spcPct val="100000"/>
              </a:lnSpc>
              <a:spcBef>
                <a:spcPts val="0"/>
              </a:spcBef>
            </a:pPr>
            <a:r>
              <a:rPr lang="en-US" sz="1600" dirty="0"/>
              <a:t>How we check the Large enough sample assumption depends on the type of test (type of data)</a:t>
            </a:r>
          </a:p>
          <a:p>
            <a:pPr lvl="1">
              <a:lnSpc>
                <a:spcPct val="100000"/>
              </a:lnSpc>
              <a:spcBef>
                <a:spcPts val="0"/>
              </a:spcBef>
            </a:pPr>
            <a:endParaRPr lang="en-US" sz="1600" dirty="0"/>
          </a:p>
          <a:p>
            <a:pPr>
              <a:lnSpc>
                <a:spcPct val="100000"/>
              </a:lnSpc>
            </a:pPr>
            <a:r>
              <a:rPr lang="en-US" sz="1600" dirty="0"/>
              <a:t>We just have to do it for </a:t>
            </a:r>
            <a:r>
              <a:rPr lang="en-US" sz="1600" u="sng" dirty="0"/>
              <a:t>both samples</a:t>
            </a:r>
            <a:r>
              <a:rPr lang="en-US" sz="1600" dirty="0"/>
              <a:t> now!</a:t>
            </a:r>
          </a:p>
          <a:p>
            <a:pPr lvl="1">
              <a:lnSpc>
                <a:spcPct val="100000"/>
              </a:lnSpc>
              <a:spcBef>
                <a:spcPts val="0"/>
              </a:spcBef>
            </a:pPr>
            <a:endParaRPr lang="en-US" sz="1600" dirty="0"/>
          </a:p>
          <a:p>
            <a:pPr>
              <a:lnSpc>
                <a:spcPct val="100000"/>
              </a:lnSpc>
            </a:pPr>
            <a:r>
              <a:rPr lang="en-US" sz="1600" dirty="0"/>
              <a:t>Although now we also have to think about the </a:t>
            </a:r>
            <a:r>
              <a:rPr lang="en-US" sz="1600" u="sng" dirty="0"/>
              <a:t>connection between our two samples</a:t>
            </a:r>
          </a:p>
          <a:p>
            <a:pPr lvl="1">
              <a:lnSpc>
                <a:spcPct val="100000"/>
              </a:lnSpc>
              <a:spcBef>
                <a:spcPts val="0"/>
              </a:spcBef>
            </a:pPr>
            <a:endParaRPr lang="en-US" sz="1600" dirty="0"/>
          </a:p>
          <a:p>
            <a:pPr lvl="1">
              <a:lnSpc>
                <a:spcPct val="100000"/>
              </a:lnSpc>
              <a:spcBef>
                <a:spcPts val="0"/>
              </a:spcBef>
            </a:pPr>
            <a:r>
              <a:rPr lang="en-US" sz="1600" dirty="0"/>
              <a:t>Will go over these again when looking at Proportions Tests and Means Tests</a:t>
            </a:r>
          </a:p>
          <a:p>
            <a:pPr lvl="1">
              <a:lnSpc>
                <a:spcPct val="100000"/>
              </a:lnSpc>
              <a:spcBef>
                <a:spcPts val="0"/>
              </a:spcBef>
            </a:pPr>
            <a:endParaRPr lang="en-US" sz="1600" dirty="0"/>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1255699"/>
            <a:ext cx="4156400"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2.    Check Assumptions.</a:t>
            </a:r>
            <a:endParaRPr lang="en-US" sz="2000" b="1" dirty="0"/>
          </a:p>
        </p:txBody>
      </p:sp>
      <p:sp>
        <p:nvSpPr>
          <p:cNvPr id="5" name="TextBox 4">
            <a:extLst>
              <a:ext uri="{FF2B5EF4-FFF2-40B4-BE49-F238E27FC236}">
                <a16:creationId xmlns:a16="http://schemas.microsoft.com/office/drawing/2014/main" id="{7623D1A8-725A-714D-B393-252709958F0F}"/>
              </a:ext>
            </a:extLst>
          </p:cNvPr>
          <p:cNvSpPr txBox="1"/>
          <p:nvPr/>
        </p:nvSpPr>
        <p:spPr>
          <a:xfrm>
            <a:off x="6747685" y="328600"/>
            <a:ext cx="5028715" cy="286232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u="sng" dirty="0">
                <a:solidFill>
                  <a:srgbClr val="7030A0"/>
                </a:solidFill>
              </a:rPr>
              <a:t>Full Example</a:t>
            </a:r>
          </a:p>
          <a:p>
            <a:endParaRPr lang="en-US" sz="1200" i="1" dirty="0">
              <a:solidFill>
                <a:srgbClr val="7030A0"/>
              </a:solidFill>
            </a:endParaRPr>
          </a:p>
          <a:p>
            <a:r>
              <a:rPr lang="en-US" sz="1200" dirty="0"/>
              <a:t>Is there a difference in the proportion of male and female college students who prefer Starbucks as their favorite coffee spot?</a:t>
            </a:r>
          </a:p>
          <a:p>
            <a:pPr marL="285750" indent="-285750">
              <a:buFont typeface="Arial" panose="020B0604020202020204" pitchFamily="34" charset="0"/>
              <a:buChar char="•"/>
            </a:pPr>
            <a:r>
              <a:rPr lang="en-US" sz="1200" dirty="0"/>
              <a:t>They random samples of students from CSCC and found that 31 out of 114 males and 63 out of 176 females prefer Starbucks</a:t>
            </a:r>
          </a:p>
          <a:p>
            <a:pPr marL="285750" indent="-285750">
              <a:buFont typeface="Arial" panose="020B0604020202020204" pitchFamily="34" charset="0"/>
              <a:buChar char="•"/>
            </a:pPr>
            <a:endParaRPr lang="en-US" sz="1200" dirty="0"/>
          </a:p>
          <a:p>
            <a:r>
              <a:rPr lang="en-US" sz="1200" dirty="0"/>
              <a:t>Check Assumptions:</a:t>
            </a:r>
          </a:p>
          <a:p>
            <a:pPr marL="285750" indent="-285750">
              <a:buFont typeface="Arial" panose="020B0604020202020204" pitchFamily="34" charset="0"/>
              <a:buChar char="•"/>
            </a:pPr>
            <a:r>
              <a:rPr lang="en-US" sz="1200" i="1" dirty="0">
                <a:solidFill>
                  <a:srgbClr val="7030A0"/>
                </a:solidFill>
              </a:rPr>
              <a:t>Randomization: Random sample of males and females was taken</a:t>
            </a:r>
          </a:p>
          <a:p>
            <a:pPr marL="285750" indent="-285750">
              <a:buFont typeface="Arial" panose="020B0604020202020204" pitchFamily="34" charset="0"/>
              <a:buChar char="•"/>
            </a:pPr>
            <a:r>
              <a:rPr lang="en-US" sz="1200" i="1" dirty="0">
                <a:solidFill>
                  <a:srgbClr val="7030A0"/>
                </a:solidFill>
              </a:rPr>
              <a:t>Independence: Males and females are independent groups</a:t>
            </a:r>
          </a:p>
          <a:p>
            <a:pPr marL="285750" indent="-285750">
              <a:buFont typeface="Arial" panose="020B0604020202020204" pitchFamily="34" charset="0"/>
              <a:buChar char="•"/>
            </a:pPr>
            <a:r>
              <a:rPr lang="en-US" sz="1200" i="1" dirty="0">
                <a:solidFill>
                  <a:srgbClr val="7030A0"/>
                </a:solidFill>
              </a:rPr>
              <a:t>Large enough samples:</a:t>
            </a:r>
          </a:p>
          <a:p>
            <a:pPr marL="742950" lvl="1" indent="-285750">
              <a:buFont typeface="Arial" panose="020B0604020202020204" pitchFamily="34" charset="0"/>
              <a:buChar char="•"/>
            </a:pPr>
            <a:r>
              <a:rPr lang="en-US" sz="1200" dirty="0">
                <a:solidFill>
                  <a:srgbClr val="7030A0"/>
                </a:solidFill>
              </a:rPr>
              <a:t>Males </a:t>
            </a:r>
            <a:r>
              <a:rPr lang="en-US" sz="1200" i="1" dirty="0">
                <a:solidFill>
                  <a:srgbClr val="7030A0"/>
                </a:solidFill>
              </a:rPr>
              <a:t>→ 31 successes and 83 failures, both &gt; 5</a:t>
            </a:r>
          </a:p>
          <a:p>
            <a:pPr marL="742950" lvl="1" indent="-285750">
              <a:buFont typeface="Arial" panose="020B0604020202020204" pitchFamily="34" charset="0"/>
              <a:buChar char="•"/>
            </a:pPr>
            <a:r>
              <a:rPr lang="en-US" sz="1200" dirty="0">
                <a:solidFill>
                  <a:srgbClr val="7030A0"/>
                </a:solidFill>
              </a:rPr>
              <a:t>Females </a:t>
            </a:r>
            <a:r>
              <a:rPr lang="en-US" sz="1200" i="1" dirty="0">
                <a:solidFill>
                  <a:srgbClr val="7030A0"/>
                </a:solidFill>
              </a:rPr>
              <a:t>→63 successes and 113 failures, both &gt; 5</a:t>
            </a:r>
          </a:p>
          <a:p>
            <a:pPr marL="742950" lvl="1" indent="-285750">
              <a:buFont typeface="Arial" panose="020B0604020202020204" pitchFamily="34" charset="0"/>
              <a:buChar char="•"/>
            </a:pPr>
            <a:endParaRPr lang="en-US" sz="1200" i="1" dirty="0">
              <a:solidFill>
                <a:srgbClr val="7030A0"/>
              </a:solidFill>
            </a:endParaRPr>
          </a:p>
          <a:p>
            <a:pPr marL="285750" indent="-285750">
              <a:buFont typeface="Arial" panose="020B0604020202020204" pitchFamily="34" charset="0"/>
              <a:buChar char="•"/>
            </a:pPr>
            <a:r>
              <a:rPr lang="en-US" sz="1200" i="1" dirty="0">
                <a:solidFill>
                  <a:srgbClr val="7030A0"/>
                </a:solidFill>
              </a:rPr>
              <a:t>All conditions are met, appropriate to continue with test!</a:t>
            </a:r>
          </a:p>
        </p:txBody>
      </p:sp>
      <p:sp>
        <p:nvSpPr>
          <p:cNvPr id="6" name="TextBox 5">
            <a:extLst>
              <a:ext uri="{FF2B5EF4-FFF2-40B4-BE49-F238E27FC236}">
                <a16:creationId xmlns:a16="http://schemas.microsoft.com/office/drawing/2014/main" id="{A549E780-EA62-6848-A627-EF015295D7E1}"/>
              </a:ext>
            </a:extLst>
          </p:cNvPr>
          <p:cNvSpPr txBox="1"/>
          <p:nvPr/>
        </p:nvSpPr>
        <p:spPr>
          <a:xfrm>
            <a:off x="8996472" y="3221700"/>
            <a:ext cx="3002745" cy="261610"/>
          </a:xfrm>
          <a:prstGeom prst="rect">
            <a:avLst/>
          </a:prstGeom>
          <a:noFill/>
        </p:spPr>
        <p:txBody>
          <a:bodyPr wrap="none" rtlCol="0">
            <a:spAutoFit/>
          </a:bodyPr>
          <a:lstStyle/>
          <a:p>
            <a:r>
              <a:rPr lang="en-US" sz="1100" dirty="0"/>
              <a:t>* will go through these with the proportions slide</a:t>
            </a:r>
          </a:p>
        </p:txBody>
      </p:sp>
    </p:spTree>
    <p:extLst>
      <p:ext uri="{BB962C8B-B14F-4D97-AF65-F5344CB8AC3E}">
        <p14:creationId xmlns:p14="http://schemas.microsoft.com/office/powerpoint/2010/main" val="4128868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26090"/>
            <a:ext cx="11360800" cy="763600"/>
          </a:xfrm>
        </p:spPr>
        <p:txBody>
          <a:bodyPr/>
          <a:lstStyle/>
          <a:p>
            <a:r>
              <a:rPr lang="en-US" dirty="0"/>
              <a:t>Rejection Region and TS – Two Samples</a:t>
            </a:r>
          </a:p>
        </p:txBody>
      </p:sp>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43328" y="1798980"/>
            <a:ext cx="6069591" cy="4555200"/>
          </a:xfrm>
        </p:spPr>
        <p:txBody>
          <a:bodyPr/>
          <a:lstStyle/>
          <a:p>
            <a:pPr marL="152396" indent="0">
              <a:lnSpc>
                <a:spcPct val="100000"/>
              </a:lnSpc>
              <a:buNone/>
            </a:pPr>
            <a:r>
              <a:rPr lang="en-US" sz="1600" u="sng" dirty="0"/>
              <a:t>Rejection Region (RR)</a:t>
            </a:r>
            <a:endParaRPr lang="en-US" sz="1600" dirty="0"/>
          </a:p>
          <a:p>
            <a:pPr>
              <a:lnSpc>
                <a:spcPct val="100000"/>
              </a:lnSpc>
            </a:pPr>
            <a:endParaRPr lang="en-US" sz="1400" dirty="0"/>
          </a:p>
          <a:p>
            <a:pPr>
              <a:lnSpc>
                <a:spcPct val="100000"/>
              </a:lnSpc>
            </a:pPr>
            <a:r>
              <a:rPr lang="en-US" sz="1400" dirty="0"/>
              <a:t>This is the EXACT same as we have seen in all the other types of tests!</a:t>
            </a:r>
          </a:p>
          <a:p>
            <a:pPr>
              <a:lnSpc>
                <a:spcPct val="100000"/>
              </a:lnSpc>
            </a:pPr>
            <a:endParaRPr lang="en-US" sz="1400" dirty="0"/>
          </a:p>
          <a:p>
            <a:pPr lvl="1">
              <a:lnSpc>
                <a:spcPct val="100000"/>
              </a:lnSpc>
              <a:spcBef>
                <a:spcPts val="0"/>
              </a:spcBef>
            </a:pPr>
            <a:r>
              <a:rPr lang="en-US" sz="1400" dirty="0"/>
              <a:t>Which is because we are framing our tests from the perspective of a difference!</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803456"/>
            <a:ext cx="4219900" cy="964800"/>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 sz="2000" b="1" dirty="0">
                <a:solidFill>
                  <a:srgbClr val="0070C0"/>
                </a:solidFill>
              </a:rPr>
              <a:t>3. Determine and Sketch Rejection Region based of Significance Level</a:t>
            </a:r>
          </a:p>
        </p:txBody>
      </p:sp>
      <p:sp>
        <p:nvSpPr>
          <p:cNvPr id="41" name="TextBox 40">
            <a:extLst>
              <a:ext uri="{FF2B5EF4-FFF2-40B4-BE49-F238E27FC236}">
                <a16:creationId xmlns:a16="http://schemas.microsoft.com/office/drawing/2014/main" id="{7024ED08-2CF8-7743-9283-50CA9B62EE1A}"/>
              </a:ext>
            </a:extLst>
          </p:cNvPr>
          <p:cNvSpPr txBox="1"/>
          <p:nvPr/>
        </p:nvSpPr>
        <p:spPr>
          <a:xfrm>
            <a:off x="6488219" y="740868"/>
            <a:ext cx="5028715" cy="583749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u="sng" dirty="0">
                <a:solidFill>
                  <a:srgbClr val="7030A0"/>
                </a:solidFill>
              </a:rPr>
              <a:t>Full Example</a:t>
            </a:r>
          </a:p>
          <a:p>
            <a:endParaRPr lang="en-US" sz="1400" i="1" dirty="0">
              <a:solidFill>
                <a:srgbClr val="7030A0"/>
              </a:solidFill>
            </a:endParaRPr>
          </a:p>
          <a:p>
            <a:r>
              <a:rPr lang="en-US" sz="1400" dirty="0"/>
              <a:t>Is there a difference in the proportion of male and female college students who prefer Starbucks as their favorite coffee spot? </a:t>
            </a:r>
          </a:p>
          <a:p>
            <a:endParaRPr lang="en-US" sz="1400" dirty="0"/>
          </a:p>
          <a:p>
            <a:r>
              <a:rPr lang="en-US" sz="1400" dirty="0"/>
              <a:t>Rejection Region:</a:t>
            </a:r>
          </a:p>
          <a:p>
            <a:r>
              <a:rPr lang="en-US" sz="1400" i="1" dirty="0">
                <a:solidFill>
                  <a:srgbClr val="7030A0"/>
                </a:solidFill>
              </a:rPr>
              <a:t>Set 𝛼 = 0.05 (which was set at beginning)</a:t>
            </a:r>
            <a:endParaRPr lang="en-US" sz="1400" dirty="0"/>
          </a:p>
          <a:p>
            <a:r>
              <a:rPr lang="en-US" sz="1400" i="1" dirty="0">
                <a:solidFill>
                  <a:srgbClr val="7030A0"/>
                </a:solidFill>
              </a:rPr>
              <a:t>Z* = </a:t>
            </a:r>
            <a:r>
              <a:rPr lang="en-US" sz="1400" i="1" dirty="0" err="1">
                <a:solidFill>
                  <a:srgbClr val="7030A0"/>
                </a:solidFill>
              </a:rPr>
              <a:t>invNorm</a:t>
            </a:r>
            <a:r>
              <a:rPr lang="en-US" sz="1400" i="1" dirty="0">
                <a:solidFill>
                  <a:srgbClr val="7030A0"/>
                </a:solidFill>
              </a:rPr>
              <a:t>(area = 0.05/2, 𝜇 = 0, 𝞂 = 1) = -1.96</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dirty="0"/>
              <a:t>Test Statistic:</a:t>
            </a:r>
          </a:p>
          <a:p>
            <a:r>
              <a:rPr lang="en-US" sz="1400" i="1" dirty="0">
                <a:solidFill>
                  <a:srgbClr val="7030A0"/>
                </a:solidFill>
              </a:rPr>
              <a:t>TS = </a:t>
            </a:r>
            <a:r>
              <a:rPr lang="en-US" sz="1400" i="1" dirty="0" err="1">
                <a:solidFill>
                  <a:srgbClr val="7030A0"/>
                </a:solidFill>
              </a:rPr>
              <a:t>Z</a:t>
            </a:r>
            <a:r>
              <a:rPr lang="en-US" sz="1400" i="1" baseline="-25000" dirty="0" err="1">
                <a:solidFill>
                  <a:srgbClr val="7030A0"/>
                </a:solidFill>
              </a:rPr>
              <a:t>stat</a:t>
            </a:r>
            <a:r>
              <a:rPr lang="en-US" sz="1400" i="1" dirty="0">
                <a:solidFill>
                  <a:srgbClr val="7030A0"/>
                </a:solidFill>
              </a:rPr>
              <a:t> = 2–</a:t>
            </a:r>
            <a:r>
              <a:rPr lang="en-US" sz="1400" i="1" dirty="0" err="1">
                <a:solidFill>
                  <a:srgbClr val="7030A0"/>
                </a:solidFill>
              </a:rPr>
              <a:t>PropZTest</a:t>
            </a:r>
            <a:r>
              <a:rPr lang="en-US" sz="1400" i="1" dirty="0">
                <a:solidFill>
                  <a:srgbClr val="7030A0"/>
                </a:solidFill>
              </a:rPr>
              <a:t>(x</a:t>
            </a:r>
            <a:r>
              <a:rPr lang="en-US" sz="1400" i="1" baseline="-25000" dirty="0">
                <a:solidFill>
                  <a:srgbClr val="7030A0"/>
                </a:solidFill>
              </a:rPr>
              <a:t>1</a:t>
            </a:r>
            <a:r>
              <a:rPr lang="en-US" sz="1400" i="1" dirty="0">
                <a:solidFill>
                  <a:srgbClr val="7030A0"/>
                </a:solidFill>
              </a:rPr>
              <a:t> = 31, n</a:t>
            </a:r>
            <a:r>
              <a:rPr lang="en-US" sz="1400" i="1" baseline="-25000" dirty="0">
                <a:solidFill>
                  <a:srgbClr val="7030A0"/>
                </a:solidFill>
              </a:rPr>
              <a:t>1</a:t>
            </a:r>
            <a:r>
              <a:rPr lang="en-US" sz="1400" i="1" dirty="0">
                <a:solidFill>
                  <a:srgbClr val="7030A0"/>
                </a:solidFill>
              </a:rPr>
              <a:t> = 114, x</a:t>
            </a:r>
            <a:r>
              <a:rPr lang="en-US" sz="1400" i="1" baseline="-25000" dirty="0">
                <a:solidFill>
                  <a:srgbClr val="7030A0"/>
                </a:solidFill>
              </a:rPr>
              <a:t>2</a:t>
            </a:r>
            <a:r>
              <a:rPr lang="en-US" sz="1400" i="1" dirty="0">
                <a:solidFill>
                  <a:srgbClr val="7030A0"/>
                </a:solidFill>
              </a:rPr>
              <a:t> = 63, n</a:t>
            </a:r>
            <a:r>
              <a:rPr lang="en-US" sz="1400" i="1" baseline="-25000" dirty="0">
                <a:solidFill>
                  <a:srgbClr val="7030A0"/>
                </a:solidFill>
              </a:rPr>
              <a:t>2</a:t>
            </a:r>
            <a:r>
              <a:rPr lang="en-US" sz="1400" i="1" dirty="0">
                <a:solidFill>
                  <a:srgbClr val="7030A0"/>
                </a:solidFill>
              </a:rPr>
              <a:t> = 176, p</a:t>
            </a:r>
            <a:r>
              <a:rPr lang="en-US" sz="1400" i="1" baseline="-25000" dirty="0">
                <a:solidFill>
                  <a:srgbClr val="7030A0"/>
                </a:solidFill>
              </a:rPr>
              <a:t>1</a:t>
            </a:r>
            <a:r>
              <a:rPr lang="en-US" sz="1400" i="1" dirty="0">
                <a:solidFill>
                  <a:srgbClr val="7030A0"/>
                </a:solidFill>
              </a:rPr>
              <a:t> ≠ p</a:t>
            </a:r>
            <a:r>
              <a:rPr lang="en-US" sz="1400" i="1" baseline="-25000" dirty="0">
                <a:solidFill>
                  <a:srgbClr val="7030A0"/>
                </a:solidFill>
              </a:rPr>
              <a:t>2</a:t>
            </a:r>
            <a:r>
              <a:rPr lang="en-US" sz="1400" i="1" dirty="0">
                <a:solidFill>
                  <a:srgbClr val="7030A0"/>
                </a:solidFill>
              </a:rPr>
              <a:t>) = -1.529</a:t>
            </a:r>
          </a:p>
          <a:p>
            <a:endParaRPr lang="en-US" sz="1400" i="1" dirty="0"/>
          </a:p>
          <a:p>
            <a:r>
              <a:rPr lang="en-US" sz="1400" i="1" dirty="0">
                <a:solidFill>
                  <a:srgbClr val="7030A0"/>
                </a:solidFill>
              </a:rPr>
              <a:t>|</a:t>
            </a:r>
            <a:r>
              <a:rPr lang="en-US" sz="1400" i="1" dirty="0" err="1">
                <a:solidFill>
                  <a:srgbClr val="7030A0"/>
                </a:solidFill>
              </a:rPr>
              <a:t>Z</a:t>
            </a:r>
            <a:r>
              <a:rPr lang="en-US" sz="1400" i="1" baseline="-25000" dirty="0" err="1">
                <a:solidFill>
                  <a:srgbClr val="7030A0"/>
                </a:solidFill>
              </a:rPr>
              <a:t>stat</a:t>
            </a:r>
            <a:r>
              <a:rPr lang="en-US" sz="1400" i="1" dirty="0">
                <a:solidFill>
                  <a:srgbClr val="7030A0"/>
                </a:solidFill>
              </a:rPr>
              <a:t>| = 1.529 &lt; 1.96 = |Z*| → Fail to reject H</a:t>
            </a:r>
            <a:r>
              <a:rPr lang="en-US" sz="1400" i="1" baseline="-25000" dirty="0">
                <a:solidFill>
                  <a:srgbClr val="7030A0"/>
                </a:solidFill>
              </a:rPr>
              <a:t>0</a:t>
            </a:r>
          </a:p>
          <a:p>
            <a:endParaRPr lang="en-US" sz="1400" i="1" baseline="-25000" dirty="0">
              <a:solidFill>
                <a:srgbClr val="7030A0"/>
              </a:solidFill>
            </a:endParaRPr>
          </a:p>
          <a:p>
            <a:r>
              <a:rPr lang="en-US" sz="1400" dirty="0"/>
              <a:t>P-Value:</a:t>
            </a:r>
          </a:p>
          <a:p>
            <a:r>
              <a:rPr lang="en-US" sz="1400" i="1" dirty="0">
                <a:solidFill>
                  <a:srgbClr val="7030A0"/>
                </a:solidFill>
              </a:rPr>
              <a:t>p-value = 2–</a:t>
            </a:r>
            <a:r>
              <a:rPr lang="en-US" sz="1400" i="1" dirty="0" err="1">
                <a:solidFill>
                  <a:srgbClr val="7030A0"/>
                </a:solidFill>
              </a:rPr>
              <a:t>PropZTest</a:t>
            </a:r>
            <a:r>
              <a:rPr lang="en-US" sz="1400" i="1" dirty="0">
                <a:solidFill>
                  <a:srgbClr val="7030A0"/>
                </a:solidFill>
              </a:rPr>
              <a:t>(x</a:t>
            </a:r>
            <a:r>
              <a:rPr lang="en-US" sz="1400" i="1" baseline="-25000" dirty="0">
                <a:solidFill>
                  <a:srgbClr val="7030A0"/>
                </a:solidFill>
              </a:rPr>
              <a:t>1</a:t>
            </a:r>
            <a:r>
              <a:rPr lang="en-US" sz="1400" i="1" dirty="0">
                <a:solidFill>
                  <a:srgbClr val="7030A0"/>
                </a:solidFill>
              </a:rPr>
              <a:t> = 31, n</a:t>
            </a:r>
            <a:r>
              <a:rPr lang="en-US" sz="1400" i="1" baseline="-25000" dirty="0">
                <a:solidFill>
                  <a:srgbClr val="7030A0"/>
                </a:solidFill>
              </a:rPr>
              <a:t>1</a:t>
            </a:r>
            <a:r>
              <a:rPr lang="en-US" sz="1400" i="1" dirty="0">
                <a:solidFill>
                  <a:srgbClr val="7030A0"/>
                </a:solidFill>
              </a:rPr>
              <a:t> = 114, x</a:t>
            </a:r>
            <a:r>
              <a:rPr lang="en-US" sz="1400" i="1" baseline="-25000" dirty="0">
                <a:solidFill>
                  <a:srgbClr val="7030A0"/>
                </a:solidFill>
              </a:rPr>
              <a:t>2</a:t>
            </a:r>
            <a:r>
              <a:rPr lang="en-US" sz="1400" i="1" dirty="0">
                <a:solidFill>
                  <a:srgbClr val="7030A0"/>
                </a:solidFill>
              </a:rPr>
              <a:t> = 63, n</a:t>
            </a:r>
            <a:r>
              <a:rPr lang="en-US" sz="1400" i="1" baseline="-25000" dirty="0">
                <a:solidFill>
                  <a:srgbClr val="7030A0"/>
                </a:solidFill>
              </a:rPr>
              <a:t>2</a:t>
            </a:r>
            <a:r>
              <a:rPr lang="en-US" sz="1400" i="1" dirty="0">
                <a:solidFill>
                  <a:srgbClr val="7030A0"/>
                </a:solidFill>
              </a:rPr>
              <a:t> = 176, p</a:t>
            </a:r>
            <a:r>
              <a:rPr lang="en-US" sz="1400" i="1" baseline="-25000" dirty="0">
                <a:solidFill>
                  <a:srgbClr val="7030A0"/>
                </a:solidFill>
              </a:rPr>
              <a:t>1</a:t>
            </a:r>
            <a:r>
              <a:rPr lang="en-US" sz="1400" i="1" dirty="0">
                <a:solidFill>
                  <a:srgbClr val="7030A0"/>
                </a:solidFill>
              </a:rPr>
              <a:t> ≠ p</a:t>
            </a:r>
            <a:r>
              <a:rPr lang="en-US" sz="1400" i="1" baseline="-25000" dirty="0">
                <a:solidFill>
                  <a:srgbClr val="7030A0"/>
                </a:solidFill>
              </a:rPr>
              <a:t>2</a:t>
            </a:r>
            <a:r>
              <a:rPr lang="en-US" sz="1400" i="1" dirty="0">
                <a:solidFill>
                  <a:srgbClr val="7030A0"/>
                </a:solidFill>
              </a:rPr>
              <a:t>) = 0.126</a:t>
            </a:r>
          </a:p>
          <a:p>
            <a:endParaRPr lang="en-US" sz="1400" i="1" dirty="0">
              <a:solidFill>
                <a:srgbClr val="7030A0"/>
              </a:solidFill>
            </a:endParaRPr>
          </a:p>
          <a:p>
            <a:endParaRPr lang="en-US" sz="1400" i="1" dirty="0">
              <a:solidFill>
                <a:srgbClr val="7030A0"/>
              </a:solidFill>
            </a:endParaRPr>
          </a:p>
        </p:txBody>
      </p:sp>
      <p:sp>
        <p:nvSpPr>
          <p:cNvPr id="31" name="Google Shape;258;p46">
            <a:extLst>
              <a:ext uri="{FF2B5EF4-FFF2-40B4-BE49-F238E27FC236}">
                <a16:creationId xmlns:a16="http://schemas.microsoft.com/office/drawing/2014/main" id="{70EF6315-2CA6-E947-BAFC-9DBC72F65D5E}"/>
              </a:ext>
            </a:extLst>
          </p:cNvPr>
          <p:cNvSpPr txBox="1">
            <a:spLocks/>
          </p:cNvSpPr>
          <p:nvPr/>
        </p:nvSpPr>
        <p:spPr>
          <a:xfrm>
            <a:off x="257159" y="3817560"/>
            <a:ext cx="5102242" cy="607458"/>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000" b="1" dirty="0">
                <a:solidFill>
                  <a:srgbClr val="0070C0"/>
                </a:solidFill>
              </a:rPr>
              <a:t>4.  Compute value of Test Statistic / P-value.</a:t>
            </a:r>
          </a:p>
        </p:txBody>
      </p:sp>
      <p:sp>
        <p:nvSpPr>
          <p:cNvPr id="32" name="Text Placeholder 2">
            <a:extLst>
              <a:ext uri="{FF2B5EF4-FFF2-40B4-BE49-F238E27FC236}">
                <a16:creationId xmlns:a16="http://schemas.microsoft.com/office/drawing/2014/main" id="{5797BA8D-CDD9-E644-97AB-C2E53182087A}"/>
              </a:ext>
            </a:extLst>
          </p:cNvPr>
          <p:cNvSpPr txBox="1">
            <a:spLocks/>
          </p:cNvSpPr>
          <p:nvPr/>
        </p:nvSpPr>
        <p:spPr>
          <a:xfrm>
            <a:off x="152835" y="4580400"/>
            <a:ext cx="6021295" cy="4555200"/>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lnSpc>
                <a:spcPct val="100000"/>
              </a:lnSpc>
              <a:buFont typeface="Arial" panose="020B0604020202020204" pitchFamily="34" charset="0"/>
              <a:buNone/>
            </a:pPr>
            <a:r>
              <a:rPr lang="en-US" sz="1600" u="sng" dirty="0"/>
              <a:t>Test Statistic (TS) and P-Value</a:t>
            </a:r>
          </a:p>
          <a:p>
            <a:pPr>
              <a:lnSpc>
                <a:spcPct val="100000"/>
              </a:lnSpc>
            </a:pPr>
            <a:endParaRPr lang="en-US" sz="1400" dirty="0"/>
          </a:p>
          <a:p>
            <a:pPr>
              <a:lnSpc>
                <a:spcPct val="100000"/>
              </a:lnSpc>
            </a:pPr>
            <a:r>
              <a:rPr lang="en-US" sz="1400" dirty="0"/>
              <a:t>SAME logic as with one sample, just different calculations behind the scenes</a:t>
            </a:r>
          </a:p>
          <a:p>
            <a:pPr>
              <a:lnSpc>
                <a:spcPct val="100000"/>
              </a:lnSpc>
            </a:pPr>
            <a:endParaRPr lang="en-US" sz="1400" u="sng" dirty="0"/>
          </a:p>
          <a:p>
            <a:pPr>
              <a:lnSpc>
                <a:spcPct val="100000"/>
              </a:lnSpc>
            </a:pPr>
            <a:r>
              <a:rPr lang="en-US" sz="1400" dirty="0"/>
              <a:t>Will go over the specifics on each respective Test’s slides</a:t>
            </a:r>
          </a:p>
          <a:p>
            <a:pPr>
              <a:lnSpc>
                <a:spcPct val="100000"/>
              </a:lnSpc>
            </a:pPr>
            <a:endParaRPr lang="en-US" sz="1400" dirty="0"/>
          </a:p>
          <a:p>
            <a:pPr>
              <a:lnSpc>
                <a:spcPct val="100000"/>
              </a:lnSpc>
            </a:pPr>
            <a:endParaRPr lang="en-US" sz="1400" dirty="0"/>
          </a:p>
          <a:p>
            <a:pPr>
              <a:lnSpc>
                <a:spcPct val="100000"/>
              </a:lnSpc>
            </a:pPr>
            <a:endParaRPr lang="en-US" sz="1400" dirty="0"/>
          </a:p>
        </p:txBody>
      </p:sp>
      <p:grpSp>
        <p:nvGrpSpPr>
          <p:cNvPr id="7" name="Group 6">
            <a:extLst>
              <a:ext uri="{FF2B5EF4-FFF2-40B4-BE49-F238E27FC236}">
                <a16:creationId xmlns:a16="http://schemas.microsoft.com/office/drawing/2014/main" id="{73B98AD6-9551-DE40-B027-C565BC7089C5}"/>
              </a:ext>
            </a:extLst>
          </p:cNvPr>
          <p:cNvGrpSpPr/>
          <p:nvPr/>
        </p:nvGrpSpPr>
        <p:grpSpPr>
          <a:xfrm>
            <a:off x="6473618" y="2628187"/>
            <a:ext cx="4704581" cy="1601625"/>
            <a:chOff x="6473618" y="2628187"/>
            <a:chExt cx="4704581" cy="1601625"/>
          </a:xfrm>
        </p:grpSpPr>
        <p:grpSp>
          <p:nvGrpSpPr>
            <p:cNvPr id="33" name="Group 32">
              <a:extLst>
                <a:ext uri="{FF2B5EF4-FFF2-40B4-BE49-F238E27FC236}">
                  <a16:creationId xmlns:a16="http://schemas.microsoft.com/office/drawing/2014/main" id="{8AB79D66-D251-414A-92FA-CC8ACA455CB0}"/>
                </a:ext>
              </a:extLst>
            </p:cNvPr>
            <p:cNvGrpSpPr/>
            <p:nvPr/>
          </p:nvGrpSpPr>
          <p:grpSpPr>
            <a:xfrm>
              <a:off x="6826953" y="2628187"/>
              <a:ext cx="4351246" cy="1601625"/>
              <a:chOff x="7233473" y="2391194"/>
              <a:chExt cx="4351246" cy="1601625"/>
            </a:xfrm>
          </p:grpSpPr>
          <p:grpSp>
            <p:nvGrpSpPr>
              <p:cNvPr id="34" name="Group 33">
                <a:extLst>
                  <a:ext uri="{FF2B5EF4-FFF2-40B4-BE49-F238E27FC236}">
                    <a16:creationId xmlns:a16="http://schemas.microsoft.com/office/drawing/2014/main" id="{C0C5ECBC-2CA2-5E42-9204-B79641496144}"/>
                  </a:ext>
                </a:extLst>
              </p:cNvPr>
              <p:cNvGrpSpPr/>
              <p:nvPr/>
            </p:nvGrpSpPr>
            <p:grpSpPr>
              <a:xfrm>
                <a:off x="7233473" y="2391194"/>
                <a:ext cx="4351246" cy="1408166"/>
                <a:chOff x="6495714" y="3814233"/>
                <a:chExt cx="4351246" cy="1408166"/>
              </a:xfrm>
            </p:grpSpPr>
            <p:grpSp>
              <p:nvGrpSpPr>
                <p:cNvPr id="37" name="Group 36">
                  <a:extLst>
                    <a:ext uri="{FF2B5EF4-FFF2-40B4-BE49-F238E27FC236}">
                      <a16:creationId xmlns:a16="http://schemas.microsoft.com/office/drawing/2014/main" id="{5116E157-9D92-884E-ACE3-4F9EB5DE528C}"/>
                    </a:ext>
                  </a:extLst>
                </p:cNvPr>
                <p:cNvGrpSpPr/>
                <p:nvPr/>
              </p:nvGrpSpPr>
              <p:grpSpPr>
                <a:xfrm>
                  <a:off x="6495714" y="3814233"/>
                  <a:ext cx="4351246" cy="1054100"/>
                  <a:chOff x="3608135" y="3758431"/>
                  <a:chExt cx="4351246" cy="1054100"/>
                </a:xfrm>
              </p:grpSpPr>
              <p:pic>
                <p:nvPicPr>
                  <p:cNvPr id="40" name="Picture 39">
                    <a:extLst>
                      <a:ext uri="{FF2B5EF4-FFF2-40B4-BE49-F238E27FC236}">
                        <a16:creationId xmlns:a16="http://schemas.microsoft.com/office/drawing/2014/main" id="{86C84910-E72B-3F47-8798-9CD2BB773A17}"/>
                      </a:ext>
                    </a:extLst>
                  </p:cNvPr>
                  <p:cNvPicPr>
                    <a:picLocks noChangeAspect="1"/>
                  </p:cNvPicPr>
                  <p:nvPr/>
                </p:nvPicPr>
                <p:blipFill>
                  <a:blip r:embed="rId2"/>
                  <a:stretch>
                    <a:fillRect/>
                  </a:stretch>
                </p:blipFill>
                <p:spPr>
                  <a:xfrm>
                    <a:off x="4589378" y="3758431"/>
                    <a:ext cx="2184400" cy="1054100"/>
                  </a:xfrm>
                  <a:prstGeom prst="rect">
                    <a:avLst/>
                  </a:prstGeom>
                </p:spPr>
              </p:pic>
              <p:cxnSp>
                <p:nvCxnSpPr>
                  <p:cNvPr id="42" name="Straight Arrow Connector 41">
                    <a:extLst>
                      <a:ext uri="{FF2B5EF4-FFF2-40B4-BE49-F238E27FC236}">
                        <a16:creationId xmlns:a16="http://schemas.microsoft.com/office/drawing/2014/main" id="{05B5A38D-93D8-FB49-8BFC-FFC30966BF02}"/>
                      </a:ext>
                    </a:extLst>
                  </p:cNvPr>
                  <p:cNvCxnSpPr>
                    <a:cxnSpLocks/>
                  </p:cNvCxnSpPr>
                  <p:nvPr/>
                </p:nvCxnSpPr>
                <p:spPr>
                  <a:xfrm flipH="1" flipV="1">
                    <a:off x="4601137" y="4143149"/>
                    <a:ext cx="371060" cy="44125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10E73A4-E58B-9743-820B-85384E7F97B8}"/>
                      </a:ext>
                    </a:extLst>
                  </p:cNvPr>
                  <p:cNvSpPr txBox="1"/>
                  <p:nvPr/>
                </p:nvSpPr>
                <p:spPr>
                  <a:xfrm flipH="1">
                    <a:off x="3608135" y="3824837"/>
                    <a:ext cx="1475133" cy="369332"/>
                  </a:xfrm>
                  <a:prstGeom prst="rect">
                    <a:avLst/>
                  </a:prstGeom>
                  <a:noFill/>
                </p:spPr>
                <p:txBody>
                  <a:bodyPr wrap="square" rtlCol="0">
                    <a:spAutoFit/>
                  </a:bodyPr>
                  <a:lstStyle/>
                  <a:p>
                    <a:r>
                      <a:rPr lang="en-US" dirty="0">
                        <a:solidFill>
                          <a:srgbClr val="7030A0"/>
                        </a:solidFill>
                      </a:rPr>
                      <a:t>0.025 = 𝛼/2</a:t>
                    </a:r>
                  </a:p>
                </p:txBody>
              </p:sp>
              <p:cxnSp>
                <p:nvCxnSpPr>
                  <p:cNvPr id="44" name="Straight Arrow Connector 43">
                    <a:extLst>
                      <a:ext uri="{FF2B5EF4-FFF2-40B4-BE49-F238E27FC236}">
                        <a16:creationId xmlns:a16="http://schemas.microsoft.com/office/drawing/2014/main" id="{0D78A458-C5D4-BB46-96BB-8D3F7AA6C4A3}"/>
                      </a:ext>
                    </a:extLst>
                  </p:cNvPr>
                  <p:cNvCxnSpPr>
                    <a:cxnSpLocks/>
                  </p:cNvCxnSpPr>
                  <p:nvPr/>
                </p:nvCxnSpPr>
                <p:spPr>
                  <a:xfrm flipV="1">
                    <a:off x="6220030" y="4203433"/>
                    <a:ext cx="489640" cy="44125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099D4B3-A2CC-B04B-A430-59A065D9CC27}"/>
                      </a:ext>
                    </a:extLst>
                  </p:cNvPr>
                  <p:cNvSpPr txBox="1"/>
                  <p:nvPr/>
                </p:nvSpPr>
                <p:spPr>
                  <a:xfrm>
                    <a:off x="6683070" y="3903435"/>
                    <a:ext cx="1276311" cy="369332"/>
                  </a:xfrm>
                  <a:prstGeom prst="rect">
                    <a:avLst/>
                  </a:prstGeom>
                  <a:noFill/>
                </p:spPr>
                <p:txBody>
                  <a:bodyPr wrap="none" rtlCol="0">
                    <a:spAutoFit/>
                  </a:bodyPr>
                  <a:lstStyle/>
                  <a:p>
                    <a:r>
                      <a:rPr lang="en-US" dirty="0">
                        <a:solidFill>
                          <a:srgbClr val="7030A0"/>
                        </a:solidFill>
                      </a:rPr>
                      <a:t>𝛼/2 = 0.025</a:t>
                    </a:r>
                  </a:p>
                </p:txBody>
              </p:sp>
            </p:grpSp>
            <p:sp>
              <p:nvSpPr>
                <p:cNvPr id="38" name="TextBox 37">
                  <a:extLst>
                    <a:ext uri="{FF2B5EF4-FFF2-40B4-BE49-F238E27FC236}">
                      <a16:creationId xmlns:a16="http://schemas.microsoft.com/office/drawing/2014/main" id="{45E2EC01-30E4-8041-BC99-64B3CD9CF31F}"/>
                    </a:ext>
                  </a:extLst>
                </p:cNvPr>
                <p:cNvSpPr txBox="1"/>
                <p:nvPr/>
              </p:nvSpPr>
              <p:spPr>
                <a:xfrm>
                  <a:off x="7567206" y="4822275"/>
                  <a:ext cx="1160895" cy="369332"/>
                </a:xfrm>
                <a:prstGeom prst="rect">
                  <a:avLst/>
                </a:prstGeom>
                <a:noFill/>
              </p:spPr>
              <p:txBody>
                <a:bodyPr wrap="none" rtlCol="0">
                  <a:spAutoFit/>
                </a:bodyPr>
                <a:lstStyle/>
                <a:p>
                  <a:r>
                    <a:rPr lang="en-US" dirty="0">
                      <a:solidFill>
                        <a:srgbClr val="7030A0"/>
                      </a:solidFill>
                    </a:rPr>
                    <a:t>Z* = -1.96 </a:t>
                  </a:r>
                </a:p>
              </p:txBody>
            </p:sp>
            <p:sp>
              <p:nvSpPr>
                <p:cNvPr id="39" name="TextBox 38">
                  <a:extLst>
                    <a:ext uri="{FF2B5EF4-FFF2-40B4-BE49-F238E27FC236}">
                      <a16:creationId xmlns:a16="http://schemas.microsoft.com/office/drawing/2014/main" id="{827A8C2C-85EF-134C-8F6E-C7582BB08DDE}"/>
                    </a:ext>
                  </a:extLst>
                </p:cNvPr>
                <p:cNvSpPr txBox="1"/>
                <p:nvPr/>
              </p:nvSpPr>
              <p:spPr>
                <a:xfrm>
                  <a:off x="8845120" y="4853067"/>
                  <a:ext cx="1143262" cy="369332"/>
                </a:xfrm>
                <a:prstGeom prst="rect">
                  <a:avLst/>
                </a:prstGeom>
                <a:noFill/>
              </p:spPr>
              <p:txBody>
                <a:bodyPr wrap="none" rtlCol="0">
                  <a:spAutoFit/>
                </a:bodyPr>
                <a:lstStyle/>
                <a:p>
                  <a:r>
                    <a:rPr lang="en-US" dirty="0">
                      <a:solidFill>
                        <a:srgbClr val="7030A0"/>
                      </a:solidFill>
                    </a:rPr>
                    <a:t>Z* = 1.96  </a:t>
                  </a:r>
                </a:p>
              </p:txBody>
            </p:sp>
          </p:grpSp>
          <mc:AlternateContent xmlns:mc="http://schemas.openxmlformats.org/markup-compatibility/2006" xmlns:p14="http://schemas.microsoft.com/office/powerpoint/2010/main">
            <mc:Choice Requires="p14">
              <p:contentPart p14:bwMode="auto" r:id="rId3">
                <p14:nvContentPartPr>
                  <p14:cNvPr id="35" name="Ink 34">
                    <a:extLst>
                      <a:ext uri="{FF2B5EF4-FFF2-40B4-BE49-F238E27FC236}">
                        <a16:creationId xmlns:a16="http://schemas.microsoft.com/office/drawing/2014/main" id="{E0B5724B-46A7-824F-B644-715F27AA8901}"/>
                      </a:ext>
                    </a:extLst>
                  </p14:cNvPr>
                  <p14:cNvContentPartPr/>
                  <p14:nvPr/>
                </p14:nvContentPartPr>
                <p14:xfrm>
                  <a:off x="9017442" y="2492973"/>
                  <a:ext cx="12600" cy="954000"/>
                </p14:xfrm>
              </p:contentPart>
            </mc:Choice>
            <mc:Fallback xmlns="">
              <p:pic>
                <p:nvPicPr>
                  <p:cNvPr id="35" name="Ink 34">
                    <a:extLst>
                      <a:ext uri="{FF2B5EF4-FFF2-40B4-BE49-F238E27FC236}">
                        <a16:creationId xmlns:a16="http://schemas.microsoft.com/office/drawing/2014/main" id="{E0B5724B-46A7-824F-B644-715F27AA8901}"/>
                      </a:ext>
                    </a:extLst>
                  </p:cNvPr>
                  <p:cNvPicPr/>
                  <p:nvPr/>
                </p:nvPicPr>
                <p:blipFill>
                  <a:blip r:embed="rId4"/>
                  <a:stretch>
                    <a:fillRect/>
                  </a:stretch>
                </p:blipFill>
                <p:spPr>
                  <a:xfrm>
                    <a:off x="9008442" y="2483973"/>
                    <a:ext cx="30240" cy="971640"/>
                  </a:xfrm>
                  <a:prstGeom prst="rect">
                    <a:avLst/>
                  </a:prstGeom>
                </p:spPr>
              </p:pic>
            </mc:Fallback>
          </mc:AlternateContent>
          <p:sp>
            <p:nvSpPr>
              <p:cNvPr id="36" name="TextBox 35">
                <a:extLst>
                  <a:ext uri="{FF2B5EF4-FFF2-40B4-BE49-F238E27FC236}">
                    <a16:creationId xmlns:a16="http://schemas.microsoft.com/office/drawing/2014/main" id="{D7DB9708-C0ED-BC4D-AD6E-CA5C48410546}"/>
                  </a:ext>
                </a:extLst>
              </p:cNvPr>
              <p:cNvSpPr txBox="1"/>
              <p:nvPr/>
            </p:nvSpPr>
            <p:spPr>
              <a:xfrm>
                <a:off x="8885412" y="3623487"/>
                <a:ext cx="524311" cy="369332"/>
              </a:xfrm>
              <a:prstGeom prst="rect">
                <a:avLst/>
              </a:prstGeom>
              <a:noFill/>
            </p:spPr>
            <p:txBody>
              <a:bodyPr wrap="none" rtlCol="0">
                <a:spAutoFit/>
              </a:bodyPr>
              <a:lstStyle/>
              <a:p>
                <a:r>
                  <a:rPr lang="en-US" dirty="0" err="1">
                    <a:solidFill>
                      <a:srgbClr val="FFC000"/>
                    </a:solidFill>
                  </a:rPr>
                  <a:t>Z</a:t>
                </a:r>
                <a:r>
                  <a:rPr lang="en-US" baseline="-25000" dirty="0" err="1">
                    <a:solidFill>
                      <a:srgbClr val="FFC000"/>
                    </a:solidFill>
                  </a:rPr>
                  <a:t>stat</a:t>
                </a:r>
                <a:endParaRPr lang="en-US" dirty="0">
                  <a:solidFill>
                    <a:srgbClr val="FFC000"/>
                  </a:solidFill>
                </a:endParaRPr>
              </a:p>
            </p:txBody>
          </p:sp>
        </p:grpSp>
        <p:sp>
          <p:nvSpPr>
            <p:cNvPr id="46" name="TextBox 45">
              <a:extLst>
                <a:ext uri="{FF2B5EF4-FFF2-40B4-BE49-F238E27FC236}">
                  <a16:creationId xmlns:a16="http://schemas.microsoft.com/office/drawing/2014/main" id="{5D882730-D64C-A049-AC4E-A9D4DAAE7397}"/>
                </a:ext>
              </a:extLst>
            </p:cNvPr>
            <p:cNvSpPr txBox="1"/>
            <p:nvPr/>
          </p:nvSpPr>
          <p:spPr>
            <a:xfrm>
              <a:off x="6473618" y="3233534"/>
              <a:ext cx="1460656" cy="338554"/>
            </a:xfrm>
            <a:prstGeom prst="rect">
              <a:avLst/>
            </a:prstGeom>
            <a:noFill/>
          </p:spPr>
          <p:txBody>
            <a:bodyPr wrap="none" rtlCol="0">
              <a:spAutoFit/>
            </a:bodyPr>
            <a:lstStyle/>
            <a:p>
              <a:r>
                <a:rPr lang="en-US" sz="1600" dirty="0">
                  <a:solidFill>
                    <a:srgbClr val="FFC000"/>
                  </a:solidFill>
                </a:rPr>
                <a:t>p-value = 0.126</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122B598-CD61-A14A-9085-7DE4E8012938}"/>
                    </a:ext>
                  </a:extLst>
                </p14:cNvPr>
                <p14:cNvContentPartPr/>
                <p14:nvPr/>
              </p14:nvContentPartPr>
              <p14:xfrm>
                <a:off x="7915240" y="3208960"/>
                <a:ext cx="731880" cy="417960"/>
              </p14:xfrm>
            </p:contentPart>
          </mc:Choice>
          <mc:Fallback xmlns="">
            <p:pic>
              <p:nvPicPr>
                <p:cNvPr id="6" name="Ink 5">
                  <a:extLst>
                    <a:ext uri="{FF2B5EF4-FFF2-40B4-BE49-F238E27FC236}">
                      <a16:creationId xmlns:a16="http://schemas.microsoft.com/office/drawing/2014/main" id="{D122B598-CD61-A14A-9085-7DE4E8012938}"/>
                    </a:ext>
                  </a:extLst>
                </p:cNvPr>
                <p:cNvPicPr/>
                <p:nvPr/>
              </p:nvPicPr>
              <p:blipFill>
                <a:blip r:embed="rId6"/>
                <a:stretch>
                  <a:fillRect/>
                </a:stretch>
              </p:blipFill>
              <p:spPr>
                <a:xfrm>
                  <a:off x="7897600" y="3191320"/>
                  <a:ext cx="767520" cy="453600"/>
                </a:xfrm>
                <a:prstGeom prst="rect">
                  <a:avLst/>
                </a:prstGeom>
              </p:spPr>
            </p:pic>
          </mc:Fallback>
        </mc:AlternateContent>
      </p:grpSp>
    </p:spTree>
    <p:extLst>
      <p:ext uri="{BB962C8B-B14F-4D97-AF65-F5344CB8AC3E}">
        <p14:creationId xmlns:p14="http://schemas.microsoft.com/office/powerpoint/2010/main" val="4018936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94205"/>
            <a:ext cx="11360800" cy="763600"/>
          </a:xfrm>
        </p:spPr>
        <p:txBody>
          <a:bodyPr/>
          <a:lstStyle/>
          <a:p>
            <a:r>
              <a:rPr lang="en-US" dirty="0"/>
              <a:t>Conclude and Interpret – Two Samples</a:t>
            </a:r>
          </a:p>
        </p:txBody>
      </p:sp>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145561" y="2088495"/>
            <a:ext cx="10345388" cy="4555200"/>
          </a:xfrm>
        </p:spPr>
        <p:txBody>
          <a:bodyPr/>
          <a:lstStyle/>
          <a:p>
            <a:pPr marL="0" indent="0">
              <a:lnSpc>
                <a:spcPct val="100000"/>
              </a:lnSpc>
              <a:buNone/>
            </a:pPr>
            <a:r>
              <a:rPr lang="en-US" sz="1500" dirty="0"/>
              <a:t>This has the SAME structure that we had with ONE sample Hypothesis Tests</a:t>
            </a:r>
          </a:p>
          <a:p>
            <a:pPr marL="0" indent="0">
              <a:lnSpc>
                <a:spcPct val="100000"/>
              </a:lnSpc>
              <a:buNone/>
            </a:pPr>
            <a:endParaRPr lang="en-US" sz="1500" dirty="0"/>
          </a:p>
          <a:p>
            <a:pPr marL="285750" indent="-285750">
              <a:lnSpc>
                <a:spcPct val="100000"/>
              </a:lnSpc>
            </a:pPr>
            <a:r>
              <a:rPr lang="en-US" sz="1500" dirty="0"/>
              <a:t>We just need to talk about BOTH parameters for the Alternative!</a:t>
            </a:r>
          </a:p>
          <a:p>
            <a:pPr marL="0" indent="0">
              <a:lnSpc>
                <a:spcPct val="100000"/>
              </a:lnSpc>
              <a:buNone/>
            </a:pPr>
            <a:endParaRPr lang="en-US" sz="1500" dirty="0"/>
          </a:p>
          <a:p>
            <a:pPr marL="0" indent="0">
              <a:buNone/>
            </a:pPr>
            <a:endParaRPr lang="en-US" sz="1500" dirty="0">
              <a:solidFill>
                <a:prstClr val="black"/>
              </a:solidFill>
            </a:endParaRPr>
          </a:p>
          <a:p>
            <a:pPr marL="0" indent="0">
              <a:buNone/>
            </a:pPr>
            <a:r>
              <a:rPr lang="en-US" sz="1500" u="sng" dirty="0">
                <a:solidFill>
                  <a:prstClr val="black"/>
                </a:solidFill>
              </a:rPr>
              <a:t>First Part – Decision and Reasoning</a:t>
            </a:r>
          </a:p>
          <a:p>
            <a:pPr marL="0" indent="0">
              <a:buNone/>
            </a:pPr>
            <a:endParaRPr lang="en-US" sz="1500" dirty="0">
              <a:solidFill>
                <a:prstClr val="black"/>
              </a:solidFill>
            </a:endParaRPr>
          </a:p>
          <a:p>
            <a:pPr marL="285750" indent="-285750"/>
            <a:r>
              <a:rPr lang="en-US" sz="1500" dirty="0">
                <a:solidFill>
                  <a:prstClr val="black"/>
                </a:solidFill>
              </a:rPr>
              <a:t>Because (</a:t>
            </a:r>
            <a:r>
              <a:rPr lang="en-US" sz="1500" b="1" dirty="0">
                <a:solidFill>
                  <a:prstClr val="black"/>
                </a:solidFill>
              </a:rPr>
              <a:t>comparison of TS and CV; OR p-value and 𝛼</a:t>
            </a:r>
            <a:r>
              <a:rPr lang="en-US" sz="1500" dirty="0">
                <a:solidFill>
                  <a:prstClr val="black"/>
                </a:solidFill>
              </a:rPr>
              <a:t>) we (</a:t>
            </a:r>
            <a:r>
              <a:rPr lang="en-US" sz="1500" b="1" dirty="0">
                <a:solidFill>
                  <a:srgbClr val="FF0000"/>
                </a:solidFill>
              </a:rPr>
              <a:t>REJECT</a:t>
            </a:r>
            <a:r>
              <a:rPr lang="en-US" sz="1500" b="1" dirty="0">
                <a:solidFill>
                  <a:prstClr val="black"/>
                </a:solidFill>
              </a:rPr>
              <a:t> or </a:t>
            </a:r>
            <a:r>
              <a:rPr lang="en-US" sz="1500" b="1" dirty="0">
                <a:solidFill>
                  <a:srgbClr val="0070C0"/>
                </a:solidFill>
              </a:rPr>
              <a:t>FAIL TO REJECT</a:t>
            </a:r>
            <a:r>
              <a:rPr lang="en-US" sz="1500" dirty="0">
                <a:solidFill>
                  <a:prstClr val="black"/>
                </a:solidFill>
              </a:rPr>
              <a:t>) the Null Hypothesis.</a:t>
            </a:r>
          </a:p>
          <a:p>
            <a:pPr marL="285750" indent="-285750"/>
            <a:endParaRPr lang="en-US" sz="1500" dirty="0">
              <a:solidFill>
                <a:prstClr val="black"/>
              </a:solidFill>
            </a:endParaRPr>
          </a:p>
          <a:p>
            <a:pPr marL="0" indent="0">
              <a:buNone/>
            </a:pPr>
            <a:r>
              <a:rPr lang="en-US" sz="1500" u="sng" dirty="0">
                <a:solidFill>
                  <a:prstClr val="black"/>
                </a:solidFill>
              </a:rPr>
              <a:t>Second Part – Interpretation</a:t>
            </a:r>
          </a:p>
          <a:p>
            <a:pPr marL="0" lvl="0" indent="0">
              <a:buNone/>
            </a:pPr>
            <a:endParaRPr lang="en-US" sz="1500" dirty="0">
              <a:solidFill>
                <a:prstClr val="black"/>
              </a:solidFill>
            </a:endParaRPr>
          </a:p>
          <a:p>
            <a:pPr marL="285750" indent="-285750"/>
            <a:r>
              <a:rPr lang="en-US" sz="1500" dirty="0">
                <a:solidFill>
                  <a:prstClr val="black"/>
                </a:solidFill>
              </a:rPr>
              <a:t>There (</a:t>
            </a:r>
            <a:r>
              <a:rPr lang="en-US" sz="1500" b="1" dirty="0">
                <a:solidFill>
                  <a:srgbClr val="FF0000"/>
                </a:solidFill>
              </a:rPr>
              <a:t>IS</a:t>
            </a:r>
            <a:r>
              <a:rPr lang="en-US" sz="1500" dirty="0"/>
              <a:t> or </a:t>
            </a:r>
            <a:r>
              <a:rPr lang="en-US" sz="1500" b="1" dirty="0">
                <a:solidFill>
                  <a:srgbClr val="0070C0"/>
                </a:solidFill>
              </a:rPr>
              <a:t>IS NOT</a:t>
            </a:r>
            <a:r>
              <a:rPr lang="en-US" sz="1500" dirty="0">
                <a:solidFill>
                  <a:prstClr val="black"/>
                </a:solidFill>
              </a:rPr>
              <a:t>) sufficient evidence to conclude (</a:t>
            </a:r>
            <a:r>
              <a:rPr lang="en-US" sz="1500" b="1" dirty="0">
                <a:solidFill>
                  <a:prstClr val="black"/>
                </a:solidFill>
              </a:rPr>
              <a:t>THE ALTERNATIVE HYPOTHESIS + CONTEXT</a:t>
            </a:r>
            <a:r>
              <a:rPr lang="en-US" sz="1500" dirty="0">
                <a:solidFill>
                  <a:prstClr val="black"/>
                </a:solidFill>
              </a:rPr>
              <a:t>).</a:t>
            </a:r>
          </a:p>
          <a:p>
            <a:pPr marL="285750" indent="-285750"/>
            <a:endParaRPr lang="en-US" sz="1500" dirty="0">
              <a:solidFill>
                <a:prstClr val="black"/>
              </a:solidFill>
            </a:endParaRPr>
          </a:p>
          <a:p>
            <a:pPr marL="285750" indent="-285750"/>
            <a:r>
              <a:rPr lang="en-US" sz="1500" dirty="0">
                <a:solidFill>
                  <a:prstClr val="black"/>
                </a:solidFill>
              </a:rPr>
              <a:t>NOTE about wording!</a:t>
            </a:r>
          </a:p>
          <a:p>
            <a:pPr marL="895335" lvl="1" indent="-285750"/>
            <a:r>
              <a:rPr lang="en-US" sz="1400" dirty="0">
                <a:solidFill>
                  <a:prstClr val="black"/>
                </a:solidFill>
              </a:rPr>
              <a:t>When thinking about the alternative as a </a:t>
            </a:r>
            <a:r>
              <a:rPr lang="en-US" sz="1400" u="sng" dirty="0">
                <a:solidFill>
                  <a:prstClr val="black"/>
                </a:solidFill>
              </a:rPr>
              <a:t>difference</a:t>
            </a:r>
            <a:r>
              <a:rPr lang="en-US" sz="1400" dirty="0">
                <a:solidFill>
                  <a:prstClr val="black"/>
                </a:solidFill>
              </a:rPr>
              <a:t> (very literally), our wording could be something similar to ”There is / is not sufficient to conclude the true difference in proportion of males who prefer Starbucks and of females is not equal to (or less / greater than) zero.”</a:t>
            </a:r>
          </a:p>
          <a:p>
            <a:pPr marL="895335" lvl="1" indent="-285750"/>
            <a:r>
              <a:rPr lang="en-US" sz="1400" dirty="0">
                <a:solidFill>
                  <a:prstClr val="black"/>
                </a:solidFill>
              </a:rPr>
              <a:t>This doesn’t read very well and it’s not how we would talk about the results in conversation. So try and </a:t>
            </a:r>
            <a:r>
              <a:rPr lang="en-US" sz="1400" b="1" dirty="0">
                <a:solidFill>
                  <a:prstClr val="black"/>
                </a:solidFill>
              </a:rPr>
              <a:t>reword</a:t>
            </a:r>
            <a:r>
              <a:rPr lang="en-US" sz="1400" dirty="0">
                <a:solidFill>
                  <a:prstClr val="black"/>
                </a:solidFill>
              </a:rPr>
              <a:t> it as a </a:t>
            </a:r>
            <a:r>
              <a:rPr lang="en-US" sz="1400" u="sng" dirty="0">
                <a:solidFill>
                  <a:prstClr val="black"/>
                </a:solidFill>
              </a:rPr>
              <a:t>direct comparison</a:t>
            </a:r>
            <a:r>
              <a:rPr lang="en-US" sz="1400" dirty="0">
                <a:solidFill>
                  <a:prstClr val="black"/>
                </a:solidFill>
              </a:rPr>
              <a:t> of the </a:t>
            </a:r>
            <a:r>
              <a:rPr lang="en-US" sz="1400" u="sng" dirty="0">
                <a:solidFill>
                  <a:prstClr val="black"/>
                </a:solidFill>
              </a:rPr>
              <a:t>two population parameters</a:t>
            </a:r>
            <a:r>
              <a:rPr lang="en-US" sz="1400" dirty="0">
                <a:solidFill>
                  <a:prstClr val="black"/>
                </a:solidFill>
              </a:rPr>
              <a:t> like it is in the example (</a:t>
            </a:r>
            <a:r>
              <a:rPr lang="en-US" sz="1400" u="sng" dirty="0">
                <a:solidFill>
                  <a:prstClr val="black"/>
                </a:solidFill>
              </a:rPr>
              <a:t>not in terms of the difference and zero</a:t>
            </a:r>
            <a:r>
              <a:rPr lang="en-US" sz="1400" dirty="0">
                <a:solidFill>
                  <a:prstClr val="black"/>
                </a:solidFill>
              </a:rPr>
              <a:t>)!</a:t>
            </a:r>
            <a:endParaRPr lang="en-US" sz="1800" b="1" dirty="0">
              <a:solidFill>
                <a:srgbClr val="0000FF"/>
              </a:solidFill>
            </a:endParaRP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145561" y="589013"/>
            <a:ext cx="6718377" cy="1181505"/>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5.  Conclude </a:t>
            </a:r>
            <a:r>
              <a:rPr lang="en-US" sz="2400" dirty="0">
                <a:solidFill>
                  <a:srgbClr val="0070C0"/>
                </a:solidFill>
              </a:rPr>
              <a:t>and</a:t>
            </a:r>
            <a:r>
              <a:rPr lang="en-US" sz="2400" b="1" dirty="0">
                <a:solidFill>
                  <a:srgbClr val="0070C0"/>
                </a:solidFill>
              </a:rPr>
              <a:t> Interpret</a:t>
            </a:r>
            <a:endParaRPr lang="en-US" sz="1800" dirty="0">
              <a:solidFill>
                <a:srgbClr val="0070C0"/>
              </a:solidFill>
            </a:endParaRPr>
          </a:p>
          <a:p>
            <a:pPr marL="944850" lvl="1">
              <a:lnSpc>
                <a:spcPct val="100000"/>
              </a:lnSpc>
              <a:spcBef>
                <a:spcPts val="0"/>
              </a:spcBef>
            </a:pPr>
            <a:r>
              <a:rPr lang="en-US" sz="1800" dirty="0">
                <a:solidFill>
                  <a:srgbClr val="0070C0"/>
                </a:solidFill>
              </a:rPr>
              <a:t>State whether you reject H</a:t>
            </a:r>
            <a:r>
              <a:rPr lang="en-US" sz="1800" baseline="-25000" dirty="0">
                <a:solidFill>
                  <a:srgbClr val="0070C0"/>
                </a:solidFill>
              </a:rPr>
              <a:t>0</a:t>
            </a:r>
            <a:r>
              <a:rPr lang="en-US" sz="1800" dirty="0">
                <a:solidFill>
                  <a:srgbClr val="0070C0"/>
                </a:solidFill>
              </a:rPr>
              <a:t> or fail to reject H</a:t>
            </a:r>
            <a:r>
              <a:rPr lang="en-US" sz="1800" baseline="-25000" dirty="0">
                <a:solidFill>
                  <a:srgbClr val="0070C0"/>
                </a:solidFill>
              </a:rPr>
              <a:t>0</a:t>
            </a:r>
            <a:r>
              <a:rPr lang="en-US" sz="1800" dirty="0">
                <a:solidFill>
                  <a:srgbClr val="0070C0"/>
                </a:solidFill>
              </a:rPr>
              <a:t> AND WHY!</a:t>
            </a:r>
            <a:endParaRPr lang="en-US" sz="1800" baseline="-25000" dirty="0">
              <a:solidFill>
                <a:srgbClr val="0070C0"/>
              </a:solidFill>
            </a:endParaRPr>
          </a:p>
          <a:p>
            <a:pPr marL="944850" lvl="1">
              <a:lnSpc>
                <a:spcPct val="100000"/>
              </a:lnSpc>
              <a:spcBef>
                <a:spcPts val="0"/>
              </a:spcBef>
            </a:pPr>
            <a:r>
              <a:rPr lang="en-US" sz="1800" dirty="0">
                <a:solidFill>
                  <a:srgbClr val="0070C0"/>
                </a:solidFill>
              </a:rPr>
              <a:t>Interpret your results in the context of the problem</a:t>
            </a:r>
          </a:p>
        </p:txBody>
      </p:sp>
      <p:cxnSp>
        <p:nvCxnSpPr>
          <p:cNvPr id="27" name="Straight Arrow Connector 26">
            <a:extLst>
              <a:ext uri="{FF2B5EF4-FFF2-40B4-BE49-F238E27FC236}">
                <a16:creationId xmlns:a16="http://schemas.microsoft.com/office/drawing/2014/main" id="{2E1861B9-84A1-D64B-A341-E6362D423C0B}"/>
              </a:ext>
            </a:extLst>
          </p:cNvPr>
          <p:cNvCxnSpPr>
            <a:cxnSpLocks/>
          </p:cNvCxnSpPr>
          <p:nvPr/>
        </p:nvCxnSpPr>
        <p:spPr>
          <a:xfrm flipH="1" flipV="1">
            <a:off x="9156376" y="3237177"/>
            <a:ext cx="589133" cy="3557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D4B1DE7B-EA0F-4C47-A4AD-78B1CD1EC044}"/>
              </a:ext>
            </a:extLst>
          </p:cNvPr>
          <p:cNvSpPr txBox="1"/>
          <p:nvPr/>
        </p:nvSpPr>
        <p:spPr>
          <a:xfrm>
            <a:off x="6967281" y="541918"/>
            <a:ext cx="5079158" cy="30931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300" u="sng" dirty="0">
                <a:solidFill>
                  <a:srgbClr val="7030A0"/>
                </a:solidFill>
              </a:rPr>
              <a:t>Full Example</a:t>
            </a:r>
          </a:p>
          <a:p>
            <a:endParaRPr lang="en-US" sz="1300" i="1" dirty="0">
              <a:solidFill>
                <a:srgbClr val="7030A0"/>
              </a:solidFill>
            </a:endParaRPr>
          </a:p>
          <a:p>
            <a:r>
              <a:rPr lang="en-US" sz="1300" dirty="0"/>
              <a:t>Is there a difference in the proportion of male and female college students who prefer Starbucks as their favorite coffee spot? </a:t>
            </a:r>
          </a:p>
          <a:p>
            <a:endParaRPr lang="en-US" sz="1300" i="1" dirty="0">
              <a:solidFill>
                <a:srgbClr val="7030A0"/>
              </a:solidFill>
            </a:endParaRPr>
          </a:p>
          <a:p>
            <a:r>
              <a:rPr lang="en-US" sz="1300" dirty="0">
                <a:solidFill>
                  <a:schemeClr val="tx1"/>
                </a:solidFill>
              </a:rPr>
              <a:t>Conclusion and Interpretation:</a:t>
            </a:r>
          </a:p>
          <a:p>
            <a:r>
              <a:rPr lang="en-US" sz="1300" i="1" dirty="0">
                <a:solidFill>
                  <a:srgbClr val="7030A0"/>
                </a:solidFill>
              </a:rPr>
              <a:t>Because</a:t>
            </a:r>
          </a:p>
          <a:p>
            <a:pPr marL="285750" indent="-285750">
              <a:buFont typeface="Arial" panose="020B0604020202020204" pitchFamily="34" charset="0"/>
              <a:buChar char="•"/>
            </a:pPr>
            <a:r>
              <a:rPr lang="en-US" sz="1300" i="1" dirty="0">
                <a:solidFill>
                  <a:srgbClr val="7030A0"/>
                </a:solidFill>
              </a:rPr>
              <a:t>the absolute value of our Test Statistic |</a:t>
            </a:r>
            <a:r>
              <a:rPr lang="en-US" sz="1300" i="1" dirty="0" err="1">
                <a:solidFill>
                  <a:srgbClr val="7030A0"/>
                </a:solidFill>
              </a:rPr>
              <a:t>Z</a:t>
            </a:r>
            <a:r>
              <a:rPr lang="en-US" sz="1300" i="1" baseline="-25000" dirty="0" err="1">
                <a:solidFill>
                  <a:srgbClr val="7030A0"/>
                </a:solidFill>
              </a:rPr>
              <a:t>stat</a:t>
            </a:r>
            <a:r>
              <a:rPr lang="en-US" sz="1300" i="1" dirty="0">
                <a:solidFill>
                  <a:srgbClr val="7030A0"/>
                </a:solidFill>
              </a:rPr>
              <a:t>| = 1.529 is less than the Critical Value Z* = 1.69 (5% significance level) </a:t>
            </a:r>
          </a:p>
          <a:p>
            <a:pPr lvl="1"/>
            <a:r>
              <a:rPr lang="en-US" sz="1300" i="1" dirty="0">
                <a:solidFill>
                  <a:srgbClr val="7030A0"/>
                </a:solidFill>
              </a:rPr>
              <a:t>OR </a:t>
            </a:r>
          </a:p>
          <a:p>
            <a:pPr marL="285750" indent="-285750">
              <a:buFont typeface="Arial" panose="020B0604020202020204" pitchFamily="34" charset="0"/>
              <a:buChar char="•"/>
            </a:pPr>
            <a:r>
              <a:rPr lang="en-US" sz="1300" i="1" dirty="0">
                <a:solidFill>
                  <a:srgbClr val="7030A0"/>
                </a:solidFill>
              </a:rPr>
              <a:t>our p-value = 0.126 is greater than the significance level 0.01</a:t>
            </a:r>
          </a:p>
          <a:p>
            <a:endParaRPr lang="en-US" sz="1300" i="1" dirty="0">
              <a:solidFill>
                <a:srgbClr val="7030A0"/>
              </a:solidFill>
            </a:endParaRPr>
          </a:p>
          <a:p>
            <a:r>
              <a:rPr lang="en-US" sz="1300" i="1" dirty="0">
                <a:solidFill>
                  <a:srgbClr val="7030A0"/>
                </a:solidFill>
              </a:rPr>
              <a:t>We do have sufficient evidence to conclude that the true proportion of male college students who prefer Starbucks is different than that of females.</a:t>
            </a:r>
          </a:p>
        </p:txBody>
      </p:sp>
      <p:sp>
        <p:nvSpPr>
          <p:cNvPr id="5" name="TextBox 4">
            <a:extLst>
              <a:ext uri="{FF2B5EF4-FFF2-40B4-BE49-F238E27FC236}">
                <a16:creationId xmlns:a16="http://schemas.microsoft.com/office/drawing/2014/main" id="{96BD359E-BD6A-754E-9D4A-68790B8A754D}"/>
              </a:ext>
            </a:extLst>
          </p:cNvPr>
          <p:cNvSpPr txBox="1"/>
          <p:nvPr/>
        </p:nvSpPr>
        <p:spPr>
          <a:xfrm>
            <a:off x="8216900" y="4233775"/>
            <a:ext cx="5754973" cy="1015663"/>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solidFill>
                  <a:prstClr val="black"/>
                </a:solidFill>
              </a:rPr>
              <a:t>** Give MORE INFORMATION IF POSSIBLE</a:t>
            </a:r>
          </a:p>
          <a:p>
            <a:endParaRPr lang="en-US" sz="1200" dirty="0">
              <a:solidFill>
                <a:prstClr val="black"/>
              </a:solidFill>
            </a:endParaRPr>
          </a:p>
          <a:p>
            <a:pPr marL="285750" indent="-285750">
              <a:buFont typeface="Arial" panose="020B0604020202020204" pitchFamily="34" charset="0"/>
              <a:buChar char="•"/>
            </a:pPr>
            <a:r>
              <a:rPr lang="en-US" sz="1200" dirty="0">
                <a:solidFill>
                  <a:prstClr val="black"/>
                </a:solidFill>
              </a:rPr>
              <a:t>If REJECT a two-tailed test, say which of the parameters is larger!</a:t>
            </a:r>
          </a:p>
          <a:p>
            <a:pPr marL="285750" indent="-285750">
              <a:buFont typeface="Arial" panose="020B0604020202020204" pitchFamily="34" charset="0"/>
              <a:buChar char="•"/>
            </a:pPr>
            <a:r>
              <a:rPr lang="en-US" sz="1200" dirty="0"/>
              <a:t>Just look at the sign of the TS and the order of our Hypotheses!</a:t>
            </a:r>
          </a:p>
          <a:p>
            <a:pPr marL="285750" indent="-285750">
              <a:buFont typeface="Arial" panose="020B0604020202020204" pitchFamily="34" charset="0"/>
              <a:buChar char="•"/>
            </a:pPr>
            <a:r>
              <a:rPr lang="en-US" sz="1200" dirty="0"/>
              <a:t>Ex) If conclude </a:t>
            </a:r>
            <a:r>
              <a:rPr lang="en-US" sz="1200" dirty="0">
                <a:solidFill>
                  <a:srgbClr val="000000"/>
                </a:solidFill>
                <a:ea typeface="Calibri"/>
                <a:cs typeface="Calibri"/>
                <a:sym typeface="Calibri"/>
              </a:rPr>
              <a:t>H</a:t>
            </a:r>
            <a:r>
              <a:rPr lang="en-US" sz="1200" baseline="-25000" dirty="0">
                <a:solidFill>
                  <a:srgbClr val="000000"/>
                </a:solidFill>
                <a:ea typeface="Calibri"/>
                <a:cs typeface="Calibri"/>
                <a:sym typeface="Calibri"/>
              </a:rPr>
              <a:t>A</a:t>
            </a:r>
            <a:r>
              <a:rPr lang="en-US" sz="1200" dirty="0">
                <a:solidFill>
                  <a:srgbClr val="000000"/>
                </a:solidFill>
                <a:ea typeface="Calibri"/>
                <a:cs typeface="Calibri"/>
                <a:sym typeface="Calibri"/>
              </a:rPr>
              <a:t>: </a:t>
            </a:r>
            <a:r>
              <a:rPr lang="en-US" sz="1200" i="1" dirty="0">
                <a:solidFill>
                  <a:srgbClr val="000000"/>
                </a:solidFill>
                <a:ea typeface="Calibri"/>
                <a:cs typeface="Calibri"/>
                <a:sym typeface="Calibri"/>
              </a:rPr>
              <a:t>p</a:t>
            </a:r>
            <a:r>
              <a:rPr lang="en-US" sz="1200" i="1" baseline="-25000" dirty="0">
                <a:solidFill>
                  <a:srgbClr val="000000"/>
                </a:solidFill>
                <a:ea typeface="Calibri"/>
                <a:cs typeface="Calibri"/>
                <a:sym typeface="Calibri"/>
              </a:rPr>
              <a:t>1</a:t>
            </a:r>
            <a:r>
              <a:rPr lang="el-GR" sz="1200" dirty="0">
                <a:solidFill>
                  <a:srgbClr val="000000"/>
                </a:solidFill>
              </a:rPr>
              <a:t> </a:t>
            </a:r>
            <a:r>
              <a:rPr lang="en-US" sz="1200" dirty="0">
                <a:solidFill>
                  <a:srgbClr val="000000"/>
                </a:solidFill>
              </a:rPr>
              <a:t>- </a:t>
            </a:r>
            <a:r>
              <a:rPr lang="en-US" sz="1200" i="1" dirty="0">
                <a:solidFill>
                  <a:srgbClr val="000000"/>
                </a:solidFill>
              </a:rPr>
              <a:t>p</a:t>
            </a:r>
            <a:r>
              <a:rPr lang="en-US" sz="1200" i="1" baseline="-25000" dirty="0">
                <a:solidFill>
                  <a:srgbClr val="000000"/>
                </a:solidFill>
              </a:rPr>
              <a:t>2</a:t>
            </a:r>
            <a:r>
              <a:rPr lang="en-US" sz="1200" i="1" dirty="0">
                <a:solidFill>
                  <a:srgbClr val="000000"/>
                </a:solidFill>
              </a:rPr>
              <a:t> ≠ 0</a:t>
            </a:r>
            <a:r>
              <a:rPr lang="en-US" sz="1200" i="1" dirty="0">
                <a:solidFill>
                  <a:srgbClr val="000000"/>
                </a:solidFill>
                <a:cs typeface="Calibri"/>
                <a:sym typeface="Calibri"/>
              </a:rPr>
              <a:t> </a:t>
            </a:r>
            <a:r>
              <a:rPr lang="en-US" sz="1200" dirty="0">
                <a:solidFill>
                  <a:srgbClr val="000000"/>
                </a:solidFill>
                <a:cs typeface="Calibri"/>
                <a:sym typeface="Calibri"/>
              </a:rPr>
              <a:t> and </a:t>
            </a:r>
            <a:r>
              <a:rPr lang="en-US" sz="1200" dirty="0"/>
              <a:t>TS = 2.3 → </a:t>
            </a:r>
            <a:r>
              <a:rPr lang="en-US" sz="1200" i="1" dirty="0">
                <a:solidFill>
                  <a:srgbClr val="000000"/>
                </a:solidFill>
                <a:ea typeface="Calibri"/>
                <a:cs typeface="Calibri"/>
                <a:sym typeface="Calibri"/>
              </a:rPr>
              <a:t>p</a:t>
            </a:r>
            <a:r>
              <a:rPr lang="en-US" sz="1200" i="1" baseline="-25000" dirty="0">
                <a:solidFill>
                  <a:srgbClr val="000000"/>
                </a:solidFill>
                <a:ea typeface="Calibri"/>
                <a:cs typeface="Calibri"/>
                <a:sym typeface="Calibri"/>
              </a:rPr>
              <a:t>1</a:t>
            </a:r>
            <a:r>
              <a:rPr lang="el-GR" sz="1200" dirty="0">
                <a:solidFill>
                  <a:srgbClr val="000000"/>
                </a:solidFill>
              </a:rPr>
              <a:t> </a:t>
            </a:r>
            <a:r>
              <a:rPr lang="en-US" sz="1200" dirty="0">
                <a:solidFill>
                  <a:srgbClr val="000000"/>
                </a:solidFill>
              </a:rPr>
              <a:t>&gt; </a:t>
            </a:r>
            <a:r>
              <a:rPr lang="en-US" sz="1200" i="1" dirty="0">
                <a:solidFill>
                  <a:srgbClr val="000000"/>
                </a:solidFill>
              </a:rPr>
              <a:t>p</a:t>
            </a:r>
            <a:r>
              <a:rPr lang="en-US" sz="1200" i="1" baseline="-25000" dirty="0">
                <a:solidFill>
                  <a:srgbClr val="000000"/>
                </a:solidFill>
              </a:rPr>
              <a:t>2</a:t>
            </a:r>
            <a:r>
              <a:rPr lang="en-US" sz="1200" i="1" dirty="0">
                <a:solidFill>
                  <a:srgbClr val="000000"/>
                </a:solidFill>
              </a:rPr>
              <a:t> , so say this in our interpretation!</a:t>
            </a:r>
            <a:endParaRPr lang="en-US" sz="1200" dirty="0"/>
          </a:p>
        </p:txBody>
      </p:sp>
    </p:spTree>
    <p:extLst>
      <p:ext uri="{BB962C8B-B14F-4D97-AF65-F5344CB8AC3E}">
        <p14:creationId xmlns:p14="http://schemas.microsoft.com/office/powerpoint/2010/main" val="151139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4684-FEFB-9948-A5B3-22041AFB81AD}"/>
              </a:ext>
            </a:extLst>
          </p:cNvPr>
          <p:cNvSpPr>
            <a:spLocks noGrp="1"/>
          </p:cNvSpPr>
          <p:nvPr>
            <p:ph type="title"/>
          </p:nvPr>
        </p:nvSpPr>
        <p:spPr/>
        <p:txBody>
          <a:bodyPr/>
          <a:lstStyle/>
          <a:p>
            <a:r>
              <a:rPr lang="en-US" dirty="0"/>
              <a:t>Hypothesis Tests for Proportions – Two Samples!</a:t>
            </a:r>
          </a:p>
        </p:txBody>
      </p:sp>
      <p:sp>
        <p:nvSpPr>
          <p:cNvPr id="3" name="Text Placeholder 2">
            <a:extLst>
              <a:ext uri="{FF2B5EF4-FFF2-40B4-BE49-F238E27FC236}">
                <a16:creationId xmlns:a16="http://schemas.microsoft.com/office/drawing/2014/main" id="{4A2B61B1-4DDB-C646-A423-41384EF083F8}"/>
              </a:ext>
            </a:extLst>
          </p:cNvPr>
          <p:cNvSpPr>
            <a:spLocks noGrp="1"/>
          </p:cNvSpPr>
          <p:nvPr>
            <p:ph type="body" idx="1"/>
          </p:nvPr>
        </p:nvSpPr>
        <p:spPr/>
        <p:txBody>
          <a:bodyPr/>
          <a:lstStyle/>
          <a:p>
            <a:r>
              <a:rPr lang="en-US" dirty="0"/>
              <a:t>Everything above applies, now we are just going to apply it specifically to a Two Sample Proportions Test!</a:t>
            </a:r>
          </a:p>
        </p:txBody>
      </p:sp>
    </p:spTree>
    <p:extLst>
      <p:ext uri="{BB962C8B-B14F-4D97-AF65-F5344CB8AC3E}">
        <p14:creationId xmlns:p14="http://schemas.microsoft.com/office/powerpoint/2010/main" val="4053583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162257" y="-37146"/>
            <a:ext cx="6771943" cy="763600"/>
          </a:xfrm>
        </p:spPr>
        <p:txBody>
          <a:bodyPr/>
          <a:lstStyle/>
          <a:p>
            <a:r>
              <a:rPr lang="en-US" sz="3200" dirty="0"/>
              <a:t>Proportions Assumptions- Two Samples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162257" y="1371199"/>
                <a:ext cx="11216943" cy="4555200"/>
              </a:xfrm>
            </p:spPr>
            <p:txBody>
              <a:bodyPr/>
              <a:lstStyle/>
              <a:p>
                <a:pPr marL="0">
                  <a:lnSpc>
                    <a:spcPct val="100000"/>
                  </a:lnSpc>
                </a:pPr>
                <a:r>
                  <a:rPr lang="en-US" sz="1400" dirty="0"/>
                  <a:t>Some of the same ideas with some new ones as well!</a:t>
                </a:r>
              </a:p>
              <a:p>
                <a:pPr marL="0" indent="0">
                  <a:lnSpc>
                    <a:spcPct val="100000"/>
                  </a:lnSpc>
                  <a:buNone/>
                </a:pPr>
                <a:endParaRPr lang="en-US" sz="1400" dirty="0"/>
              </a:p>
              <a:p>
                <a:pPr marL="0" indent="0">
                  <a:lnSpc>
                    <a:spcPct val="100000"/>
                  </a:lnSpc>
                  <a:buNone/>
                </a:pPr>
                <a:r>
                  <a:rPr lang="en-US" sz="1400" dirty="0"/>
                  <a:t>1) Random samples (both of them)</a:t>
                </a:r>
              </a:p>
              <a:p>
                <a:pPr marL="0">
                  <a:lnSpc>
                    <a:spcPct val="100000"/>
                  </a:lnSpc>
                  <a:buFont typeface="+mj-lt"/>
                  <a:buAutoNum type="arabicPeriod"/>
                </a:pPr>
                <a:endParaRPr lang="en-US" sz="1400" dirty="0"/>
              </a:p>
              <a:p>
                <a:pPr marL="0" indent="0">
                  <a:lnSpc>
                    <a:spcPct val="100000"/>
                  </a:lnSpc>
                  <a:buNone/>
                </a:pPr>
                <a:r>
                  <a:rPr lang="en-US" sz="1400" dirty="0"/>
                  <a:t>2) Independence</a:t>
                </a:r>
              </a:p>
              <a:p>
                <a:pPr marL="0" indent="0">
                  <a:lnSpc>
                    <a:spcPct val="100000"/>
                  </a:lnSpc>
                  <a:buNone/>
                </a:pPr>
                <a:endParaRPr lang="en-US" sz="1400" dirty="0"/>
              </a:p>
              <a:p>
                <a:pPr marL="285750" indent="-285750">
                  <a:lnSpc>
                    <a:spcPct val="100000"/>
                  </a:lnSpc>
                </a:pPr>
                <a:r>
                  <a:rPr lang="en-US" sz="1400" dirty="0"/>
                  <a:t>Because we have </a:t>
                </a:r>
                <a:r>
                  <a:rPr lang="en-US" sz="1400" u="sng" dirty="0"/>
                  <a:t>two samples</a:t>
                </a:r>
                <a:r>
                  <a:rPr lang="en-US" sz="1400" dirty="0"/>
                  <a:t> now, we need each group to be </a:t>
                </a:r>
                <a:r>
                  <a:rPr lang="en-US" sz="1400" b="1" dirty="0"/>
                  <a:t>independent</a:t>
                </a:r>
                <a:r>
                  <a:rPr lang="en-US" sz="1400" dirty="0"/>
                  <a:t> (unrelated, no connection).</a:t>
                </a:r>
              </a:p>
              <a:p>
                <a:pPr marL="285750" indent="-285750">
                  <a:lnSpc>
                    <a:spcPct val="100000"/>
                  </a:lnSpc>
                </a:pPr>
                <a:r>
                  <a:rPr lang="en-US" sz="1400" dirty="0"/>
                  <a:t>So they results from one group should NOT have </a:t>
                </a:r>
                <a:r>
                  <a:rPr lang="en-US" sz="1400" u="sng" dirty="0"/>
                  <a:t>any effect / impact</a:t>
                </a:r>
                <a:r>
                  <a:rPr lang="en-US" sz="1400" dirty="0"/>
                  <a:t> on the results of the second group!</a:t>
                </a:r>
              </a:p>
              <a:p>
                <a:pPr marL="0">
                  <a:lnSpc>
                    <a:spcPct val="100000"/>
                  </a:lnSpc>
                  <a:buFont typeface="+mj-lt"/>
                  <a:buAutoNum type="arabicPeriod"/>
                </a:pPr>
                <a:endParaRPr lang="en-US" sz="1400" dirty="0"/>
              </a:p>
              <a:p>
                <a:pPr marL="0" indent="0">
                  <a:lnSpc>
                    <a:spcPct val="100000"/>
                  </a:lnSpc>
                  <a:buNone/>
                </a:pPr>
                <a:r>
                  <a:rPr lang="en-US" sz="1400" dirty="0"/>
                  <a:t>3) Large Enough Samples (both of them)</a:t>
                </a:r>
              </a:p>
              <a:p>
                <a:pPr marL="0" indent="0">
                  <a:lnSpc>
                    <a:spcPct val="100000"/>
                  </a:lnSpc>
                  <a:buNone/>
                </a:pPr>
                <a:endParaRPr lang="en-US" sz="1400" dirty="0"/>
              </a:p>
              <a:p>
                <a:pPr marL="0">
                  <a:lnSpc>
                    <a:spcPct val="100000"/>
                  </a:lnSpc>
                </a:pPr>
                <a:r>
                  <a:rPr lang="en-US" sz="1400" dirty="0"/>
                  <a:t>Because we don’t have a Null proportion value like before, we can’t check </a:t>
                </a:r>
                <a14:m>
                  <m:oMath xmlns:m="http://schemas.openxmlformats.org/officeDocument/2006/math">
                    <m:r>
                      <a:rPr lang="en-US" sz="1400" i="1" smtClean="0">
                        <a:solidFill>
                          <a:schemeClr val="tx1"/>
                        </a:solidFill>
                        <a:latin typeface="Cambria Math" panose="02040503050406030204" pitchFamily="18" charset="0"/>
                      </a:rPr>
                      <m:t>𝑛</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𝑝</m:t>
                        </m:r>
                      </m:e>
                      <m:sub>
                        <m:r>
                          <a:rPr lang="en-US" sz="1400" i="1">
                            <a:solidFill>
                              <a:schemeClr val="tx1"/>
                            </a:solidFill>
                            <a:latin typeface="Cambria Math" panose="02040503050406030204" pitchFamily="18" charset="0"/>
                          </a:rPr>
                          <m:t>0</m:t>
                        </m:r>
                      </m:sub>
                    </m:sSub>
                    <m:r>
                      <a:rPr lang="en-US" sz="1400" i="1">
                        <a:solidFill>
                          <a:schemeClr val="tx1"/>
                        </a:solidFill>
                        <a:latin typeface="Cambria Math" panose="02040503050406030204" pitchFamily="18" charset="0"/>
                      </a:rPr>
                      <m:t>≥5</m:t>
                    </m:r>
                  </m:oMath>
                </a14:m>
                <a:r>
                  <a:rPr lang="en-US" sz="1400" dirty="0">
                    <a:solidFill>
                      <a:schemeClr val="tx1"/>
                    </a:solidFill>
                  </a:rPr>
                  <a:t> AND </a:t>
                </a:r>
                <a14:m>
                  <m:oMath xmlns:m="http://schemas.openxmlformats.org/officeDocument/2006/math">
                    <m:r>
                      <a:rPr lang="en-US" sz="1400" i="1">
                        <a:solidFill>
                          <a:schemeClr val="tx1"/>
                        </a:solidFill>
                        <a:latin typeface="Cambria Math" panose="02040503050406030204" pitchFamily="18" charset="0"/>
                      </a:rPr>
                      <m:t>𝑛</m:t>
                    </m:r>
                    <m:d>
                      <m:dPr>
                        <m:ctrlPr>
                          <a:rPr lang="en-US" sz="1400" i="1">
                            <a:solidFill>
                              <a:schemeClr val="tx1"/>
                            </a:solidFill>
                            <a:latin typeface="Cambria Math" panose="02040503050406030204" pitchFamily="18" charset="0"/>
                          </a:rPr>
                        </m:ctrlPr>
                      </m:dPr>
                      <m:e>
                        <m:r>
                          <a:rPr lang="en-US" sz="1400" i="1">
                            <a:solidFill>
                              <a:schemeClr val="tx1"/>
                            </a:solidFill>
                            <a:latin typeface="Cambria Math" panose="02040503050406030204" pitchFamily="18" charset="0"/>
                          </a:rPr>
                          <m:t>1−</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𝑝</m:t>
                            </m:r>
                          </m:e>
                          <m:sub>
                            <m:r>
                              <a:rPr lang="en-US" sz="1400" i="1">
                                <a:solidFill>
                                  <a:schemeClr val="tx1"/>
                                </a:solidFill>
                                <a:latin typeface="Cambria Math" panose="02040503050406030204" pitchFamily="18" charset="0"/>
                              </a:rPr>
                              <m:t>0</m:t>
                            </m:r>
                          </m:sub>
                        </m:sSub>
                      </m:e>
                    </m:d>
                    <m:r>
                      <a:rPr lang="en-US" sz="1400" i="1">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𝑛</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0</m:t>
                        </m:r>
                      </m:sub>
                    </m:sSub>
                    <m:r>
                      <a:rPr lang="en-US" sz="1400" i="1">
                        <a:solidFill>
                          <a:schemeClr val="tx1"/>
                        </a:solidFill>
                        <a:latin typeface="Cambria Math" panose="02040503050406030204" pitchFamily="18" charset="0"/>
                      </a:rPr>
                      <m:t>≥5</m:t>
                    </m:r>
                  </m:oMath>
                </a14:m>
                <a:endParaRPr lang="en-US" sz="1400" dirty="0"/>
              </a:p>
              <a:p>
                <a:pPr marL="0">
                  <a:lnSpc>
                    <a:spcPct val="100000"/>
                  </a:lnSpc>
                </a:pPr>
                <a:r>
                  <a:rPr lang="en-US" sz="1400" dirty="0"/>
                  <a:t>So all we have to do is make sure </a:t>
                </a:r>
                <a:r>
                  <a:rPr lang="en-US" sz="1400" i="1" u="sng" dirty="0"/>
                  <a:t>each</a:t>
                </a:r>
                <a:r>
                  <a:rPr lang="en-US" sz="1400" u="sng" dirty="0"/>
                  <a:t> sample has at least 5 success and 5 failures</a:t>
                </a:r>
              </a:p>
              <a:p>
                <a:pPr marL="0">
                  <a:lnSpc>
                    <a:spcPct val="100000"/>
                  </a:lnSpc>
                </a:pPr>
                <a:endParaRPr lang="en-US" sz="1400" u="sng" dirty="0"/>
              </a:p>
              <a:p>
                <a:pPr marL="609585" lvl="1">
                  <a:lnSpc>
                    <a:spcPct val="100000"/>
                  </a:lnSpc>
                  <a:spcBef>
                    <a:spcPts val="0"/>
                  </a:spcBef>
                </a:pPr>
                <a:r>
                  <a:rPr lang="en-US" sz="1400" b="0" dirty="0"/>
                  <a:t>Sample 1: </a:t>
                </a:r>
                <a14:m>
                  <m:oMath xmlns:m="http://schemas.openxmlformats.org/officeDocument/2006/math">
                    <m:sSub>
                      <m:sSubPr>
                        <m:ctrlPr>
                          <a:rPr lang="en-US" sz="1400" b="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1</m:t>
                        </m:r>
                      </m:sub>
                    </m:sSub>
                    <m:sSub>
                      <m:sSubPr>
                        <m:ctrlPr>
                          <a:rPr lang="en-US" sz="1400" b="0" i="1" dirty="0"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𝑝</m:t>
                            </m:r>
                          </m:e>
                        </m:acc>
                      </m:e>
                      <m:sub>
                        <m:r>
                          <a:rPr lang="en-US" sz="1400" b="0" i="1" dirty="0" smtClean="0">
                            <a:latin typeface="Cambria Math" panose="02040503050406030204" pitchFamily="18" charset="0"/>
                          </a:rPr>
                          <m:t>1</m:t>
                        </m:r>
                      </m:sub>
                    </m:sSub>
                    <m:r>
                      <a:rPr lang="en-US" sz="1400" i="1">
                        <a:latin typeface="Cambria Math" panose="02040503050406030204" pitchFamily="18" charset="0"/>
                      </a:rPr>
                      <m:t>≥5</m:t>
                    </m:r>
                  </m:oMath>
                </a14:m>
                <a:r>
                  <a:rPr lang="en-US" sz="1400" dirty="0"/>
                  <a:t>,  </a:t>
                </a:r>
                <a14:m>
                  <m:oMath xmlns:m="http://schemas.openxmlformats.org/officeDocument/2006/math">
                    <m:sSub>
                      <m:sSubPr>
                        <m:ctrlPr>
                          <a:rPr lang="en-US" sz="1400" b="0" i="1" smtClean="0">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1</m:t>
                        </m:r>
                      </m:sub>
                    </m:sSub>
                    <m:d>
                      <m:dPr>
                        <m:ctrlPr>
                          <a:rPr lang="en-US" sz="1400" i="1">
                            <a:latin typeface="Cambria Math" panose="02040503050406030204" pitchFamily="18" charset="0"/>
                          </a:rPr>
                        </m:ctrlPr>
                      </m:dPr>
                      <m:e>
                        <m:r>
                          <a:rPr lang="en-US" sz="1400" i="1">
                            <a:latin typeface="Cambria Math" panose="02040503050406030204" pitchFamily="18" charset="0"/>
                          </a:rPr>
                          <m:t>1−</m:t>
                        </m:r>
                        <m:sSub>
                          <m:sSubPr>
                            <m:ctrlPr>
                              <a:rPr lang="en-US" sz="1400" b="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𝑝</m:t>
                                </m:r>
                              </m:e>
                            </m:acc>
                          </m:e>
                          <m:sub>
                            <m:r>
                              <a:rPr lang="en-US" sz="1400" b="0" i="1" smtClean="0">
                                <a:latin typeface="Cambria Math" panose="02040503050406030204" pitchFamily="18" charset="0"/>
                              </a:rPr>
                              <m:t>1</m:t>
                            </m:r>
                          </m:sub>
                        </m:sSub>
                      </m:e>
                    </m:d>
                    <m:r>
                      <a:rPr lang="en-US" sz="1400" i="1">
                        <a:latin typeface="Cambria Math" panose="02040503050406030204" pitchFamily="18" charset="0"/>
                      </a:rPr>
                      <m:t>=</m:t>
                    </m:r>
                    <m:r>
                      <a:rPr lang="en-US" sz="1400" i="1">
                        <a:latin typeface="Cambria Math" panose="02040503050406030204" pitchFamily="18" charset="0"/>
                      </a:rPr>
                      <m:t>𝑛</m:t>
                    </m:r>
                    <m:sSub>
                      <m:sSubPr>
                        <m:ctrlPr>
                          <a:rPr lang="en-US" sz="1400" i="1">
                            <a:latin typeface="Cambria Math" panose="02040503050406030204" pitchFamily="18" charset="0"/>
                          </a:rPr>
                        </m:ctrlPr>
                      </m:sSubPr>
                      <m:e>
                        <m:acc>
                          <m:accPr>
                            <m:chr m:val="̂"/>
                            <m:ctrlPr>
                              <a:rPr lang="en-US" sz="1400" b="0" i="1" dirty="0" smtClean="0">
                                <a:latin typeface="Cambria Math" panose="02040503050406030204" pitchFamily="18" charset="0"/>
                              </a:rPr>
                            </m:ctrlPr>
                          </m:accPr>
                          <m:e>
                            <m:r>
                              <a:rPr lang="en-US" sz="1400" b="0" i="1" dirty="0" smtClean="0">
                                <a:latin typeface="Cambria Math" panose="02040503050406030204" pitchFamily="18" charset="0"/>
                              </a:rPr>
                              <m:t>𝑞</m:t>
                            </m:r>
                          </m:e>
                        </m:acc>
                      </m:e>
                      <m:sub>
                        <m:r>
                          <a:rPr lang="en-US" sz="1400" b="0" i="1" smtClean="0">
                            <a:latin typeface="Cambria Math" panose="02040503050406030204" pitchFamily="18" charset="0"/>
                          </a:rPr>
                          <m:t>1</m:t>
                        </m:r>
                      </m:sub>
                    </m:sSub>
                    <m:r>
                      <a:rPr lang="en-US" sz="1400" i="1">
                        <a:latin typeface="Cambria Math" panose="02040503050406030204" pitchFamily="18" charset="0"/>
                      </a:rPr>
                      <m:t>≥5</m:t>
                    </m:r>
                  </m:oMath>
                </a14:m>
                <a:r>
                  <a:rPr lang="en-US" sz="1400" dirty="0"/>
                  <a:t> AND Sample 2: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2</m:t>
                        </m:r>
                      </m:sub>
                    </m:sSub>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𝑝</m:t>
                            </m:r>
                          </m:e>
                        </m:acc>
                      </m:e>
                      <m:sub>
                        <m:r>
                          <a:rPr lang="en-US" sz="1400" b="0" i="1" smtClean="0">
                            <a:latin typeface="Cambria Math" panose="02040503050406030204" pitchFamily="18" charset="0"/>
                          </a:rPr>
                          <m:t>2</m:t>
                        </m:r>
                      </m:sub>
                    </m:sSub>
                    <m:r>
                      <a:rPr lang="en-US" sz="1400" i="1">
                        <a:latin typeface="Cambria Math" panose="02040503050406030204" pitchFamily="18" charset="0"/>
                      </a:rPr>
                      <m:t>≥5</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2</m:t>
                        </m:r>
                      </m:sub>
                    </m:sSub>
                    <m:d>
                      <m:dPr>
                        <m:ctrlPr>
                          <a:rPr lang="en-US" sz="1400" i="1">
                            <a:latin typeface="Cambria Math" panose="02040503050406030204" pitchFamily="18" charset="0"/>
                          </a:rPr>
                        </m:ctrlPr>
                      </m:dPr>
                      <m:e>
                        <m:r>
                          <a:rPr lang="en-US" sz="1400" i="1">
                            <a:latin typeface="Cambria Math" panose="02040503050406030204" pitchFamily="18" charset="0"/>
                          </a:rPr>
                          <m:t>1−</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𝑝</m:t>
                                </m:r>
                              </m:e>
                            </m:acc>
                          </m:e>
                          <m:sub>
                            <m:r>
                              <a:rPr lang="en-US" sz="1400" b="0" i="1" smtClean="0">
                                <a:latin typeface="Cambria Math" panose="02040503050406030204" pitchFamily="18" charset="0"/>
                              </a:rPr>
                              <m:t>2</m:t>
                            </m:r>
                          </m:sub>
                        </m:sSub>
                      </m:e>
                    </m:d>
                    <m:r>
                      <a:rPr lang="en-US" sz="1400" i="1">
                        <a:latin typeface="Cambria Math" panose="02040503050406030204" pitchFamily="18" charset="0"/>
                      </a:rPr>
                      <m:t>=</m:t>
                    </m:r>
                    <m:r>
                      <a:rPr lang="en-US" sz="1400" i="1">
                        <a:latin typeface="Cambria Math" panose="02040503050406030204" pitchFamily="18" charset="0"/>
                      </a:rPr>
                      <m:t>𝑛</m:t>
                    </m:r>
                    <m:sSub>
                      <m:sSubPr>
                        <m:ctrlPr>
                          <a:rPr lang="en-US" sz="1400" i="1">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𝑞</m:t>
                            </m:r>
                          </m:e>
                        </m:acc>
                      </m:e>
                      <m:sub>
                        <m:r>
                          <a:rPr lang="en-US" sz="1400" b="0" i="1" dirty="0" smtClean="0">
                            <a:latin typeface="Cambria Math" panose="02040503050406030204" pitchFamily="18" charset="0"/>
                          </a:rPr>
                          <m:t>2</m:t>
                        </m:r>
                      </m:sub>
                    </m:sSub>
                    <m:r>
                      <a:rPr lang="en-US" sz="1400" i="1">
                        <a:latin typeface="Cambria Math" panose="02040503050406030204" pitchFamily="18" charset="0"/>
                      </a:rPr>
                      <m:t>≥5</m:t>
                    </m:r>
                  </m:oMath>
                </a14:m>
                <a:r>
                  <a:rPr lang="en-US" sz="1400" dirty="0"/>
                  <a:t> </a:t>
                </a:r>
              </a:p>
              <a:p>
                <a:pPr marL="609585" lvl="1">
                  <a:lnSpc>
                    <a:spcPct val="100000"/>
                  </a:lnSpc>
                  <a:spcBef>
                    <a:spcPts val="0"/>
                  </a:spcBef>
                </a:pPr>
                <a:endParaRPr lang="en-US" sz="1000" u="sng" dirty="0"/>
              </a:p>
              <a:p>
                <a:pPr marL="609585" lvl="1">
                  <a:lnSpc>
                    <a:spcPct val="100000"/>
                  </a:lnSpc>
                  <a:spcBef>
                    <a:spcPts val="0"/>
                  </a:spcBef>
                </a:pPr>
                <a:r>
                  <a:rPr lang="en-US" sz="1400" dirty="0"/>
                  <a:t>So we are actually looking at the </a:t>
                </a:r>
                <a:r>
                  <a:rPr lang="en-US" sz="1400" u="sng" dirty="0"/>
                  <a:t>sample data</a:t>
                </a:r>
                <a:r>
                  <a:rPr lang="en-US" sz="1400" dirty="0"/>
                  <a:t> here (which was a big no no when we were doing one sample…)</a:t>
                </a:r>
              </a:p>
              <a:p>
                <a:pPr marL="0">
                  <a:lnSpc>
                    <a:spcPct val="100000"/>
                  </a:lnSpc>
                  <a:buFont typeface="+mj-lt"/>
                  <a:buAutoNum type="arabicPeriod"/>
                </a:pPr>
                <a:endParaRPr lang="en-US" sz="1400" dirty="0"/>
              </a:p>
              <a:p>
                <a:pPr marL="0">
                  <a:lnSpc>
                    <a:spcPct val="100000"/>
                  </a:lnSpc>
                </a:pPr>
                <a:endParaRPr lang="en-US" sz="1400" dirty="0"/>
              </a:p>
            </p:txBody>
          </p:sp>
        </mc:Choice>
        <mc:Fallback xmlns="">
          <p:sp>
            <p:nvSpPr>
              <p:cNvPr id="3" name="Text Placeholder 2">
                <a:extLst>
                  <a:ext uri="{FF2B5EF4-FFF2-40B4-BE49-F238E27FC236}">
                    <a16:creationId xmlns:a16="http://schemas.microsoft.com/office/drawing/2014/main" id="{FA73A392-4795-6547-8661-FA1E19DC54AD}"/>
                  </a:ext>
                </a:extLst>
              </p:cNvPr>
              <p:cNvSpPr>
                <a:spLocks noGrp="1" noRot="1" noChangeAspect="1" noMove="1" noResize="1" noEditPoints="1" noAdjustHandles="1" noChangeArrowheads="1" noChangeShapeType="1" noTextEdit="1"/>
              </p:cNvSpPr>
              <p:nvPr>
                <p:ph type="body" idx="1"/>
              </p:nvPr>
            </p:nvSpPr>
            <p:spPr>
              <a:xfrm>
                <a:off x="162257" y="1371199"/>
                <a:ext cx="11216943" cy="4555200"/>
              </a:xfrm>
              <a:blipFill>
                <a:blip r:embed="rId2"/>
                <a:stretch>
                  <a:fillRect l="-339" t="-279"/>
                </a:stretch>
              </a:blipFill>
            </p:spPr>
            <p:txBody>
              <a:bodyPr/>
              <a:lstStyle/>
              <a:p>
                <a:r>
                  <a:rPr lang="en-US">
                    <a:noFill/>
                  </a:rPr>
                  <a:t> </a:t>
                </a:r>
              </a:p>
            </p:txBody>
          </p:sp>
        </mc:Fallback>
      </mc:AlternateContent>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585723"/>
            <a:ext cx="4156400"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2.    Check Assumptions.</a:t>
            </a:r>
            <a:endParaRPr lang="en-US" sz="2000" b="1" dirty="0"/>
          </a:p>
        </p:txBody>
      </p:sp>
      <p:grpSp>
        <p:nvGrpSpPr>
          <p:cNvPr id="13" name="Group 12">
            <a:extLst>
              <a:ext uri="{FF2B5EF4-FFF2-40B4-BE49-F238E27FC236}">
                <a16:creationId xmlns:a16="http://schemas.microsoft.com/office/drawing/2014/main" id="{F5415437-8A8A-3B41-9D70-06269DD04446}"/>
              </a:ext>
            </a:extLst>
          </p:cNvPr>
          <p:cNvGrpSpPr/>
          <p:nvPr/>
        </p:nvGrpSpPr>
        <p:grpSpPr>
          <a:xfrm>
            <a:off x="629352" y="5082842"/>
            <a:ext cx="11562648" cy="2031325"/>
            <a:chOff x="629352" y="4380457"/>
            <a:chExt cx="11562648" cy="2031325"/>
          </a:xfrm>
        </p:grpSpPr>
        <p:sp>
          <p:nvSpPr>
            <p:cNvPr id="7" name="TextBox 6">
              <a:extLst>
                <a:ext uri="{FF2B5EF4-FFF2-40B4-BE49-F238E27FC236}">
                  <a16:creationId xmlns:a16="http://schemas.microsoft.com/office/drawing/2014/main" id="{FF0F0B2D-F673-4740-BBC7-E1F4C1A8F083}"/>
                </a:ext>
              </a:extLst>
            </p:cNvPr>
            <p:cNvSpPr txBox="1"/>
            <p:nvPr/>
          </p:nvSpPr>
          <p:spPr>
            <a:xfrm>
              <a:off x="6349343" y="4380457"/>
              <a:ext cx="5842657" cy="2031325"/>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0" indent="0">
                <a:buNone/>
              </a:pPr>
              <a:r>
                <a:rPr lang="en-US" sz="1600" b="1" u="sng" dirty="0"/>
                <a:t>TWO Sample Test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AT LEAST 5 successes and 5 failures in EACH collected sample</a:t>
              </a:r>
            </a:p>
          </p:txBody>
        </p:sp>
        <p:grpSp>
          <p:nvGrpSpPr>
            <p:cNvPr id="5" name="Group 4">
              <a:extLst>
                <a:ext uri="{FF2B5EF4-FFF2-40B4-BE49-F238E27FC236}">
                  <a16:creationId xmlns:a16="http://schemas.microsoft.com/office/drawing/2014/main" id="{389684C7-AC92-C949-9B7D-FF33126E108E}"/>
                </a:ext>
              </a:extLst>
            </p:cNvPr>
            <p:cNvGrpSpPr/>
            <p:nvPr/>
          </p:nvGrpSpPr>
          <p:grpSpPr>
            <a:xfrm>
              <a:off x="629352" y="4448139"/>
              <a:ext cx="5431019" cy="1508105"/>
              <a:chOff x="629352" y="4448139"/>
              <a:chExt cx="5431019" cy="150810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391D53A-31D2-B54A-9F7F-2C5DA60DEDE4}"/>
                      </a:ext>
                    </a:extLst>
                  </p:cNvPr>
                  <p:cNvSpPr txBox="1"/>
                  <p:nvPr/>
                </p:nvSpPr>
                <p:spPr>
                  <a:xfrm>
                    <a:off x="629352" y="4448139"/>
                    <a:ext cx="5213305" cy="150810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400" u="sng" dirty="0">
                        <a:solidFill>
                          <a:schemeClr val="bg1">
                            <a:lumMod val="65000"/>
                          </a:schemeClr>
                        </a:solidFill>
                      </a:rPr>
                      <a:t>One Sample Test Conditions</a:t>
                    </a:r>
                  </a:p>
                  <a:p>
                    <a:pPr>
                      <a:buFont typeface="Wingdings" pitchFamily="2" charset="2"/>
                      <a:buChar char="ü"/>
                    </a:pPr>
                    <a:endParaRPr lang="en-US" sz="1400" dirty="0">
                      <a:solidFill>
                        <a:schemeClr val="bg1">
                          <a:lumMod val="65000"/>
                        </a:schemeClr>
                      </a:solidFill>
                    </a:endParaRPr>
                  </a:p>
                  <a:p>
                    <a:pPr>
                      <a:buFont typeface="Wingdings" pitchFamily="2" charset="2"/>
                      <a:buChar char="ü"/>
                    </a:pPr>
                    <a:r>
                      <a:rPr lang="en-US" sz="1400" dirty="0">
                        <a:solidFill>
                          <a:schemeClr val="bg1">
                            <a:lumMod val="65000"/>
                          </a:schemeClr>
                        </a:solidFill>
                      </a:rPr>
                      <a:t>Randomization Condition</a:t>
                    </a:r>
                  </a:p>
                  <a:p>
                    <a:pPr lvl="1"/>
                    <a:r>
                      <a:rPr lang="en-US" sz="1200" dirty="0">
                        <a:solidFill>
                          <a:schemeClr val="bg1">
                            <a:lumMod val="65000"/>
                          </a:schemeClr>
                        </a:solidFill>
                      </a:rPr>
                      <a:t>Need to have a random sample</a:t>
                    </a:r>
                  </a:p>
                  <a:p>
                    <a:pPr>
                      <a:buFont typeface="Wingdings" pitchFamily="2" charset="2"/>
                      <a:buChar char="ü"/>
                    </a:pPr>
                    <a:r>
                      <a:rPr lang="en-US" sz="1400" dirty="0">
                        <a:solidFill>
                          <a:schemeClr val="bg1">
                            <a:lumMod val="65000"/>
                          </a:schemeClr>
                        </a:solidFill>
                      </a:rPr>
                      <a:t>Large Enough Sample Condition</a:t>
                    </a:r>
                  </a:p>
                  <a:p>
                    <a:pPr lvl="1"/>
                    <a14:m>
                      <m:oMath xmlns:m="http://schemas.openxmlformats.org/officeDocument/2006/math">
                        <m:r>
                          <a:rPr lang="en-US" sz="1200" i="1">
                            <a:solidFill>
                              <a:schemeClr val="bg1">
                                <a:lumMod val="65000"/>
                              </a:schemeClr>
                            </a:solidFill>
                            <a:latin typeface="Cambria Math" panose="02040503050406030204" pitchFamily="18" charset="0"/>
                          </a:rPr>
                          <m:t>𝑛</m:t>
                        </m:r>
                        <m:sSub>
                          <m:sSubPr>
                            <m:ctrlPr>
                              <a:rPr lang="en-US" sz="1200" i="1">
                                <a:solidFill>
                                  <a:schemeClr val="bg1">
                                    <a:lumMod val="65000"/>
                                  </a:schemeClr>
                                </a:solidFill>
                                <a:latin typeface="Cambria Math" panose="02040503050406030204" pitchFamily="18" charset="0"/>
                              </a:rPr>
                            </m:ctrlPr>
                          </m:sSubPr>
                          <m:e>
                            <m:r>
                              <a:rPr lang="en-US" sz="1200" i="1">
                                <a:solidFill>
                                  <a:schemeClr val="bg1">
                                    <a:lumMod val="65000"/>
                                  </a:schemeClr>
                                </a:solidFill>
                                <a:latin typeface="Cambria Math" panose="02040503050406030204" pitchFamily="18" charset="0"/>
                              </a:rPr>
                              <m:t>𝑝</m:t>
                            </m:r>
                          </m:e>
                          <m:sub>
                            <m:r>
                              <a:rPr lang="en-US" sz="1200" i="1">
                                <a:solidFill>
                                  <a:schemeClr val="bg1">
                                    <a:lumMod val="65000"/>
                                  </a:schemeClr>
                                </a:solidFill>
                                <a:latin typeface="Cambria Math" panose="02040503050406030204" pitchFamily="18" charset="0"/>
                              </a:rPr>
                              <m:t>0</m:t>
                            </m:r>
                          </m:sub>
                        </m:sSub>
                        <m:r>
                          <a:rPr lang="en-US" sz="1200" i="1">
                            <a:solidFill>
                              <a:schemeClr val="bg1">
                                <a:lumMod val="65000"/>
                              </a:schemeClr>
                            </a:solidFill>
                            <a:latin typeface="Cambria Math" panose="02040503050406030204" pitchFamily="18" charset="0"/>
                          </a:rPr>
                          <m:t>≥5</m:t>
                        </m:r>
                      </m:oMath>
                    </a14:m>
                    <a:r>
                      <a:rPr lang="en-US" sz="1200" dirty="0">
                        <a:solidFill>
                          <a:schemeClr val="bg1">
                            <a:lumMod val="65000"/>
                          </a:schemeClr>
                        </a:solidFill>
                      </a:rPr>
                      <a:t> AND </a:t>
                    </a:r>
                    <a14:m>
                      <m:oMath xmlns:m="http://schemas.openxmlformats.org/officeDocument/2006/math">
                        <m:r>
                          <a:rPr lang="en-US" sz="1200" i="1">
                            <a:solidFill>
                              <a:schemeClr val="bg1">
                                <a:lumMod val="65000"/>
                              </a:schemeClr>
                            </a:solidFill>
                            <a:latin typeface="Cambria Math" panose="02040503050406030204" pitchFamily="18" charset="0"/>
                          </a:rPr>
                          <m:t>𝑛</m:t>
                        </m:r>
                        <m:d>
                          <m:dPr>
                            <m:ctrlPr>
                              <a:rPr lang="en-US" sz="1200" i="1">
                                <a:solidFill>
                                  <a:schemeClr val="bg1">
                                    <a:lumMod val="65000"/>
                                  </a:schemeClr>
                                </a:solidFill>
                                <a:latin typeface="Cambria Math" panose="02040503050406030204" pitchFamily="18" charset="0"/>
                              </a:rPr>
                            </m:ctrlPr>
                          </m:dPr>
                          <m:e>
                            <m:r>
                              <a:rPr lang="en-US" sz="1200" i="1">
                                <a:solidFill>
                                  <a:schemeClr val="bg1">
                                    <a:lumMod val="65000"/>
                                  </a:schemeClr>
                                </a:solidFill>
                                <a:latin typeface="Cambria Math" panose="02040503050406030204" pitchFamily="18" charset="0"/>
                              </a:rPr>
                              <m:t>1−</m:t>
                            </m:r>
                            <m:sSub>
                              <m:sSubPr>
                                <m:ctrlPr>
                                  <a:rPr lang="en-US" sz="1200" i="1">
                                    <a:solidFill>
                                      <a:schemeClr val="bg1">
                                        <a:lumMod val="65000"/>
                                      </a:schemeClr>
                                    </a:solidFill>
                                    <a:latin typeface="Cambria Math" panose="02040503050406030204" pitchFamily="18" charset="0"/>
                                  </a:rPr>
                                </m:ctrlPr>
                              </m:sSubPr>
                              <m:e>
                                <m:r>
                                  <a:rPr lang="en-US" sz="1200" i="1">
                                    <a:solidFill>
                                      <a:schemeClr val="bg1">
                                        <a:lumMod val="65000"/>
                                      </a:schemeClr>
                                    </a:solidFill>
                                    <a:latin typeface="Cambria Math" panose="02040503050406030204" pitchFamily="18" charset="0"/>
                                  </a:rPr>
                                  <m:t>𝑝</m:t>
                                </m:r>
                              </m:e>
                              <m:sub>
                                <m:r>
                                  <a:rPr lang="en-US" sz="1200" i="1">
                                    <a:solidFill>
                                      <a:schemeClr val="bg1">
                                        <a:lumMod val="65000"/>
                                      </a:schemeClr>
                                    </a:solidFill>
                                    <a:latin typeface="Cambria Math" panose="02040503050406030204" pitchFamily="18" charset="0"/>
                                  </a:rPr>
                                  <m:t>0</m:t>
                                </m:r>
                              </m:sub>
                            </m:sSub>
                          </m:e>
                        </m:d>
                        <m:r>
                          <a:rPr lang="en-US" sz="1200" i="1">
                            <a:solidFill>
                              <a:schemeClr val="bg1">
                                <a:lumMod val="65000"/>
                              </a:schemeClr>
                            </a:solidFill>
                            <a:latin typeface="Cambria Math" panose="02040503050406030204" pitchFamily="18" charset="0"/>
                          </a:rPr>
                          <m:t>=</m:t>
                        </m:r>
                        <m:r>
                          <a:rPr lang="en-US" sz="1200" i="1">
                            <a:solidFill>
                              <a:schemeClr val="bg1">
                                <a:lumMod val="65000"/>
                              </a:schemeClr>
                            </a:solidFill>
                            <a:latin typeface="Cambria Math" panose="02040503050406030204" pitchFamily="18" charset="0"/>
                          </a:rPr>
                          <m:t>𝑛</m:t>
                        </m:r>
                        <m:sSub>
                          <m:sSubPr>
                            <m:ctrlPr>
                              <a:rPr lang="en-US" sz="1200" i="1">
                                <a:solidFill>
                                  <a:schemeClr val="bg1">
                                    <a:lumMod val="65000"/>
                                  </a:schemeClr>
                                </a:solidFill>
                                <a:latin typeface="Cambria Math" panose="02040503050406030204" pitchFamily="18" charset="0"/>
                              </a:rPr>
                            </m:ctrlPr>
                          </m:sSubPr>
                          <m:e>
                            <m:r>
                              <a:rPr lang="en-US" sz="1200" i="1">
                                <a:solidFill>
                                  <a:schemeClr val="bg1">
                                    <a:lumMod val="65000"/>
                                  </a:schemeClr>
                                </a:solidFill>
                                <a:latin typeface="Cambria Math" panose="02040503050406030204" pitchFamily="18" charset="0"/>
                              </a:rPr>
                              <m:t>𝑞</m:t>
                            </m:r>
                          </m:e>
                          <m:sub>
                            <m:r>
                              <a:rPr lang="en-US" sz="1200" i="1">
                                <a:solidFill>
                                  <a:schemeClr val="bg1">
                                    <a:lumMod val="65000"/>
                                  </a:schemeClr>
                                </a:solidFill>
                                <a:latin typeface="Cambria Math" panose="02040503050406030204" pitchFamily="18" charset="0"/>
                              </a:rPr>
                              <m:t>0</m:t>
                            </m:r>
                          </m:sub>
                        </m:sSub>
                        <m:r>
                          <a:rPr lang="en-US" sz="1200" i="1">
                            <a:solidFill>
                              <a:schemeClr val="bg1">
                                <a:lumMod val="65000"/>
                              </a:schemeClr>
                            </a:solidFill>
                            <a:latin typeface="Cambria Math" panose="02040503050406030204" pitchFamily="18" charset="0"/>
                          </a:rPr>
                          <m:t>≥5</m:t>
                        </m:r>
                      </m:oMath>
                    </a14:m>
                    <a:r>
                      <a:rPr lang="en-US" sz="1200" dirty="0">
                        <a:solidFill>
                          <a:schemeClr val="bg1">
                            <a:lumMod val="65000"/>
                          </a:schemeClr>
                        </a:solidFill>
                      </a:rPr>
                      <a:t> OR</a:t>
                    </a:r>
                  </a:p>
                  <a:p>
                    <a:pPr lvl="1"/>
                    <a:r>
                      <a:rPr lang="en-US" sz="1200" dirty="0">
                        <a:solidFill>
                          <a:schemeClr val="bg1">
                            <a:lumMod val="65000"/>
                          </a:schemeClr>
                        </a:solidFill>
                      </a:rPr>
                      <a:t>EXPECT AT LEAST 5 successes and 5 failures</a:t>
                    </a:r>
                  </a:p>
                </p:txBody>
              </p:sp>
            </mc:Choice>
            <mc:Fallback xmlns="">
              <p:sp>
                <p:nvSpPr>
                  <p:cNvPr id="6" name="TextBox 5">
                    <a:extLst>
                      <a:ext uri="{FF2B5EF4-FFF2-40B4-BE49-F238E27FC236}">
                        <a16:creationId xmlns:a16="http://schemas.microsoft.com/office/drawing/2014/main" id="{E391D53A-31D2-B54A-9F7F-2C5DA60DEDE4}"/>
                      </a:ext>
                    </a:extLst>
                  </p:cNvPr>
                  <p:cNvSpPr txBox="1">
                    <a:spLocks noRot="1" noChangeAspect="1" noMove="1" noResize="1" noEditPoints="1" noAdjustHandles="1" noChangeArrowheads="1" noChangeShapeType="1" noTextEdit="1"/>
                  </p:cNvSpPr>
                  <p:nvPr/>
                </p:nvSpPr>
                <p:spPr>
                  <a:xfrm>
                    <a:off x="629352" y="4448139"/>
                    <a:ext cx="5213305" cy="1508105"/>
                  </a:xfrm>
                  <a:prstGeom prst="rect">
                    <a:avLst/>
                  </a:prstGeom>
                  <a:blipFill>
                    <a:blip r:embed="rId3"/>
                    <a:stretch>
                      <a:fillRect l="-243" t="-833" b="-1667"/>
                    </a:stretch>
                  </a:blipFill>
                  <a:ln>
                    <a:no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477DC333-08B1-F04B-8177-379B13D932A9}"/>
                  </a:ext>
                </a:extLst>
              </p:cNvPr>
              <p:cNvGrpSpPr/>
              <p:nvPr/>
            </p:nvGrpSpPr>
            <p:grpSpPr>
              <a:xfrm>
                <a:off x="4416844" y="4906170"/>
                <a:ext cx="1643527" cy="696131"/>
                <a:chOff x="4412886" y="5232969"/>
                <a:chExt cx="1643527" cy="696131"/>
              </a:xfrm>
            </p:grpSpPr>
            <p:sp>
              <p:nvSpPr>
                <p:cNvPr id="8" name="Right Arrow 7">
                  <a:extLst>
                    <a:ext uri="{FF2B5EF4-FFF2-40B4-BE49-F238E27FC236}">
                      <a16:creationId xmlns:a16="http://schemas.microsoft.com/office/drawing/2014/main" id="{5A6246A5-F782-2745-94EA-9138EAB7DC1B}"/>
                    </a:ext>
                  </a:extLst>
                </p:cNvPr>
                <p:cNvSpPr/>
                <p:nvPr/>
              </p:nvSpPr>
              <p:spPr>
                <a:xfrm>
                  <a:off x="4793671" y="5632217"/>
                  <a:ext cx="1048987"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4A177F-8D62-E04D-9F01-199A1DD56933}"/>
                    </a:ext>
                  </a:extLst>
                </p:cNvPr>
                <p:cNvSpPr txBox="1"/>
                <p:nvPr/>
              </p:nvSpPr>
              <p:spPr>
                <a:xfrm>
                  <a:off x="4412886" y="5232969"/>
                  <a:ext cx="1643527" cy="369332"/>
                </a:xfrm>
                <a:prstGeom prst="rect">
                  <a:avLst/>
                </a:prstGeom>
                <a:noFill/>
              </p:spPr>
              <p:txBody>
                <a:bodyPr wrap="none" rtlCol="0">
                  <a:spAutoFit/>
                </a:bodyPr>
                <a:lstStyle/>
                <a:p>
                  <a:r>
                    <a:rPr lang="en-US" dirty="0"/>
                    <a:t>New conditions</a:t>
                  </a:r>
                </a:p>
              </p:txBody>
            </p:sp>
          </p:grpSp>
        </p:grpSp>
      </p:grpSp>
      <p:sp>
        <p:nvSpPr>
          <p:cNvPr id="12" name="TextBox 11">
            <a:extLst>
              <a:ext uri="{FF2B5EF4-FFF2-40B4-BE49-F238E27FC236}">
                <a16:creationId xmlns:a16="http://schemas.microsoft.com/office/drawing/2014/main" id="{17471ED0-3805-DC49-89B9-B7E499607B7F}"/>
              </a:ext>
            </a:extLst>
          </p:cNvPr>
          <p:cNvSpPr txBox="1"/>
          <p:nvPr/>
        </p:nvSpPr>
        <p:spPr>
          <a:xfrm>
            <a:off x="7001028" y="84665"/>
            <a:ext cx="5028715" cy="263149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u="sng" dirty="0">
                <a:solidFill>
                  <a:srgbClr val="7030A0"/>
                </a:solidFill>
              </a:rPr>
              <a:t>Full Example</a:t>
            </a:r>
          </a:p>
          <a:p>
            <a:endParaRPr lang="en-US" sz="1100" i="1" dirty="0">
              <a:solidFill>
                <a:srgbClr val="7030A0"/>
              </a:solidFill>
            </a:endParaRPr>
          </a:p>
          <a:p>
            <a:r>
              <a:rPr lang="en-US" sz="1100" dirty="0"/>
              <a:t>Is there a difference in the proportion of male and female college students who prefer Starbucks as their favorite coffee spot?</a:t>
            </a:r>
          </a:p>
          <a:p>
            <a:pPr marL="285750" indent="-285750">
              <a:buFont typeface="Arial" panose="020B0604020202020204" pitchFamily="34" charset="0"/>
              <a:buChar char="•"/>
            </a:pPr>
            <a:r>
              <a:rPr lang="en-US" sz="1100" dirty="0"/>
              <a:t>They random samples of students from CSCC and found that 31 out of 114 males and 63 out of 176 females prefer Starbucks</a:t>
            </a:r>
          </a:p>
          <a:p>
            <a:pPr marL="285750" indent="-285750">
              <a:buFont typeface="Arial" panose="020B0604020202020204" pitchFamily="34" charset="0"/>
              <a:buChar char="•"/>
            </a:pPr>
            <a:endParaRPr lang="en-US" sz="1100" dirty="0"/>
          </a:p>
          <a:p>
            <a:r>
              <a:rPr lang="en-US" sz="1100" dirty="0"/>
              <a:t>Check Assumptions:</a:t>
            </a:r>
          </a:p>
          <a:p>
            <a:pPr marL="285750" indent="-285750">
              <a:buFont typeface="Arial" panose="020B0604020202020204" pitchFamily="34" charset="0"/>
              <a:buChar char="•"/>
            </a:pPr>
            <a:r>
              <a:rPr lang="en-US" sz="1100" i="1" dirty="0">
                <a:solidFill>
                  <a:srgbClr val="7030A0"/>
                </a:solidFill>
              </a:rPr>
              <a:t>Randomization: Random sample of males and females was taken</a:t>
            </a:r>
          </a:p>
          <a:p>
            <a:pPr marL="285750" indent="-285750">
              <a:buFont typeface="Arial" panose="020B0604020202020204" pitchFamily="34" charset="0"/>
              <a:buChar char="•"/>
            </a:pPr>
            <a:r>
              <a:rPr lang="en-US" sz="1100" i="1" dirty="0">
                <a:solidFill>
                  <a:srgbClr val="7030A0"/>
                </a:solidFill>
              </a:rPr>
              <a:t>Independence: Males and females are independent groups</a:t>
            </a:r>
          </a:p>
          <a:p>
            <a:pPr marL="285750" indent="-285750">
              <a:buFont typeface="Arial" panose="020B0604020202020204" pitchFamily="34" charset="0"/>
              <a:buChar char="•"/>
            </a:pPr>
            <a:r>
              <a:rPr lang="en-US" sz="1100" i="1" dirty="0">
                <a:solidFill>
                  <a:srgbClr val="7030A0"/>
                </a:solidFill>
              </a:rPr>
              <a:t>Large enough samples:</a:t>
            </a:r>
          </a:p>
          <a:p>
            <a:pPr marL="742950" lvl="1" indent="-285750">
              <a:buFont typeface="Arial" panose="020B0604020202020204" pitchFamily="34" charset="0"/>
              <a:buChar char="•"/>
            </a:pPr>
            <a:r>
              <a:rPr lang="en-US" sz="1100" dirty="0">
                <a:solidFill>
                  <a:srgbClr val="7030A0"/>
                </a:solidFill>
              </a:rPr>
              <a:t>Males </a:t>
            </a:r>
            <a:r>
              <a:rPr lang="en-US" sz="1100" i="1" dirty="0">
                <a:solidFill>
                  <a:srgbClr val="7030A0"/>
                </a:solidFill>
              </a:rPr>
              <a:t>→ 31 successes and 83 failures, both &gt; 5</a:t>
            </a:r>
          </a:p>
          <a:p>
            <a:pPr marL="742950" lvl="1" indent="-285750">
              <a:buFont typeface="Arial" panose="020B0604020202020204" pitchFamily="34" charset="0"/>
              <a:buChar char="•"/>
            </a:pPr>
            <a:r>
              <a:rPr lang="en-US" sz="1100" dirty="0">
                <a:solidFill>
                  <a:srgbClr val="7030A0"/>
                </a:solidFill>
              </a:rPr>
              <a:t>Females </a:t>
            </a:r>
            <a:r>
              <a:rPr lang="en-US" sz="1100" i="1" dirty="0">
                <a:solidFill>
                  <a:srgbClr val="7030A0"/>
                </a:solidFill>
              </a:rPr>
              <a:t>→ 63 successes and 113 failures, both &gt; 5</a:t>
            </a:r>
          </a:p>
          <a:p>
            <a:pPr marL="742950" lvl="1" indent="-285750">
              <a:buFont typeface="Arial" panose="020B0604020202020204" pitchFamily="34" charset="0"/>
              <a:buChar char="•"/>
            </a:pPr>
            <a:endParaRPr lang="en-US" sz="1100" i="1" dirty="0">
              <a:solidFill>
                <a:srgbClr val="7030A0"/>
              </a:solidFill>
            </a:endParaRPr>
          </a:p>
          <a:p>
            <a:pPr marL="285750" indent="-285750">
              <a:buFont typeface="Arial" panose="020B0604020202020204" pitchFamily="34" charset="0"/>
              <a:buChar char="•"/>
            </a:pPr>
            <a:r>
              <a:rPr lang="en-US" sz="1100" i="1" dirty="0">
                <a:solidFill>
                  <a:srgbClr val="7030A0"/>
                </a:solidFill>
              </a:rPr>
              <a:t>All conditions are met, appropriate to continue with test!</a:t>
            </a:r>
          </a:p>
        </p:txBody>
      </p:sp>
    </p:spTree>
    <p:extLst>
      <p:ext uri="{BB962C8B-B14F-4D97-AF65-F5344CB8AC3E}">
        <p14:creationId xmlns:p14="http://schemas.microsoft.com/office/powerpoint/2010/main" val="26295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Assumptions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415600" y="1015849"/>
            <a:ext cx="11360800" cy="4555200"/>
          </a:xfrm>
        </p:spPr>
        <p:txBody>
          <a:bodyPr/>
          <a:lstStyle/>
          <a:p>
            <a:pPr marL="0" indent="0">
              <a:lnSpc>
                <a:spcPct val="100000"/>
              </a:lnSpc>
              <a:buNone/>
            </a:pPr>
            <a:r>
              <a:rPr lang="en-US" sz="1800" b="1" dirty="0"/>
              <a:t>Problem</a:t>
            </a:r>
            <a:r>
              <a:rPr lang="en-US" sz="1800" dirty="0"/>
              <a:t>: Check the conditions for a Hypothesis Test of the two population proportions for the following scenarios:</a:t>
            </a:r>
          </a:p>
          <a:p>
            <a:pPr>
              <a:lnSpc>
                <a:spcPct val="100000"/>
              </a:lnSpc>
            </a:pPr>
            <a:endParaRPr lang="en-US" sz="1800" dirty="0"/>
          </a:p>
          <a:p>
            <a:pPr marL="0">
              <a:lnSpc>
                <a:spcPct val="100000"/>
              </a:lnSpc>
            </a:pPr>
            <a:endParaRPr lang="en-US" sz="1800" dirty="0"/>
          </a:p>
          <a:p>
            <a:pPr marL="0" indent="0">
              <a:lnSpc>
                <a:spcPct val="100000"/>
              </a:lnSpc>
              <a:buNone/>
            </a:pPr>
            <a:r>
              <a:rPr lang="en-US" sz="1800" dirty="0"/>
              <a:t>a) A company has two separate teams (A and B) who complete accounting reports. From a random sample of 50 recent reports from each team, 40% of Team A’s were on time and 36% of Team B’s were on time. They want to know if these teams perform differently in terms of proportion of reports completed on time.</a:t>
            </a:r>
          </a:p>
          <a:p>
            <a:pPr marL="0" indent="0">
              <a:lnSpc>
                <a:spcPct val="100000"/>
              </a:lnSpc>
              <a:buNone/>
            </a:pPr>
            <a:endParaRPr lang="en-US" sz="1800" dirty="0"/>
          </a:p>
          <a:p>
            <a:pPr marL="0" indent="-385763">
              <a:lnSpc>
                <a:spcPct val="100000"/>
              </a:lnSpc>
              <a:buFont typeface="+mj-lt"/>
              <a:buAutoNum type="alphaLcParenR"/>
            </a:pPr>
            <a:endParaRPr lang="en-US" sz="1800" dirty="0"/>
          </a:p>
          <a:p>
            <a:pPr marL="0" indent="0">
              <a:lnSpc>
                <a:spcPct val="100000"/>
              </a:lnSpc>
              <a:buNone/>
            </a:pPr>
            <a:r>
              <a:rPr lang="en-US" sz="1800" dirty="0"/>
              <a:t>b) A company randomly selects employees to complete yearly surveys on whether or not they enrolled in at least one wellness class at the company’s site. Last year’s survey showed 81 out of 100 employees had taken a wellness class and this year 102 out of 140 had. They want to know if a greater percentage took a wellness class this year compared to last year.</a:t>
            </a:r>
          </a:p>
          <a:p>
            <a:pPr marL="0" indent="0">
              <a:lnSpc>
                <a:spcPct val="100000"/>
              </a:lnSpc>
              <a:buNone/>
            </a:pPr>
            <a:endParaRPr lang="en-US" sz="1800" i="1" dirty="0">
              <a:solidFill>
                <a:srgbClr val="FF0000"/>
              </a:solidFill>
            </a:endParaRPr>
          </a:p>
          <a:p>
            <a:pPr marL="609596" indent="-457200">
              <a:lnSpc>
                <a:spcPct val="100000"/>
              </a:lnSpc>
              <a:buFont typeface="+mj-lt"/>
              <a:buAutoNum type="arabicPeriod"/>
            </a:pPr>
            <a:endParaRPr lang="en-US" sz="1600" dirty="0"/>
          </a:p>
          <a:p>
            <a:pPr marL="609596" indent="-457200">
              <a:lnSpc>
                <a:spcPct val="100000"/>
              </a:lnSpc>
              <a:buFont typeface="+mj-lt"/>
              <a:buAutoNum type="arabicPeriod"/>
            </a:pPr>
            <a:endParaRPr lang="en-US" sz="1600" dirty="0"/>
          </a:p>
          <a:p>
            <a:pPr marL="609596" indent="-457200">
              <a:lnSpc>
                <a:spcPct val="100000"/>
              </a:lnSpc>
              <a:buFont typeface="+mj-lt"/>
              <a:buAutoNum type="arabicPeriod"/>
            </a:pPr>
            <a:endParaRPr lang="en-US" sz="1600" dirty="0"/>
          </a:p>
        </p:txBody>
      </p:sp>
    </p:spTree>
    <p:extLst>
      <p:ext uri="{BB962C8B-B14F-4D97-AF65-F5344CB8AC3E}">
        <p14:creationId xmlns:p14="http://schemas.microsoft.com/office/powerpoint/2010/main" val="140506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Assumptions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415600" y="1015849"/>
            <a:ext cx="11360800" cy="4555200"/>
          </a:xfrm>
        </p:spPr>
        <p:txBody>
          <a:bodyPr/>
          <a:lstStyle/>
          <a:p>
            <a:pPr marL="0" indent="0">
              <a:lnSpc>
                <a:spcPct val="100000"/>
              </a:lnSpc>
              <a:buNone/>
            </a:pPr>
            <a:r>
              <a:rPr lang="en-US" sz="1400" b="1" dirty="0"/>
              <a:t>Problem</a:t>
            </a:r>
            <a:r>
              <a:rPr lang="en-US" sz="1400" dirty="0"/>
              <a:t>: Check the conditions for a Hypothesis Test of the two population proportions for the following scenarios:</a:t>
            </a:r>
          </a:p>
          <a:p>
            <a:pPr marL="0" indent="0">
              <a:lnSpc>
                <a:spcPct val="100000"/>
              </a:lnSpc>
              <a:buNone/>
            </a:pPr>
            <a:endParaRPr lang="en-US" sz="1400" dirty="0"/>
          </a:p>
          <a:p>
            <a:pPr marL="0" indent="0">
              <a:lnSpc>
                <a:spcPct val="100000"/>
              </a:lnSpc>
              <a:buNone/>
            </a:pPr>
            <a:r>
              <a:rPr lang="en-US" sz="1400" dirty="0"/>
              <a:t>a) A company has two separate teams (A and B) who complete accounting reports. From a random sample of 50 recent reports from each team, 40% of Team A’s were on time and 36% of Team B’s were on time. They want to know if these teams perform differently in terms of proportion of reports completed on time.</a:t>
            </a:r>
          </a:p>
          <a:p>
            <a:pPr marL="0" indent="0">
              <a:lnSpc>
                <a:spcPct val="100000"/>
              </a:lnSpc>
              <a:buNone/>
            </a:pPr>
            <a:endParaRPr lang="en-US" sz="1400" dirty="0"/>
          </a:p>
          <a:p>
            <a:pPr marL="0" indent="0">
              <a:lnSpc>
                <a:spcPct val="100000"/>
              </a:lnSpc>
              <a:buNone/>
            </a:pPr>
            <a:r>
              <a:rPr lang="en-US" sz="1400" i="1" dirty="0">
                <a:solidFill>
                  <a:srgbClr val="FF0000"/>
                </a:solidFill>
              </a:rPr>
              <a:t>1) Random condition: ‘Random sample of 50 reports from each team’ Yes! </a:t>
            </a:r>
            <a:r>
              <a:rPr lang="en-US" sz="1400" i="1" dirty="0">
                <a:solidFill>
                  <a:srgbClr val="7030A0"/>
                </a:solidFill>
              </a:rPr>
              <a:t>→ Have random sample from both groups</a:t>
            </a:r>
          </a:p>
          <a:p>
            <a:pPr marL="0" indent="0">
              <a:lnSpc>
                <a:spcPct val="100000"/>
              </a:lnSpc>
              <a:buNone/>
            </a:pPr>
            <a:r>
              <a:rPr lang="en-US" sz="1400" i="1" dirty="0">
                <a:solidFill>
                  <a:srgbClr val="FF0000"/>
                </a:solidFill>
              </a:rPr>
              <a:t>2) Independence condition: Separate teams so independent, Yes!!</a:t>
            </a:r>
            <a:r>
              <a:rPr lang="en-US" sz="1400" i="1" dirty="0">
                <a:solidFill>
                  <a:srgbClr val="7030A0"/>
                </a:solidFill>
              </a:rPr>
              <a:t> → No reason to think these separate teams impact each other</a:t>
            </a:r>
            <a:endParaRPr lang="en-US" sz="1400" i="1" dirty="0">
              <a:solidFill>
                <a:srgbClr val="FF0000"/>
              </a:solidFill>
            </a:endParaRPr>
          </a:p>
          <a:p>
            <a:pPr marL="0" indent="0">
              <a:lnSpc>
                <a:spcPct val="100000"/>
              </a:lnSpc>
              <a:buNone/>
            </a:pPr>
            <a:r>
              <a:rPr lang="en-US" sz="1400" i="1" dirty="0">
                <a:solidFill>
                  <a:srgbClr val="FF0000"/>
                </a:solidFill>
              </a:rPr>
              <a:t>3) Large enough samples condition: Yes! </a:t>
            </a:r>
            <a:r>
              <a:rPr lang="en-US" sz="1400" i="1" dirty="0">
                <a:solidFill>
                  <a:srgbClr val="7030A0"/>
                </a:solidFill>
              </a:rPr>
              <a:t>→ Using sample proportions to check these below</a:t>
            </a:r>
            <a:endParaRPr lang="en-US" sz="1400" i="1" dirty="0">
              <a:solidFill>
                <a:srgbClr val="FF0000"/>
              </a:solidFill>
            </a:endParaRPr>
          </a:p>
          <a:p>
            <a:pPr marL="285750" indent="-285750">
              <a:lnSpc>
                <a:spcPct val="100000"/>
              </a:lnSpc>
            </a:pPr>
            <a:r>
              <a:rPr lang="en-US" sz="1400" i="1" dirty="0">
                <a:solidFill>
                  <a:srgbClr val="FF0000"/>
                </a:solidFill>
              </a:rPr>
              <a:t>Team A: 50(.4) = 20 &gt; 5 and 50(.6) = 30 &gt; 5</a:t>
            </a:r>
          </a:p>
          <a:p>
            <a:pPr marL="285750" indent="-285750">
              <a:lnSpc>
                <a:spcPct val="100000"/>
              </a:lnSpc>
            </a:pPr>
            <a:r>
              <a:rPr lang="en-US" sz="1400" i="1" dirty="0">
                <a:solidFill>
                  <a:srgbClr val="FF0000"/>
                </a:solidFill>
              </a:rPr>
              <a:t>Team B: 50(.36) = 18 &gt; 5 and 50(.64) = 32 &gt; 5</a:t>
            </a: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ALL conditions are met! Okay to continue with test!</a:t>
            </a:r>
          </a:p>
          <a:p>
            <a:pPr marL="0" indent="-385763">
              <a:lnSpc>
                <a:spcPct val="100000"/>
              </a:lnSpc>
              <a:buFont typeface="+mj-lt"/>
              <a:buAutoNum type="alphaLcParenR"/>
            </a:pPr>
            <a:endParaRPr lang="en-US" sz="1400" dirty="0"/>
          </a:p>
          <a:p>
            <a:pPr marL="0" indent="0">
              <a:lnSpc>
                <a:spcPct val="100000"/>
              </a:lnSpc>
              <a:buNone/>
            </a:pPr>
            <a:r>
              <a:rPr lang="en-US" sz="1400" dirty="0"/>
              <a:t>b) A company randomly selects employees to complete yearly surveys on whether or not they enrolled in at least one wellness class at the company’s site. Last year’s survey showed 81 out of 100 employees had taken a wellness class and this year 102 out of 140 had. They want to know if a greater percentage took a wellness class this year compared to last year.</a:t>
            </a: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1) Random condition: Company randomly selects individuals to complete the surveys each year, Yes!</a:t>
            </a:r>
          </a:p>
          <a:p>
            <a:pPr marL="0" indent="0">
              <a:lnSpc>
                <a:spcPct val="100000"/>
              </a:lnSpc>
              <a:buNone/>
            </a:pPr>
            <a:r>
              <a:rPr lang="en-US" sz="1400" i="1" dirty="0">
                <a:solidFill>
                  <a:srgbClr val="FF0000"/>
                </a:solidFill>
              </a:rPr>
              <a:t>2) Independence condition: Surveys from different years, Yes!</a:t>
            </a:r>
            <a:r>
              <a:rPr lang="en-US" sz="1400" i="1" dirty="0">
                <a:solidFill>
                  <a:srgbClr val="7030A0"/>
                </a:solidFill>
              </a:rPr>
              <a:t> → No reason to think one wellness class enrollment depends on which year it was. And we are not the selecting same people because of randomness</a:t>
            </a:r>
          </a:p>
          <a:p>
            <a:pPr marL="0" indent="0">
              <a:lnSpc>
                <a:spcPct val="100000"/>
              </a:lnSpc>
              <a:buNone/>
            </a:pPr>
            <a:r>
              <a:rPr lang="en-US" sz="1400" i="1" dirty="0">
                <a:solidFill>
                  <a:srgbClr val="FF0000"/>
                </a:solidFill>
              </a:rPr>
              <a:t>3) Large enough samples condition: Yes! </a:t>
            </a:r>
            <a:r>
              <a:rPr lang="en-US" sz="1400" i="1" dirty="0">
                <a:solidFill>
                  <a:srgbClr val="7030A0"/>
                </a:solidFill>
              </a:rPr>
              <a:t>→ Can directly use the given sample results (no need to get the proportions first) to check these below</a:t>
            </a:r>
            <a:endParaRPr lang="en-US" sz="1400" i="1" dirty="0">
              <a:solidFill>
                <a:srgbClr val="FF0000"/>
              </a:solidFill>
            </a:endParaRPr>
          </a:p>
          <a:p>
            <a:pPr marL="285750" indent="-285750">
              <a:lnSpc>
                <a:spcPct val="100000"/>
              </a:lnSpc>
            </a:pPr>
            <a:r>
              <a:rPr lang="en-US" sz="1400" i="1" dirty="0">
                <a:solidFill>
                  <a:srgbClr val="FF0000"/>
                </a:solidFill>
              </a:rPr>
              <a:t>This year: 102 successes and 38 failures, both &gt; 5</a:t>
            </a:r>
          </a:p>
          <a:p>
            <a:pPr marL="285750" indent="-285750">
              <a:lnSpc>
                <a:spcPct val="100000"/>
              </a:lnSpc>
            </a:pPr>
            <a:r>
              <a:rPr lang="en-US" sz="1400" i="1" dirty="0">
                <a:solidFill>
                  <a:srgbClr val="FF0000"/>
                </a:solidFill>
              </a:rPr>
              <a:t>Last year: 81 successes and 19 failures, both &gt; 5</a:t>
            </a:r>
          </a:p>
          <a:p>
            <a:pPr marL="285750" indent="-285750">
              <a:lnSpc>
                <a:spcPct val="100000"/>
              </a:lnSpc>
            </a:pPr>
            <a:endParaRPr lang="en-US" sz="1400" i="1" dirty="0">
              <a:solidFill>
                <a:srgbClr val="FF0000"/>
              </a:solidFill>
            </a:endParaRPr>
          </a:p>
          <a:p>
            <a:pPr marL="0" indent="0">
              <a:lnSpc>
                <a:spcPct val="100000"/>
              </a:lnSpc>
              <a:buNone/>
            </a:pPr>
            <a:r>
              <a:rPr lang="en-US" sz="1400" i="1" dirty="0">
                <a:solidFill>
                  <a:srgbClr val="FF0000"/>
                </a:solidFill>
              </a:rPr>
              <a:t>ALL conditions are met! Okay to continue with test!</a:t>
            </a:r>
          </a:p>
        </p:txBody>
      </p:sp>
    </p:spTree>
    <p:extLst>
      <p:ext uri="{BB962C8B-B14F-4D97-AF65-F5344CB8AC3E}">
        <p14:creationId xmlns:p14="http://schemas.microsoft.com/office/powerpoint/2010/main" val="4085955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Test Statistic and P-Value for Proportions</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400" dirty="0"/>
              <a:t>A </a:t>
            </a:r>
            <a:r>
              <a:rPr lang="en-US" sz="1400" dirty="0" err="1"/>
              <a:t>NatGeo</a:t>
            </a:r>
            <a:r>
              <a:rPr lang="en-US" sz="1400" dirty="0"/>
              <a:t> Poll interviewed 1200 hiking enthusiasts and 1100 climbers. They asked “Are you more afraid of spiders or snakes???” 768 of the 1200 hikers and 662 of the 1100 climbers, responded “</a:t>
            </a:r>
            <a:r>
              <a:rPr lang="en-US" sz="1400" dirty="0" err="1"/>
              <a:t>Ewww</a:t>
            </a:r>
            <a:r>
              <a:rPr lang="en-US" sz="1400" dirty="0"/>
              <a:t>, snakes….” Is there enough evidence to conclude the proportion of hikers who are more afraid of snakes is different than that of climbers? Use 𝛼 = 0.1 </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323988" y="2540770"/>
            <a:ext cx="8836684" cy="325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Conduct a Hypothesis Test!</a:t>
            </a:r>
          </a:p>
          <a:p>
            <a:pPr marL="514350" indent="-514350">
              <a:buFont typeface="+mj-lt"/>
              <a:buAutoNum type="arabicPeriod"/>
            </a:pPr>
            <a:r>
              <a:rPr lang="en-US" sz="1800" dirty="0"/>
              <a:t>2–</a:t>
            </a:r>
            <a:r>
              <a:rPr lang="en-US" sz="1800" dirty="0" err="1"/>
              <a:t>PropZTest</a:t>
            </a:r>
            <a:endParaRPr lang="en-US" sz="1800" dirty="0"/>
          </a:p>
          <a:p>
            <a:pPr marL="914400" lvl="1" indent="-457200">
              <a:buFont typeface="+mj-lt"/>
              <a:buAutoNum type="alphaLcParenR"/>
            </a:pPr>
            <a:r>
              <a:rPr lang="en-US" sz="1600" dirty="0"/>
              <a:t>x</a:t>
            </a:r>
            <a:r>
              <a:rPr lang="en-US" sz="1600" baseline="-25000" dirty="0"/>
              <a:t>1</a:t>
            </a:r>
            <a:r>
              <a:rPr lang="en-US" sz="1600" dirty="0"/>
              <a:t> = number of successes in sample 1</a:t>
            </a:r>
          </a:p>
          <a:p>
            <a:pPr marL="914400" lvl="1" indent="-457200">
              <a:buFont typeface="+mj-lt"/>
              <a:buAutoNum type="alphaLcParenR"/>
            </a:pPr>
            <a:r>
              <a:rPr lang="en-US" sz="1600" dirty="0"/>
              <a:t>n</a:t>
            </a:r>
            <a:r>
              <a:rPr lang="en-US" sz="1600" baseline="-25000" dirty="0"/>
              <a:t>1</a:t>
            </a:r>
            <a:r>
              <a:rPr lang="en-US" sz="1600" dirty="0"/>
              <a:t> = sample size 1</a:t>
            </a:r>
          </a:p>
          <a:p>
            <a:pPr marL="914400" lvl="1" indent="-457200">
              <a:buFont typeface="+mj-lt"/>
              <a:buAutoNum type="alphaLcParenR"/>
            </a:pPr>
            <a:r>
              <a:rPr lang="en-US" sz="1600" dirty="0"/>
              <a:t>x</a:t>
            </a:r>
            <a:r>
              <a:rPr lang="en-US" sz="1600" baseline="-25000" dirty="0"/>
              <a:t>2</a:t>
            </a:r>
            <a:r>
              <a:rPr lang="en-US" sz="1600" dirty="0"/>
              <a:t> = number of successes in sample 2</a:t>
            </a:r>
          </a:p>
          <a:p>
            <a:pPr marL="914400" lvl="1" indent="-457200">
              <a:buFont typeface="+mj-lt"/>
              <a:buAutoNum type="alphaLcParenR"/>
            </a:pPr>
            <a:r>
              <a:rPr lang="en-US" sz="1600" dirty="0"/>
              <a:t>n</a:t>
            </a:r>
            <a:r>
              <a:rPr lang="en-US" sz="1600" baseline="-25000" dirty="0"/>
              <a:t>2</a:t>
            </a:r>
            <a:r>
              <a:rPr lang="en-US" sz="1600" dirty="0"/>
              <a:t> = sample size 2</a:t>
            </a:r>
          </a:p>
          <a:p>
            <a:pPr marL="914400" lvl="1" indent="-457200">
              <a:buFont typeface="+mj-lt"/>
              <a:buAutoNum type="alphaLcParenR"/>
            </a:pPr>
            <a:r>
              <a:rPr lang="en-US" sz="1600" dirty="0"/>
              <a:t>p</a:t>
            </a:r>
            <a:r>
              <a:rPr lang="en-US" sz="1600" baseline="-25000" dirty="0"/>
              <a:t>1</a:t>
            </a:r>
            <a:r>
              <a:rPr lang="en-US" sz="1600" dirty="0"/>
              <a:t>: Alternative hypothesis with p</a:t>
            </a:r>
            <a:r>
              <a:rPr lang="en-US" sz="1600" baseline="-25000" dirty="0"/>
              <a:t>2</a:t>
            </a:r>
            <a:r>
              <a:rPr lang="en-US" sz="1600" dirty="0"/>
              <a:t>  </a:t>
            </a:r>
            <a:r>
              <a:rPr lang="en-US" sz="1600" dirty="0">
                <a:solidFill>
                  <a:srgbClr val="7030A0"/>
                </a:solidFill>
              </a:rPr>
              <a:t>→  ** </a:t>
            </a:r>
            <a:r>
              <a:rPr lang="en-US" sz="1600" i="1" dirty="0">
                <a:solidFill>
                  <a:srgbClr val="7030A0"/>
                </a:solidFill>
              </a:rPr>
              <a:t>NOTE this is </a:t>
            </a:r>
            <a:r>
              <a:rPr lang="en-US" sz="1600" i="1" u="sng" dirty="0">
                <a:solidFill>
                  <a:srgbClr val="7030A0"/>
                </a:solidFill>
              </a:rPr>
              <a:t>not</a:t>
            </a:r>
            <a:r>
              <a:rPr lang="en-US" sz="1600" i="1" dirty="0">
                <a:solidFill>
                  <a:srgbClr val="7030A0"/>
                </a:solidFill>
              </a:rPr>
              <a:t> in terms of the </a:t>
            </a:r>
            <a:r>
              <a:rPr lang="en-US" sz="1600" i="1" u="sng" dirty="0">
                <a:solidFill>
                  <a:srgbClr val="7030A0"/>
                </a:solidFill>
              </a:rPr>
              <a:t>difference</a:t>
            </a:r>
          </a:p>
          <a:p>
            <a:pPr marL="457200" lvl="1" indent="0">
              <a:buNone/>
            </a:pPr>
            <a:r>
              <a:rPr lang="en-US" sz="1600" dirty="0"/>
              <a:t>Calculate or Draw</a:t>
            </a:r>
          </a:p>
        </p:txBody>
      </p:sp>
      <p:sp>
        <p:nvSpPr>
          <p:cNvPr id="18" name="TextBox 17">
            <a:extLst>
              <a:ext uri="{FF2B5EF4-FFF2-40B4-BE49-F238E27FC236}">
                <a16:creationId xmlns:a16="http://schemas.microsoft.com/office/drawing/2014/main" id="{4470E9A5-C50A-5B40-ABEC-3896E1F61113}"/>
              </a:ext>
            </a:extLst>
          </p:cNvPr>
          <p:cNvSpPr txBox="1"/>
          <p:nvPr/>
        </p:nvSpPr>
        <p:spPr>
          <a:xfrm>
            <a:off x="10873267" y="557329"/>
            <a:ext cx="2885726" cy="276999"/>
          </a:xfrm>
          <a:prstGeom prst="rect">
            <a:avLst/>
          </a:prstGeom>
          <a:noFill/>
        </p:spPr>
        <p:txBody>
          <a:bodyPr wrap="none" rtlCol="0">
            <a:spAutoFit/>
          </a:bodyPr>
          <a:lstStyle/>
          <a:p>
            <a:r>
              <a:rPr lang="en-US" sz="600" dirty="0"/>
              <a:t>https://</a:t>
            </a:r>
            <a:r>
              <a:rPr lang="en-US" sz="600" dirty="0" err="1"/>
              <a:t>www.statisticshowto.com</a:t>
            </a:r>
            <a:r>
              <a:rPr lang="en-US" sz="600" dirty="0"/>
              <a:t>/probability-and-statistics/hypothesis-testing/z-test/</a:t>
            </a:r>
          </a:p>
          <a:p>
            <a:r>
              <a:rPr lang="en-US" sz="600" dirty="0"/>
              <a:t>https://</a:t>
            </a:r>
            <a:r>
              <a:rPr lang="en-US" sz="600" dirty="0" err="1"/>
              <a:t>www.six</a:t>
            </a:r>
            <a:r>
              <a:rPr lang="en-US" sz="600" dirty="0"/>
              <a:t>-sigma-</a:t>
            </a:r>
            <a:r>
              <a:rPr lang="en-US" sz="600" dirty="0" err="1"/>
              <a:t>material.com</a:t>
            </a:r>
            <a:r>
              <a:rPr lang="en-US" sz="600" dirty="0"/>
              <a:t>/Proportions-</a:t>
            </a:r>
            <a:r>
              <a:rPr lang="en-US" sz="600" dirty="0" err="1"/>
              <a:t>Tests.html</a:t>
            </a:r>
            <a:endParaRPr lang="en-US" sz="600" dirty="0"/>
          </a:p>
        </p:txBody>
      </p:sp>
      <p:grpSp>
        <p:nvGrpSpPr>
          <p:cNvPr id="30" name="Group 29">
            <a:extLst>
              <a:ext uri="{FF2B5EF4-FFF2-40B4-BE49-F238E27FC236}">
                <a16:creationId xmlns:a16="http://schemas.microsoft.com/office/drawing/2014/main" id="{C9E5386D-1F1E-F942-BF67-D2E65C0378A8}"/>
              </a:ext>
            </a:extLst>
          </p:cNvPr>
          <p:cNvGrpSpPr/>
          <p:nvPr/>
        </p:nvGrpSpPr>
        <p:grpSpPr>
          <a:xfrm>
            <a:off x="9055737" y="1053865"/>
            <a:ext cx="2885726" cy="2862322"/>
            <a:chOff x="9030337" y="864871"/>
            <a:chExt cx="2885726" cy="2862322"/>
          </a:xfrm>
        </p:grpSpPr>
        <p:sp>
          <p:nvSpPr>
            <p:cNvPr id="3" name="TextBox 2">
              <a:extLst>
                <a:ext uri="{FF2B5EF4-FFF2-40B4-BE49-F238E27FC236}">
                  <a16:creationId xmlns:a16="http://schemas.microsoft.com/office/drawing/2014/main" id="{5D80DD30-D692-0E4B-807D-12BC80E39EFC}"/>
                </a:ext>
              </a:extLst>
            </p:cNvPr>
            <p:cNvSpPr txBox="1"/>
            <p:nvPr/>
          </p:nvSpPr>
          <p:spPr>
            <a:xfrm>
              <a:off x="9030337" y="864871"/>
              <a:ext cx="288572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Z</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028" name="Picture 4" descr="Z Test: Definition &amp; Two Proportion Z-Test - Statistics How To">
              <a:extLst>
                <a:ext uri="{FF2B5EF4-FFF2-40B4-BE49-F238E27FC236}">
                  <a16:creationId xmlns:a16="http://schemas.microsoft.com/office/drawing/2014/main" id="{83265FFB-506E-AA43-8366-30AE82788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878" y="1143007"/>
              <a:ext cx="1847925" cy="7971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1B6E6E7-1BF0-F14E-A8E7-55A799807015}"/>
                </a:ext>
              </a:extLst>
            </p:cNvPr>
            <p:cNvPicPr>
              <a:picLocks noChangeAspect="1"/>
            </p:cNvPicPr>
            <p:nvPr/>
          </p:nvPicPr>
          <p:blipFill>
            <a:blip r:embed="rId3"/>
            <a:stretch>
              <a:fillRect/>
            </a:stretch>
          </p:blipFill>
          <p:spPr>
            <a:xfrm>
              <a:off x="9099542" y="2040509"/>
              <a:ext cx="2511705" cy="874521"/>
            </a:xfrm>
            <a:prstGeom prst="rect">
              <a:avLst/>
            </a:prstGeom>
          </p:spPr>
        </p:pic>
        <p:sp>
          <p:nvSpPr>
            <p:cNvPr id="21" name="TextBox 20">
              <a:extLst>
                <a:ext uri="{FF2B5EF4-FFF2-40B4-BE49-F238E27FC236}">
                  <a16:creationId xmlns:a16="http://schemas.microsoft.com/office/drawing/2014/main" id="{AEE40ED7-A962-F540-BC71-656E0015117E}"/>
                </a:ext>
              </a:extLst>
            </p:cNvPr>
            <p:cNvSpPr txBox="1"/>
            <p:nvPr/>
          </p:nvSpPr>
          <p:spPr>
            <a:xfrm>
              <a:off x="9099542" y="3015388"/>
              <a:ext cx="1552094" cy="646331"/>
            </a:xfrm>
            <a:prstGeom prst="rect">
              <a:avLst/>
            </a:prstGeom>
            <a:noFill/>
          </p:spPr>
          <p:txBody>
            <a:bodyPr wrap="square" rtlCol="0">
              <a:spAutoFit/>
            </a:bodyPr>
            <a:lstStyle/>
            <a:p>
              <a:r>
                <a:rPr lang="en-US" sz="1200" dirty="0"/>
                <a:t>C</a:t>
              </a:r>
              <a:r>
                <a:rPr lang="en-US" sz="1200" b="0" dirty="0"/>
                <a:t>ombined (“pooled”) sample proportion</a:t>
              </a:r>
            </a:p>
            <a:p>
              <a:r>
                <a:rPr lang="en-US" sz="1200" dirty="0"/>
                <a:t>(no subscript)</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5A917F3-E26C-AA42-A3B0-18D407FA7BF4}"/>
                    </a:ext>
                  </a:extLst>
                </p:cNvPr>
                <p:cNvSpPr txBox="1"/>
                <p:nvPr/>
              </p:nvSpPr>
              <p:spPr>
                <a:xfrm>
                  <a:off x="10379343" y="3006791"/>
                  <a:ext cx="1536720" cy="579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r>
                          <a:rPr lang="en-US" sz="1600" b="0" i="0"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2</m:t>
                                </m:r>
                              </m:sub>
                            </m:sSub>
                          </m:den>
                        </m:f>
                      </m:oMath>
                    </m:oMathPara>
                  </a14:m>
                  <a:endParaRPr lang="en-US" sz="1600" dirty="0"/>
                </a:p>
              </p:txBody>
            </p:sp>
          </mc:Choice>
          <mc:Fallback xmlns="">
            <p:sp>
              <p:nvSpPr>
                <p:cNvPr id="32" name="TextBox 31">
                  <a:extLst>
                    <a:ext uri="{FF2B5EF4-FFF2-40B4-BE49-F238E27FC236}">
                      <a16:creationId xmlns:a16="http://schemas.microsoft.com/office/drawing/2014/main" id="{85A917F3-E26C-AA42-A3B0-18D407FA7BF4}"/>
                    </a:ext>
                  </a:extLst>
                </p:cNvPr>
                <p:cNvSpPr txBox="1">
                  <a:spLocks noRot="1" noChangeAspect="1" noMove="1" noResize="1" noEditPoints="1" noAdjustHandles="1" noChangeArrowheads="1" noChangeShapeType="1" noTextEdit="1"/>
                </p:cNvSpPr>
                <p:nvPr/>
              </p:nvSpPr>
              <p:spPr>
                <a:xfrm>
                  <a:off x="10379343" y="3006791"/>
                  <a:ext cx="1536720" cy="579902"/>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5011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Test Statistic and P-Value for Proportions</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400" dirty="0"/>
              <a:t>A </a:t>
            </a:r>
            <a:r>
              <a:rPr lang="en-US" sz="1400" dirty="0" err="1"/>
              <a:t>NatGeo</a:t>
            </a:r>
            <a:r>
              <a:rPr lang="en-US" sz="1400" dirty="0"/>
              <a:t> Poll interviewed 1200 hiking enthusiasts and 1100 climbers. They asked “Are you more afraid of spiders or snakes???” 768 of the 1200 hikers and 662 of the 1100 climbers, responded “</a:t>
            </a:r>
            <a:r>
              <a:rPr lang="en-US" sz="1400" dirty="0" err="1"/>
              <a:t>Ewww</a:t>
            </a:r>
            <a:r>
              <a:rPr lang="en-US" sz="1400" dirty="0"/>
              <a:t>, snakes….” Is there enough evidence to conclude the proportion of hikers who are more afraid of snakes is different than that of climbers? Use 𝛼 = 0.1 </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323988" y="2540770"/>
            <a:ext cx="8836684" cy="325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Conduct a Hypothesis Test!</a:t>
            </a:r>
          </a:p>
          <a:p>
            <a:pPr marL="514350" indent="-514350">
              <a:buFont typeface="+mj-lt"/>
              <a:buAutoNum type="arabicPeriod"/>
            </a:pPr>
            <a:r>
              <a:rPr lang="en-US" sz="1800" dirty="0"/>
              <a:t>2–</a:t>
            </a:r>
            <a:r>
              <a:rPr lang="en-US" sz="1800" dirty="0" err="1"/>
              <a:t>PropZTest</a:t>
            </a:r>
            <a:endParaRPr lang="en-US" sz="1800" dirty="0"/>
          </a:p>
          <a:p>
            <a:pPr marL="914400" lvl="1" indent="-457200">
              <a:buFont typeface="+mj-lt"/>
              <a:buAutoNum type="alphaLcParenR"/>
            </a:pPr>
            <a:r>
              <a:rPr lang="en-US" sz="1600" dirty="0"/>
              <a:t>x</a:t>
            </a:r>
            <a:r>
              <a:rPr lang="en-US" sz="1600" baseline="-25000" dirty="0"/>
              <a:t>1</a:t>
            </a:r>
            <a:r>
              <a:rPr lang="en-US" sz="1600" dirty="0"/>
              <a:t> = number of successes in sample 1</a:t>
            </a:r>
          </a:p>
          <a:p>
            <a:pPr marL="914400" lvl="1" indent="-457200">
              <a:buFont typeface="+mj-lt"/>
              <a:buAutoNum type="alphaLcParenR"/>
            </a:pPr>
            <a:r>
              <a:rPr lang="en-US" sz="1600" dirty="0"/>
              <a:t>n</a:t>
            </a:r>
            <a:r>
              <a:rPr lang="en-US" sz="1600" baseline="-25000" dirty="0"/>
              <a:t>1</a:t>
            </a:r>
            <a:r>
              <a:rPr lang="en-US" sz="1600" dirty="0"/>
              <a:t> = sample size 1</a:t>
            </a:r>
          </a:p>
          <a:p>
            <a:pPr marL="914400" lvl="1" indent="-457200">
              <a:buFont typeface="+mj-lt"/>
              <a:buAutoNum type="alphaLcParenR"/>
            </a:pPr>
            <a:r>
              <a:rPr lang="en-US" sz="1600" dirty="0"/>
              <a:t>x</a:t>
            </a:r>
            <a:r>
              <a:rPr lang="en-US" sz="1600" baseline="-25000" dirty="0"/>
              <a:t>2</a:t>
            </a:r>
            <a:r>
              <a:rPr lang="en-US" sz="1600" dirty="0"/>
              <a:t> = number of successes in sample 2</a:t>
            </a:r>
          </a:p>
          <a:p>
            <a:pPr marL="914400" lvl="1" indent="-457200">
              <a:buFont typeface="+mj-lt"/>
              <a:buAutoNum type="alphaLcParenR"/>
            </a:pPr>
            <a:r>
              <a:rPr lang="en-US" sz="1600" dirty="0"/>
              <a:t>n</a:t>
            </a:r>
            <a:r>
              <a:rPr lang="en-US" sz="1600" baseline="-25000" dirty="0"/>
              <a:t>2</a:t>
            </a:r>
            <a:r>
              <a:rPr lang="en-US" sz="1600" dirty="0"/>
              <a:t> = sample size 2</a:t>
            </a:r>
          </a:p>
          <a:p>
            <a:pPr marL="914400" lvl="1" indent="-457200">
              <a:buFont typeface="+mj-lt"/>
              <a:buAutoNum type="alphaLcParenR"/>
            </a:pPr>
            <a:r>
              <a:rPr lang="en-US" sz="1600" dirty="0"/>
              <a:t>p</a:t>
            </a:r>
            <a:r>
              <a:rPr lang="en-US" sz="1600" baseline="-25000" dirty="0"/>
              <a:t>1</a:t>
            </a:r>
            <a:r>
              <a:rPr lang="en-US" sz="1600" dirty="0"/>
              <a:t>: Alternative hypothesis with p</a:t>
            </a:r>
            <a:r>
              <a:rPr lang="en-US" sz="1600" baseline="-25000" dirty="0"/>
              <a:t>2</a:t>
            </a:r>
            <a:r>
              <a:rPr lang="en-US" sz="1600" dirty="0"/>
              <a:t>  </a:t>
            </a:r>
            <a:r>
              <a:rPr lang="en-US" sz="1600" dirty="0">
                <a:solidFill>
                  <a:srgbClr val="7030A0"/>
                </a:solidFill>
              </a:rPr>
              <a:t>→  ** </a:t>
            </a:r>
            <a:r>
              <a:rPr lang="en-US" sz="1600" i="1" dirty="0">
                <a:solidFill>
                  <a:srgbClr val="7030A0"/>
                </a:solidFill>
              </a:rPr>
              <a:t>NOTE this is </a:t>
            </a:r>
            <a:r>
              <a:rPr lang="en-US" sz="1600" i="1" u="sng" dirty="0">
                <a:solidFill>
                  <a:srgbClr val="7030A0"/>
                </a:solidFill>
              </a:rPr>
              <a:t>not</a:t>
            </a:r>
            <a:r>
              <a:rPr lang="en-US" sz="1600" i="1" dirty="0">
                <a:solidFill>
                  <a:srgbClr val="7030A0"/>
                </a:solidFill>
              </a:rPr>
              <a:t> in terms of the </a:t>
            </a:r>
            <a:r>
              <a:rPr lang="en-US" sz="1600" i="1" u="sng" dirty="0">
                <a:solidFill>
                  <a:srgbClr val="7030A0"/>
                </a:solidFill>
              </a:rPr>
              <a:t>difference</a:t>
            </a:r>
          </a:p>
          <a:p>
            <a:pPr marL="457200" lvl="1" indent="0">
              <a:buNone/>
            </a:pPr>
            <a:r>
              <a:rPr lang="en-US" sz="1600" dirty="0"/>
              <a:t>Calculate or Draw</a:t>
            </a:r>
          </a:p>
        </p:txBody>
      </p:sp>
      <p:sp>
        <p:nvSpPr>
          <p:cNvPr id="18" name="TextBox 17">
            <a:extLst>
              <a:ext uri="{FF2B5EF4-FFF2-40B4-BE49-F238E27FC236}">
                <a16:creationId xmlns:a16="http://schemas.microsoft.com/office/drawing/2014/main" id="{4470E9A5-C50A-5B40-ABEC-3896E1F61113}"/>
              </a:ext>
            </a:extLst>
          </p:cNvPr>
          <p:cNvSpPr txBox="1"/>
          <p:nvPr/>
        </p:nvSpPr>
        <p:spPr>
          <a:xfrm>
            <a:off x="10873267" y="557329"/>
            <a:ext cx="2885726" cy="276999"/>
          </a:xfrm>
          <a:prstGeom prst="rect">
            <a:avLst/>
          </a:prstGeom>
          <a:noFill/>
        </p:spPr>
        <p:txBody>
          <a:bodyPr wrap="none" rtlCol="0">
            <a:spAutoFit/>
          </a:bodyPr>
          <a:lstStyle/>
          <a:p>
            <a:r>
              <a:rPr lang="en-US" sz="600" dirty="0"/>
              <a:t>https://</a:t>
            </a:r>
            <a:r>
              <a:rPr lang="en-US" sz="600" dirty="0" err="1"/>
              <a:t>www.statisticshowto.com</a:t>
            </a:r>
            <a:r>
              <a:rPr lang="en-US" sz="600" dirty="0"/>
              <a:t>/probability-and-statistics/hypothesis-testing/z-test/</a:t>
            </a:r>
          </a:p>
          <a:p>
            <a:r>
              <a:rPr lang="en-US" sz="600" dirty="0"/>
              <a:t>https://</a:t>
            </a:r>
            <a:r>
              <a:rPr lang="en-US" sz="600" dirty="0" err="1"/>
              <a:t>www.six</a:t>
            </a:r>
            <a:r>
              <a:rPr lang="en-US" sz="600" dirty="0"/>
              <a:t>-sigma-</a:t>
            </a:r>
            <a:r>
              <a:rPr lang="en-US" sz="600" dirty="0" err="1"/>
              <a:t>material.com</a:t>
            </a:r>
            <a:r>
              <a:rPr lang="en-US" sz="600" dirty="0"/>
              <a:t>/Proportions-</a:t>
            </a:r>
            <a:r>
              <a:rPr lang="en-US" sz="600" dirty="0" err="1"/>
              <a:t>Tests.html</a:t>
            </a:r>
            <a:endParaRPr lang="en-US" sz="600" dirty="0"/>
          </a:p>
        </p:txBody>
      </p:sp>
      <p:grpSp>
        <p:nvGrpSpPr>
          <p:cNvPr id="30" name="Group 29">
            <a:extLst>
              <a:ext uri="{FF2B5EF4-FFF2-40B4-BE49-F238E27FC236}">
                <a16:creationId xmlns:a16="http://schemas.microsoft.com/office/drawing/2014/main" id="{C9E5386D-1F1E-F942-BF67-D2E65C0378A8}"/>
              </a:ext>
            </a:extLst>
          </p:cNvPr>
          <p:cNvGrpSpPr/>
          <p:nvPr/>
        </p:nvGrpSpPr>
        <p:grpSpPr>
          <a:xfrm>
            <a:off x="9055737" y="1053865"/>
            <a:ext cx="2885726" cy="2862322"/>
            <a:chOff x="9030337" y="864871"/>
            <a:chExt cx="2885726" cy="2862322"/>
          </a:xfrm>
        </p:grpSpPr>
        <p:sp>
          <p:nvSpPr>
            <p:cNvPr id="3" name="TextBox 2">
              <a:extLst>
                <a:ext uri="{FF2B5EF4-FFF2-40B4-BE49-F238E27FC236}">
                  <a16:creationId xmlns:a16="http://schemas.microsoft.com/office/drawing/2014/main" id="{5D80DD30-D692-0E4B-807D-12BC80E39EFC}"/>
                </a:ext>
              </a:extLst>
            </p:cNvPr>
            <p:cNvSpPr txBox="1"/>
            <p:nvPr/>
          </p:nvSpPr>
          <p:spPr>
            <a:xfrm>
              <a:off x="9030337" y="864871"/>
              <a:ext cx="2885726"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Z</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028" name="Picture 4" descr="Z Test: Definition &amp; Two Proportion Z-Test - Statistics How To">
              <a:extLst>
                <a:ext uri="{FF2B5EF4-FFF2-40B4-BE49-F238E27FC236}">
                  <a16:creationId xmlns:a16="http://schemas.microsoft.com/office/drawing/2014/main" id="{83265FFB-506E-AA43-8366-30AE82788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878" y="1143007"/>
              <a:ext cx="1847925" cy="7971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1B6E6E7-1BF0-F14E-A8E7-55A799807015}"/>
                </a:ext>
              </a:extLst>
            </p:cNvPr>
            <p:cNvPicPr>
              <a:picLocks noChangeAspect="1"/>
            </p:cNvPicPr>
            <p:nvPr/>
          </p:nvPicPr>
          <p:blipFill>
            <a:blip r:embed="rId3"/>
            <a:stretch>
              <a:fillRect/>
            </a:stretch>
          </p:blipFill>
          <p:spPr>
            <a:xfrm>
              <a:off x="9099542" y="2040509"/>
              <a:ext cx="2511705" cy="874521"/>
            </a:xfrm>
            <a:prstGeom prst="rect">
              <a:avLst/>
            </a:prstGeom>
          </p:spPr>
        </p:pic>
        <p:sp>
          <p:nvSpPr>
            <p:cNvPr id="21" name="TextBox 20">
              <a:extLst>
                <a:ext uri="{FF2B5EF4-FFF2-40B4-BE49-F238E27FC236}">
                  <a16:creationId xmlns:a16="http://schemas.microsoft.com/office/drawing/2014/main" id="{AEE40ED7-A962-F540-BC71-656E0015117E}"/>
                </a:ext>
              </a:extLst>
            </p:cNvPr>
            <p:cNvSpPr txBox="1"/>
            <p:nvPr/>
          </p:nvSpPr>
          <p:spPr>
            <a:xfrm>
              <a:off x="9099542" y="3015388"/>
              <a:ext cx="1552094" cy="646331"/>
            </a:xfrm>
            <a:prstGeom prst="rect">
              <a:avLst/>
            </a:prstGeom>
            <a:noFill/>
          </p:spPr>
          <p:txBody>
            <a:bodyPr wrap="square" rtlCol="0">
              <a:spAutoFit/>
            </a:bodyPr>
            <a:lstStyle/>
            <a:p>
              <a:r>
                <a:rPr lang="en-US" sz="1200" dirty="0"/>
                <a:t>C</a:t>
              </a:r>
              <a:r>
                <a:rPr lang="en-US" sz="1200" b="0" dirty="0"/>
                <a:t>ombined (“pooled”) sample proportion</a:t>
              </a:r>
            </a:p>
            <a:p>
              <a:r>
                <a:rPr lang="en-US" sz="1200" dirty="0"/>
                <a:t>(no subscript)</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5A917F3-E26C-AA42-A3B0-18D407FA7BF4}"/>
                    </a:ext>
                  </a:extLst>
                </p:cNvPr>
                <p:cNvSpPr txBox="1"/>
                <p:nvPr/>
              </p:nvSpPr>
              <p:spPr>
                <a:xfrm>
                  <a:off x="10379343" y="3006791"/>
                  <a:ext cx="1536720" cy="579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r>
                          <a:rPr lang="en-US" sz="1600" b="0" i="0" smtClean="0">
                            <a:latin typeface="Cambria Math" panose="02040503050406030204" pitchFamily="18" charset="0"/>
                          </a:rPr>
                          <m:t>=</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2</m:t>
                                </m:r>
                              </m:sub>
                            </m:sSub>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2</m:t>
                                </m:r>
                              </m:sub>
                            </m:sSub>
                          </m:den>
                        </m:f>
                      </m:oMath>
                    </m:oMathPara>
                  </a14:m>
                  <a:endParaRPr lang="en-US" sz="1600" dirty="0"/>
                </a:p>
              </p:txBody>
            </p:sp>
          </mc:Choice>
          <mc:Fallback xmlns="">
            <p:sp>
              <p:nvSpPr>
                <p:cNvPr id="32" name="TextBox 31">
                  <a:extLst>
                    <a:ext uri="{FF2B5EF4-FFF2-40B4-BE49-F238E27FC236}">
                      <a16:creationId xmlns:a16="http://schemas.microsoft.com/office/drawing/2014/main" id="{85A917F3-E26C-AA42-A3B0-18D407FA7BF4}"/>
                    </a:ext>
                  </a:extLst>
                </p:cNvPr>
                <p:cNvSpPr txBox="1">
                  <a:spLocks noRot="1" noChangeAspect="1" noMove="1" noResize="1" noEditPoints="1" noAdjustHandles="1" noChangeArrowheads="1" noChangeShapeType="1" noTextEdit="1"/>
                </p:cNvSpPr>
                <p:nvPr/>
              </p:nvSpPr>
              <p:spPr>
                <a:xfrm>
                  <a:off x="10379343" y="3006791"/>
                  <a:ext cx="1536720" cy="579902"/>
                </a:xfrm>
                <a:prstGeom prst="rect">
                  <a:avLst/>
                </a:prstGeom>
                <a:blipFill>
                  <a:blip r:embed="rId4"/>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BC4C5D2E-0D9D-AC48-92F0-5F0504447B1E}"/>
              </a:ext>
            </a:extLst>
          </p:cNvPr>
          <p:cNvGrpSpPr/>
          <p:nvPr/>
        </p:nvGrpSpPr>
        <p:grpSpPr>
          <a:xfrm>
            <a:off x="3477430" y="4789761"/>
            <a:ext cx="8714570" cy="2049582"/>
            <a:chOff x="3624234" y="4425147"/>
            <a:chExt cx="8714570" cy="2049582"/>
          </a:xfrm>
        </p:grpSpPr>
        <p:grpSp>
          <p:nvGrpSpPr>
            <p:cNvPr id="15" name="Group 14">
              <a:extLst>
                <a:ext uri="{FF2B5EF4-FFF2-40B4-BE49-F238E27FC236}">
                  <a16:creationId xmlns:a16="http://schemas.microsoft.com/office/drawing/2014/main" id="{FF196303-D76C-BE4A-AF7B-4A5D3CCDC6A7}"/>
                </a:ext>
              </a:extLst>
            </p:cNvPr>
            <p:cNvGrpSpPr/>
            <p:nvPr/>
          </p:nvGrpSpPr>
          <p:grpSpPr>
            <a:xfrm>
              <a:off x="3799486" y="4425147"/>
              <a:ext cx="8539318" cy="2049582"/>
              <a:chOff x="3799486" y="3146987"/>
              <a:chExt cx="8539318" cy="2045306"/>
            </a:xfrm>
          </p:grpSpPr>
          <p:grpSp>
            <p:nvGrpSpPr>
              <p:cNvPr id="22" name="Group 21">
                <a:extLst>
                  <a:ext uri="{FF2B5EF4-FFF2-40B4-BE49-F238E27FC236}">
                    <a16:creationId xmlns:a16="http://schemas.microsoft.com/office/drawing/2014/main" id="{EDBD14A0-9AD5-834D-B28F-455157E531DA}"/>
                  </a:ext>
                </a:extLst>
              </p:cNvPr>
              <p:cNvGrpSpPr/>
              <p:nvPr/>
            </p:nvGrpSpPr>
            <p:grpSpPr>
              <a:xfrm>
                <a:off x="6818193" y="3146987"/>
                <a:ext cx="5520611" cy="1750666"/>
                <a:chOff x="6132393" y="3149115"/>
                <a:chExt cx="5520611" cy="1752844"/>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1ACFDBE-CBFE-3C44-A6EA-18EF035D0070}"/>
                        </a:ext>
                      </a:extLst>
                    </p:cNvPr>
                    <p:cNvSpPr txBox="1"/>
                    <p:nvPr/>
                  </p:nvSpPr>
                  <p:spPr>
                    <a:xfrm>
                      <a:off x="6132393" y="3149115"/>
                      <a:ext cx="2207656" cy="1752844"/>
                    </a:xfrm>
                    <a:prstGeom prst="rect">
                      <a:avLst/>
                    </a:prstGeom>
                    <a:noFill/>
                  </p:spPr>
                  <p:txBody>
                    <a:bodyPr wrap="none" rtlCol="0">
                      <a:spAutoFit/>
                    </a:bodyPr>
                    <a:lstStyle/>
                    <a:p>
                      <a:r>
                        <a:rPr lang="en-US" sz="1200" u="sng" dirty="0"/>
                        <a:t>Calculate Output</a:t>
                      </a:r>
                    </a:p>
                    <a:p>
                      <a:r>
                        <a:rPr lang="en-US" sz="1200" dirty="0"/>
                        <a:t>p</a:t>
                      </a:r>
                      <a:r>
                        <a:rPr lang="en-US" sz="1200" baseline="-25000" dirty="0"/>
                        <a:t>1</a:t>
                      </a:r>
                      <a:r>
                        <a:rPr lang="en-US" sz="1200" dirty="0"/>
                        <a:t> ≠&lt;&gt; p</a:t>
                      </a:r>
                      <a:r>
                        <a:rPr lang="en-US" sz="1200" baseline="-25000" dirty="0"/>
                        <a:t>2</a:t>
                      </a:r>
                      <a:r>
                        <a:rPr lang="en-US" sz="1200" dirty="0"/>
                        <a:t> Alternative hypothesis</a:t>
                      </a:r>
                    </a:p>
                    <a:p>
                      <a:r>
                        <a:rPr lang="en-US" sz="1200" dirty="0"/>
                        <a:t>z = </a:t>
                      </a:r>
                      <a:r>
                        <a:rPr lang="en-US" sz="1200" dirty="0" err="1"/>
                        <a:t>Z</a:t>
                      </a:r>
                      <a:r>
                        <a:rPr lang="en-US" sz="1200" baseline="-25000" dirty="0" err="1"/>
                        <a:t>stat</a:t>
                      </a:r>
                      <a:endParaRPr lang="en-US" sz="1200" dirty="0"/>
                    </a:p>
                    <a:p>
                      <a:r>
                        <a:rPr lang="en-US" sz="1200" dirty="0"/>
                        <a:t>p = p-value</a:t>
                      </a:r>
                    </a:p>
                    <a:p>
                      <a14:m>
                        <m:oMath xmlns:m="http://schemas.openxmlformats.org/officeDocument/2006/math">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𝑝</m:t>
                                  </m:r>
                                </m:e>
                              </m:acc>
                            </m:e>
                            <m:sub>
                              <m:r>
                                <a:rPr lang="en-US" sz="1200" b="0" i="1" smtClean="0">
                                  <a:latin typeface="Cambria Math" panose="02040503050406030204" pitchFamily="18" charset="0"/>
                                </a:rPr>
                                <m:t>1</m:t>
                              </m:r>
                            </m:sub>
                          </m:sSub>
                        </m:oMath>
                      </a14:m>
                      <a:r>
                        <a:rPr lang="en-US" sz="1200" dirty="0"/>
                        <a:t>= sample proportion 1</a:t>
                      </a:r>
                    </a:p>
                    <a:p>
                      <a14:m>
                        <m:oMath xmlns:m="http://schemas.openxmlformats.org/officeDocument/2006/math">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b="0" i="1" smtClean="0">
                                  <a:latin typeface="Cambria Math" panose="02040503050406030204" pitchFamily="18" charset="0"/>
                                </a:rPr>
                                <m:t>2</m:t>
                              </m:r>
                            </m:sub>
                          </m:sSub>
                        </m:oMath>
                      </a14:m>
                      <a:r>
                        <a:rPr lang="en-US" sz="1200" dirty="0"/>
                        <a:t>= sample proportion 2</a:t>
                      </a:r>
                    </a:p>
                    <a:p>
                      <a14:m>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𝑝</m:t>
                              </m:r>
                            </m:e>
                          </m:acc>
                        </m:oMath>
                      </a14:m>
                      <a:r>
                        <a:rPr lang="en-US" sz="1200" dirty="0"/>
                        <a:t> = pooled sample proportion</a:t>
                      </a:r>
                    </a:p>
                    <a:p>
                      <a:r>
                        <a:rPr lang="en-US" sz="1200" dirty="0"/>
                        <a:t>n</a:t>
                      </a:r>
                      <a:r>
                        <a:rPr lang="en-US" sz="1200" baseline="-25000" dirty="0"/>
                        <a:t>1</a:t>
                      </a:r>
                      <a:r>
                        <a:rPr lang="en-US" sz="1200" dirty="0"/>
                        <a:t> = sample size 1</a:t>
                      </a:r>
                    </a:p>
                    <a:p>
                      <a:r>
                        <a:rPr lang="en-US" sz="1200" dirty="0"/>
                        <a:t>n</a:t>
                      </a:r>
                      <a:r>
                        <a:rPr lang="en-US" sz="1200" baseline="-25000" dirty="0"/>
                        <a:t>2</a:t>
                      </a:r>
                      <a:r>
                        <a:rPr lang="en-US" sz="1200" dirty="0"/>
                        <a:t> = sample size 2</a:t>
                      </a:r>
                    </a:p>
                  </p:txBody>
                </p:sp>
              </mc:Choice>
              <mc:Fallback xmlns="">
                <p:sp>
                  <p:nvSpPr>
                    <p:cNvPr id="6" name="TextBox 5">
                      <a:extLst>
                        <a:ext uri="{FF2B5EF4-FFF2-40B4-BE49-F238E27FC236}">
                          <a16:creationId xmlns:a16="http://schemas.microsoft.com/office/drawing/2014/main" id="{B3FBC187-3EDC-1847-8FC7-47EFC6752653}"/>
                        </a:ext>
                      </a:extLst>
                    </p:cNvPr>
                    <p:cNvSpPr txBox="1">
                      <a:spLocks noRot="1" noChangeAspect="1" noMove="1" noResize="1" noEditPoints="1" noAdjustHandles="1" noChangeArrowheads="1" noChangeShapeType="1" noTextEdit="1"/>
                    </p:cNvSpPr>
                    <p:nvPr/>
                  </p:nvSpPr>
                  <p:spPr>
                    <a:xfrm>
                      <a:off x="6132393" y="3149115"/>
                      <a:ext cx="2207656" cy="1752844"/>
                    </a:xfrm>
                    <a:prstGeom prst="rect">
                      <a:avLst/>
                    </a:prstGeom>
                    <a:blipFill>
                      <a:blip r:embed="rId5"/>
                      <a:stretch>
                        <a:fillRect l="-571" b="-1439"/>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A9CD83B-1DE6-484D-B73A-5BDDBF109E36}"/>
                    </a:ext>
                  </a:extLst>
                </p:cNvPr>
                <p:cNvSpPr txBox="1"/>
                <p:nvPr/>
              </p:nvSpPr>
              <p:spPr>
                <a:xfrm>
                  <a:off x="9852679" y="3174173"/>
                  <a:ext cx="1800325" cy="1446550"/>
                </a:xfrm>
                <a:prstGeom prst="rect">
                  <a:avLst/>
                </a:prstGeom>
                <a:noFill/>
              </p:spPr>
              <p:txBody>
                <a:bodyPr wrap="square" rtlCol="0">
                  <a:spAutoFit/>
                </a:bodyPr>
                <a:lstStyle/>
                <a:p>
                  <a:r>
                    <a:rPr lang="en-US" sz="1200" u="sng" dirty="0"/>
                    <a:t>Draw Output</a:t>
                  </a:r>
                </a:p>
                <a:p>
                  <a:r>
                    <a:rPr lang="en-US" sz="1200" dirty="0"/>
                    <a:t>Plot (and displays values) of p = p-value and z = </a:t>
                  </a:r>
                  <a:r>
                    <a:rPr lang="en-US" sz="1200" dirty="0" err="1"/>
                    <a:t>Z</a:t>
                  </a:r>
                  <a:r>
                    <a:rPr lang="en-US" sz="1200" baseline="-25000" dirty="0" err="1"/>
                    <a:t>stat</a:t>
                  </a:r>
                  <a:r>
                    <a:rPr lang="en-US" sz="1200" dirty="0"/>
                    <a:t> on the standard normal curve</a:t>
                  </a:r>
                </a:p>
                <a:p>
                  <a:endParaRPr lang="en-US" sz="1400" dirty="0"/>
                </a:p>
                <a:p>
                  <a:endParaRPr lang="en-US" sz="1400" dirty="0"/>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5DC359F-EFDD-4044-9382-4D8AB79C0087}"/>
                      </a:ext>
                    </a:extLst>
                  </p:cNvPr>
                  <p:cNvSpPr txBox="1"/>
                  <p:nvPr/>
                </p:nvSpPr>
                <p:spPr>
                  <a:xfrm>
                    <a:off x="3799486" y="4270889"/>
                    <a:ext cx="2900474" cy="921404"/>
                  </a:xfrm>
                  <a:prstGeom prst="rect">
                    <a:avLst/>
                  </a:prstGeom>
                  <a:noFill/>
                </p:spPr>
                <p:txBody>
                  <a:bodyPr wrap="none" rtlCol="0">
                    <a:spAutoFit/>
                  </a:bodyPr>
                  <a:lstStyle/>
                  <a:p>
                    <a:r>
                      <a:rPr lang="en-US" i="1" dirty="0"/>
                      <a:t>(p</a:t>
                    </a:r>
                    <a:r>
                      <a:rPr lang="en-US" i="1" baseline="-25000" dirty="0"/>
                      <a:t>1</a:t>
                    </a:r>
                    <a:r>
                      <a:rPr lang="en-US" i="1" dirty="0"/>
                      <a:t>= hikers and p</a:t>
                    </a:r>
                    <a:r>
                      <a:rPr lang="en-US" i="1" baseline="-25000" dirty="0"/>
                      <a:t>2</a:t>
                    </a:r>
                    <a:r>
                      <a:rPr lang="en-US" i="1" dirty="0"/>
                      <a:t> = climbers)</a:t>
                    </a:r>
                  </a:p>
                  <a:p>
                    <a:r>
                      <a:rPr lang="en-US" i="1" dirty="0"/>
                      <a:t>H</a:t>
                    </a:r>
                    <a:r>
                      <a:rPr lang="en-US" i="1" baseline="-25000" dirty="0"/>
                      <a:t>0</a:t>
                    </a:r>
                    <a:r>
                      <a:rPr lang="en-US" i="1"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m:t>
                        </m:r>
                      </m:oMath>
                    </a14:m>
                    <a:endParaRPr lang="en-US" i="1" dirty="0"/>
                  </a:p>
                  <a:p>
                    <a:r>
                      <a:rPr lang="en-US" i="1" dirty="0"/>
                      <a:t>H</a:t>
                    </a:r>
                    <a:r>
                      <a:rPr lang="en-US" i="1" baseline="-25000" dirty="0"/>
                      <a:t>A</a:t>
                    </a:r>
                    <a:r>
                      <a:rPr lang="en-US" i="1"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2</m:t>
                            </m:r>
                          </m:sub>
                        </m:sSub>
                        <m:r>
                          <a:rPr lang="en-US" b="0" i="1" dirty="0" smtClean="0">
                            <a:latin typeface="Cambria Math" panose="02040503050406030204" pitchFamily="18" charset="0"/>
                          </a:rPr>
                          <m:t>≠</m:t>
                        </m:r>
                        <m:r>
                          <a:rPr lang="en-US" i="1" dirty="0">
                            <a:latin typeface="Cambria Math" panose="02040503050406030204" pitchFamily="18" charset="0"/>
                          </a:rPr>
                          <m:t>0</m:t>
                        </m:r>
                      </m:oMath>
                    </a14:m>
                    <a:endParaRPr lang="en-US" i="1" dirty="0"/>
                  </a:p>
                </p:txBody>
              </p:sp>
            </mc:Choice>
            <mc:Fallback xmlns="">
              <p:sp>
                <p:nvSpPr>
                  <p:cNvPr id="23" name="TextBox 22">
                    <a:extLst>
                      <a:ext uri="{FF2B5EF4-FFF2-40B4-BE49-F238E27FC236}">
                        <a16:creationId xmlns:a16="http://schemas.microsoft.com/office/drawing/2014/main" id="{45DC359F-EFDD-4044-9382-4D8AB79C0087}"/>
                      </a:ext>
                    </a:extLst>
                  </p:cNvPr>
                  <p:cNvSpPr txBox="1">
                    <a:spLocks noRot="1" noChangeAspect="1" noMove="1" noResize="1" noEditPoints="1" noAdjustHandles="1" noChangeArrowheads="1" noChangeShapeType="1" noTextEdit="1"/>
                  </p:cNvSpPr>
                  <p:nvPr/>
                </p:nvSpPr>
                <p:spPr>
                  <a:xfrm>
                    <a:off x="3799486" y="4270889"/>
                    <a:ext cx="2900474" cy="921404"/>
                  </a:xfrm>
                  <a:prstGeom prst="rect">
                    <a:avLst/>
                  </a:prstGeom>
                  <a:blipFill>
                    <a:blip r:embed="rId6"/>
                    <a:stretch>
                      <a:fillRect l="-1747" t="-2703" r="-873" b="-9459"/>
                    </a:stretch>
                  </a:blipFill>
                </p:spPr>
                <p:txBody>
                  <a:bodyPr/>
                  <a:lstStyle/>
                  <a:p>
                    <a:r>
                      <a:rPr lang="en-US">
                        <a:noFill/>
                      </a:rPr>
                      <a:t> </a:t>
                    </a:r>
                  </a:p>
                </p:txBody>
              </p:sp>
            </mc:Fallback>
          </mc:AlternateContent>
        </p:grpSp>
        <p:pic>
          <p:nvPicPr>
            <p:cNvPr id="16" name="Picture 15">
              <a:extLst>
                <a:ext uri="{FF2B5EF4-FFF2-40B4-BE49-F238E27FC236}">
                  <a16:creationId xmlns:a16="http://schemas.microsoft.com/office/drawing/2014/main" id="{61A2F824-F211-8D49-A6B8-1ADF49E8F754}"/>
                </a:ext>
              </a:extLst>
            </p:cNvPr>
            <p:cNvPicPr>
              <a:picLocks noChangeAspect="1"/>
            </p:cNvPicPr>
            <p:nvPr/>
          </p:nvPicPr>
          <p:blipFill>
            <a:blip r:embed="rId7"/>
            <a:stretch>
              <a:fillRect/>
            </a:stretch>
          </p:blipFill>
          <p:spPr>
            <a:xfrm>
              <a:off x="3624234" y="4459977"/>
              <a:ext cx="1549400" cy="1168400"/>
            </a:xfrm>
            <a:prstGeom prst="rect">
              <a:avLst/>
            </a:prstGeom>
          </p:spPr>
        </p:pic>
        <p:pic>
          <p:nvPicPr>
            <p:cNvPr id="19" name="Picture 18">
              <a:extLst>
                <a:ext uri="{FF2B5EF4-FFF2-40B4-BE49-F238E27FC236}">
                  <a16:creationId xmlns:a16="http://schemas.microsoft.com/office/drawing/2014/main" id="{DEC429B0-B9D5-2647-B876-87D3D756FEDB}"/>
                </a:ext>
              </a:extLst>
            </p:cNvPr>
            <p:cNvPicPr>
              <a:picLocks noChangeAspect="1"/>
            </p:cNvPicPr>
            <p:nvPr/>
          </p:nvPicPr>
          <p:blipFill>
            <a:blip r:embed="rId8"/>
            <a:stretch>
              <a:fillRect/>
            </a:stretch>
          </p:blipFill>
          <p:spPr>
            <a:xfrm>
              <a:off x="5268793" y="4459977"/>
              <a:ext cx="1549400" cy="1168400"/>
            </a:xfrm>
            <a:prstGeom prst="rect">
              <a:avLst/>
            </a:prstGeom>
          </p:spPr>
        </p:pic>
        <p:pic>
          <p:nvPicPr>
            <p:cNvPr id="20" name="Picture 19">
              <a:extLst>
                <a:ext uri="{FF2B5EF4-FFF2-40B4-BE49-F238E27FC236}">
                  <a16:creationId xmlns:a16="http://schemas.microsoft.com/office/drawing/2014/main" id="{580C4658-6B1A-1B47-9C31-66E7B36BE36B}"/>
                </a:ext>
              </a:extLst>
            </p:cNvPr>
            <p:cNvPicPr>
              <a:picLocks noChangeAspect="1"/>
            </p:cNvPicPr>
            <p:nvPr/>
          </p:nvPicPr>
          <p:blipFill>
            <a:blip r:embed="rId9"/>
            <a:stretch>
              <a:fillRect/>
            </a:stretch>
          </p:blipFill>
          <p:spPr>
            <a:xfrm>
              <a:off x="8978198" y="4485056"/>
              <a:ext cx="1549400" cy="1168400"/>
            </a:xfrm>
            <a:prstGeom prst="rect">
              <a:avLst/>
            </a:prstGeom>
          </p:spPr>
        </p:pic>
      </p:grpSp>
    </p:spTree>
    <p:extLst>
      <p:ext uri="{BB962C8B-B14F-4D97-AF65-F5344CB8AC3E}">
        <p14:creationId xmlns:p14="http://schemas.microsoft.com/office/powerpoint/2010/main" val="180851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dirty="0"/>
              <a:t>Unit 9 - Outline </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p:txBody>
          <a:bodyPr>
            <a:noAutofit/>
          </a:bodyPr>
          <a:lstStyle/>
          <a:p>
            <a:pPr marL="0" indent="0">
              <a:buNone/>
            </a:pPr>
            <a:r>
              <a:rPr lang="en-US" sz="1400" u="sng" dirty="0"/>
              <a:t>Unit 9 – Inferences from Two Samples</a:t>
            </a:r>
          </a:p>
          <a:p>
            <a:pPr marL="0" indent="0">
              <a:buNone/>
            </a:pPr>
            <a:endParaRPr lang="en-US" sz="1400" dirty="0"/>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Intro</a:t>
            </a:r>
          </a:p>
          <a:p>
            <a:pPr marL="0" marR="0" indent="0">
              <a:spcBef>
                <a:spcPts val="0"/>
              </a:spcBef>
              <a:spcAft>
                <a:spcPts val="0"/>
              </a:spcAft>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Hypothesis Testing Overview for Two Samples</a:t>
            </a: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Review all Steps</a:t>
            </a: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Hypothesis Testing of Two Population Proportions</a:t>
            </a:r>
          </a:p>
          <a:p>
            <a:pPr>
              <a:spcBef>
                <a:spcPts val="0"/>
              </a:spcBef>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Traditional and P-value Methods</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Confidence Intervals</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marL="0" indent="0">
              <a:spcBef>
                <a:spcPts val="0"/>
              </a:spcBef>
              <a:buNone/>
            </a:pPr>
            <a:r>
              <a:rPr lang="en-US" sz="1400" dirty="0">
                <a:latin typeface="Calibri" panose="020F0502020204030204" pitchFamily="34" charset="0"/>
                <a:ea typeface="Calibri" panose="020F0502020204030204" pitchFamily="34" charset="0"/>
                <a:cs typeface="Times New Roman" panose="02020603050405020304" pitchFamily="18" charset="0"/>
              </a:rPr>
              <a:t>Hypothesis Testing of Two Population Means (Independent Samples)</a:t>
            </a:r>
          </a:p>
          <a:p>
            <a:pPr marL="0" indent="0">
              <a:spcBef>
                <a:spcPts val="0"/>
              </a:spcBef>
              <a:buNone/>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Independent vs Dependent (Matched vs Paired)</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Means of Independent Samples with sigma known, traditional and </a:t>
            </a:r>
            <a:r>
              <a:rPr lang="en-US" sz="1400" dirty="0" err="1">
                <a:latin typeface="Calibri" panose="020F0502020204030204" pitchFamily="34" charset="0"/>
                <a:ea typeface="Calibri" panose="020F0502020204030204" pitchFamily="34" charset="0"/>
                <a:cs typeface="Times New Roman" panose="02020603050405020304" pitchFamily="18" charset="0"/>
              </a:rPr>
              <a:t>pvalue</a:t>
            </a:r>
            <a:r>
              <a:rPr lang="en-US" sz="1400" dirty="0">
                <a:latin typeface="Calibri" panose="020F0502020204030204" pitchFamily="34" charset="0"/>
                <a:ea typeface="Calibri" panose="020F0502020204030204" pitchFamily="34" charset="0"/>
                <a:cs typeface="Times New Roman" panose="02020603050405020304" pitchFamily="18" charset="0"/>
              </a:rPr>
              <a:t> methods</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Means of Independent Samples with sigma unknown, p-value method </a:t>
            </a:r>
          </a:p>
          <a:p>
            <a:pPr>
              <a:spcBef>
                <a:spcPts val="0"/>
              </a:spcBef>
            </a:pPr>
            <a:r>
              <a:rPr lang="en-US" sz="1400"/>
              <a:t>Confidence Intervals</a:t>
            </a:r>
            <a:endParaRPr lang="en-US" sz="1400" dirty="0"/>
          </a:p>
          <a:p>
            <a:pPr marL="0" indent="0">
              <a:spcBef>
                <a:spcPts val="0"/>
              </a:spcBef>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365236" y="204517"/>
            <a:ext cx="6543341" cy="1123299"/>
          </a:xfrm>
        </p:spPr>
        <p:txBody>
          <a:bodyPr/>
          <a:lstStyle/>
          <a:p>
            <a:r>
              <a:rPr lang="en-US" sz="36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415600" y="1536633"/>
            <a:ext cx="11360800" cy="2693162"/>
          </a:xfrm>
        </p:spPr>
        <p:txBody>
          <a:bodyPr/>
          <a:lstStyle/>
          <a:p>
            <a:pPr marL="0" indent="0">
              <a:buNone/>
            </a:pPr>
            <a:r>
              <a:rPr lang="en-US" sz="1600" b="1" dirty="0"/>
              <a:t>Problem</a:t>
            </a:r>
            <a:r>
              <a:rPr lang="en-US" sz="1600" dirty="0"/>
              <a:t>: Write the conclusions and interpretations for the previous scenarios using our results.</a:t>
            </a:r>
          </a:p>
          <a:p>
            <a:pPr marL="0" indent="0">
              <a:buNone/>
            </a:pPr>
            <a:endParaRPr lang="en-US" sz="1600" dirty="0"/>
          </a:p>
          <a:p>
            <a:pPr marL="0" indent="0">
              <a:buNone/>
            </a:pPr>
            <a:r>
              <a:rPr lang="en-US" sz="1600" b="1" dirty="0"/>
              <a:t>Setup: </a:t>
            </a:r>
            <a:r>
              <a:rPr lang="en-US" sz="1600" dirty="0"/>
              <a:t>A </a:t>
            </a:r>
            <a:r>
              <a:rPr lang="en-US" sz="1600" dirty="0" err="1"/>
              <a:t>NatGeo</a:t>
            </a:r>
            <a:r>
              <a:rPr lang="en-US" sz="1600" dirty="0"/>
              <a:t> Poll interviewed 1200 hiking enthusiasts and 1100 climbers. They asked “Are you more afraid of spiders or snakes???” 768 of the 1200 hikers and 662 of the 1100 climbers, responded “</a:t>
            </a:r>
            <a:r>
              <a:rPr lang="en-US" sz="1600" dirty="0" err="1"/>
              <a:t>Ewww</a:t>
            </a:r>
            <a:r>
              <a:rPr lang="en-US" sz="1600" dirty="0"/>
              <a:t>, snakes….” Is there enough evidence to conclude the proportion of hikers who are more afraid of snakes is different than that of climbers? Use 𝛼 = 0.1 </a:t>
            </a:r>
          </a:p>
          <a:p>
            <a:pPr marL="0" indent="0">
              <a:buNone/>
            </a:pPr>
            <a:endParaRPr lang="en-US" sz="1600" b="1" dirty="0"/>
          </a:p>
          <a:p>
            <a:pPr marL="0" indent="0">
              <a:buNone/>
            </a:pPr>
            <a:r>
              <a:rPr lang="en-US" sz="1600" b="1" dirty="0"/>
              <a:t>Solution</a:t>
            </a:r>
            <a:r>
              <a:rPr lang="en-US" sz="1600" dirty="0"/>
              <a:t>:</a:t>
            </a:r>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p:txBody>
      </p:sp>
      <p:sp>
        <p:nvSpPr>
          <p:cNvPr id="4" name="Google Shape;258;p46">
            <a:extLst>
              <a:ext uri="{FF2B5EF4-FFF2-40B4-BE49-F238E27FC236}">
                <a16:creationId xmlns:a16="http://schemas.microsoft.com/office/drawing/2014/main" id="{C758AE04-F4FF-2940-8DE2-47DA89B98D1D}"/>
              </a:ext>
            </a:extLst>
          </p:cNvPr>
          <p:cNvSpPr txBox="1">
            <a:spLocks/>
          </p:cNvSpPr>
          <p:nvPr/>
        </p:nvSpPr>
        <p:spPr>
          <a:xfrm>
            <a:off x="5108387" y="204517"/>
            <a:ext cx="6718377" cy="1181505"/>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5.  Conclude </a:t>
            </a:r>
            <a:r>
              <a:rPr lang="en-US" sz="2400" dirty="0">
                <a:solidFill>
                  <a:srgbClr val="0070C0"/>
                </a:solidFill>
              </a:rPr>
              <a:t>and</a:t>
            </a:r>
            <a:r>
              <a:rPr lang="en-US" sz="2400" b="1" dirty="0">
                <a:solidFill>
                  <a:srgbClr val="0070C0"/>
                </a:solidFill>
              </a:rPr>
              <a:t> Interpret</a:t>
            </a:r>
            <a:endParaRPr lang="en-US" sz="1800" dirty="0">
              <a:solidFill>
                <a:srgbClr val="0070C0"/>
              </a:solidFill>
            </a:endParaRPr>
          </a:p>
          <a:p>
            <a:pPr marL="944850" lvl="1">
              <a:lnSpc>
                <a:spcPct val="100000"/>
              </a:lnSpc>
              <a:spcBef>
                <a:spcPts val="0"/>
              </a:spcBef>
            </a:pPr>
            <a:r>
              <a:rPr lang="en-US" sz="1800" dirty="0">
                <a:solidFill>
                  <a:srgbClr val="0070C0"/>
                </a:solidFill>
              </a:rPr>
              <a:t>State whether you reject H</a:t>
            </a:r>
            <a:r>
              <a:rPr lang="en-US" sz="1800" baseline="-25000" dirty="0">
                <a:solidFill>
                  <a:srgbClr val="0070C0"/>
                </a:solidFill>
              </a:rPr>
              <a:t>0</a:t>
            </a:r>
            <a:r>
              <a:rPr lang="en-US" sz="1800" dirty="0">
                <a:solidFill>
                  <a:srgbClr val="0070C0"/>
                </a:solidFill>
              </a:rPr>
              <a:t> or fail to reject H</a:t>
            </a:r>
            <a:r>
              <a:rPr lang="en-US" sz="1800" baseline="-25000" dirty="0">
                <a:solidFill>
                  <a:srgbClr val="0070C0"/>
                </a:solidFill>
              </a:rPr>
              <a:t>0</a:t>
            </a:r>
            <a:r>
              <a:rPr lang="en-US" sz="1800" dirty="0">
                <a:solidFill>
                  <a:srgbClr val="0070C0"/>
                </a:solidFill>
              </a:rPr>
              <a:t> AND WHY!</a:t>
            </a:r>
            <a:endParaRPr lang="en-US" sz="1800" baseline="-25000" dirty="0">
              <a:solidFill>
                <a:srgbClr val="0070C0"/>
              </a:solidFill>
            </a:endParaRPr>
          </a:p>
          <a:p>
            <a:pPr marL="944850" lvl="1">
              <a:lnSpc>
                <a:spcPct val="100000"/>
              </a:lnSpc>
              <a:spcBef>
                <a:spcPts val="0"/>
              </a:spcBef>
            </a:pPr>
            <a:r>
              <a:rPr lang="en-US" sz="1800" dirty="0">
                <a:solidFill>
                  <a:srgbClr val="0070C0"/>
                </a:solidFill>
              </a:rPr>
              <a:t>Interpret your results in the context of the problem</a:t>
            </a:r>
          </a:p>
        </p:txBody>
      </p:sp>
      <p:pic>
        <p:nvPicPr>
          <p:cNvPr id="10" name="Picture 9">
            <a:extLst>
              <a:ext uri="{FF2B5EF4-FFF2-40B4-BE49-F238E27FC236}">
                <a16:creationId xmlns:a16="http://schemas.microsoft.com/office/drawing/2014/main" id="{52C243C4-9903-0F4F-A76D-6764FB2DF711}"/>
              </a:ext>
            </a:extLst>
          </p:cNvPr>
          <p:cNvPicPr>
            <a:picLocks noChangeAspect="1"/>
          </p:cNvPicPr>
          <p:nvPr/>
        </p:nvPicPr>
        <p:blipFill>
          <a:blip r:embed="rId2"/>
          <a:stretch>
            <a:fillRect/>
          </a:stretch>
        </p:blipFill>
        <p:spPr>
          <a:xfrm>
            <a:off x="9743166" y="2844800"/>
            <a:ext cx="1549400" cy="1168400"/>
          </a:xfrm>
          <a:prstGeom prst="rect">
            <a:avLst/>
          </a:prstGeom>
        </p:spPr>
      </p:pic>
    </p:spTree>
    <p:extLst>
      <p:ext uri="{BB962C8B-B14F-4D97-AF65-F5344CB8AC3E}">
        <p14:creationId xmlns:p14="http://schemas.microsoft.com/office/powerpoint/2010/main" val="427527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365236" y="204517"/>
            <a:ext cx="6543341" cy="1123299"/>
          </a:xfrm>
        </p:spPr>
        <p:txBody>
          <a:bodyPr/>
          <a:lstStyle/>
          <a:p>
            <a:r>
              <a:rPr lang="en-US" sz="36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415600" y="1536633"/>
            <a:ext cx="11360800" cy="2693162"/>
          </a:xfrm>
        </p:spPr>
        <p:txBody>
          <a:bodyPr/>
          <a:lstStyle/>
          <a:p>
            <a:pPr marL="0" indent="0">
              <a:buNone/>
            </a:pPr>
            <a:r>
              <a:rPr lang="en-US" sz="1600" b="1" dirty="0"/>
              <a:t>Problem</a:t>
            </a:r>
            <a:r>
              <a:rPr lang="en-US" sz="1600" dirty="0"/>
              <a:t>: Write the conclusions and interpretations for the previous scenarios using our results.</a:t>
            </a:r>
          </a:p>
          <a:p>
            <a:pPr marL="0" indent="0">
              <a:buNone/>
            </a:pPr>
            <a:endParaRPr lang="en-US" sz="1600" dirty="0"/>
          </a:p>
          <a:p>
            <a:pPr marL="0" indent="0">
              <a:buNone/>
            </a:pPr>
            <a:r>
              <a:rPr lang="en-US" sz="1600" b="1" dirty="0"/>
              <a:t>Setup: </a:t>
            </a:r>
            <a:r>
              <a:rPr lang="en-US" sz="1600" dirty="0"/>
              <a:t>A </a:t>
            </a:r>
            <a:r>
              <a:rPr lang="en-US" sz="1600" dirty="0" err="1"/>
              <a:t>NatGeo</a:t>
            </a:r>
            <a:r>
              <a:rPr lang="en-US" sz="1600" dirty="0"/>
              <a:t> Poll interviewed 1200 hiking enthusiasts and 1100 climbers. They asked “Are you more afraid of spiders or snakes???” 768 of the 1200 hikers and 662 of the 1100 climbers, responded “</a:t>
            </a:r>
            <a:r>
              <a:rPr lang="en-US" sz="1600" dirty="0" err="1"/>
              <a:t>Ewww</a:t>
            </a:r>
            <a:r>
              <a:rPr lang="en-US" sz="1600" dirty="0"/>
              <a:t>, snakes….” Is there enough evidence to conclude the proportion of hikers who are more afraid of snakes is different than that of climbers? Use 𝛼 = 0.1 </a:t>
            </a:r>
          </a:p>
          <a:p>
            <a:pPr marL="0" indent="0">
              <a:buNone/>
            </a:pPr>
            <a:endParaRPr lang="en-US" sz="1600" b="1" dirty="0"/>
          </a:p>
          <a:p>
            <a:pPr marL="0" indent="0">
              <a:buNone/>
            </a:pPr>
            <a:r>
              <a:rPr lang="en-US" sz="1600" b="1" dirty="0"/>
              <a:t>Solution</a:t>
            </a:r>
            <a:r>
              <a:rPr lang="en-US" sz="1600" dirty="0"/>
              <a:t>:</a:t>
            </a:r>
          </a:p>
          <a:p>
            <a:pPr marL="0" indent="0">
              <a:buNone/>
            </a:pPr>
            <a:r>
              <a:rPr lang="en-US" sz="1600" i="1" dirty="0">
                <a:solidFill>
                  <a:srgbClr val="7030A0"/>
                </a:solidFill>
              </a:rPr>
              <a:t>Need these…</a:t>
            </a:r>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p:txBody>
      </p:sp>
      <p:sp>
        <p:nvSpPr>
          <p:cNvPr id="4" name="Google Shape;258;p46">
            <a:extLst>
              <a:ext uri="{FF2B5EF4-FFF2-40B4-BE49-F238E27FC236}">
                <a16:creationId xmlns:a16="http://schemas.microsoft.com/office/drawing/2014/main" id="{C758AE04-F4FF-2940-8DE2-47DA89B98D1D}"/>
              </a:ext>
            </a:extLst>
          </p:cNvPr>
          <p:cNvSpPr txBox="1">
            <a:spLocks/>
          </p:cNvSpPr>
          <p:nvPr/>
        </p:nvSpPr>
        <p:spPr>
          <a:xfrm>
            <a:off x="5108387" y="204517"/>
            <a:ext cx="6718377" cy="1181505"/>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5.  Conclude </a:t>
            </a:r>
            <a:r>
              <a:rPr lang="en-US" sz="2400" dirty="0">
                <a:solidFill>
                  <a:srgbClr val="0070C0"/>
                </a:solidFill>
              </a:rPr>
              <a:t>and</a:t>
            </a:r>
            <a:r>
              <a:rPr lang="en-US" sz="2400" b="1" dirty="0">
                <a:solidFill>
                  <a:srgbClr val="0070C0"/>
                </a:solidFill>
              </a:rPr>
              <a:t> Interpret</a:t>
            </a:r>
            <a:endParaRPr lang="en-US" sz="1800" dirty="0">
              <a:solidFill>
                <a:srgbClr val="0070C0"/>
              </a:solidFill>
            </a:endParaRPr>
          </a:p>
          <a:p>
            <a:pPr marL="944850" lvl="1">
              <a:lnSpc>
                <a:spcPct val="100000"/>
              </a:lnSpc>
              <a:spcBef>
                <a:spcPts val="0"/>
              </a:spcBef>
            </a:pPr>
            <a:r>
              <a:rPr lang="en-US" sz="1800" dirty="0">
                <a:solidFill>
                  <a:srgbClr val="0070C0"/>
                </a:solidFill>
              </a:rPr>
              <a:t>State whether you reject H</a:t>
            </a:r>
            <a:r>
              <a:rPr lang="en-US" sz="1800" baseline="-25000" dirty="0">
                <a:solidFill>
                  <a:srgbClr val="0070C0"/>
                </a:solidFill>
              </a:rPr>
              <a:t>0</a:t>
            </a:r>
            <a:r>
              <a:rPr lang="en-US" sz="1800" dirty="0">
                <a:solidFill>
                  <a:srgbClr val="0070C0"/>
                </a:solidFill>
              </a:rPr>
              <a:t> or fail to reject H</a:t>
            </a:r>
            <a:r>
              <a:rPr lang="en-US" sz="1800" baseline="-25000" dirty="0">
                <a:solidFill>
                  <a:srgbClr val="0070C0"/>
                </a:solidFill>
              </a:rPr>
              <a:t>0</a:t>
            </a:r>
            <a:r>
              <a:rPr lang="en-US" sz="1800" dirty="0">
                <a:solidFill>
                  <a:srgbClr val="0070C0"/>
                </a:solidFill>
              </a:rPr>
              <a:t> AND WHY!</a:t>
            </a:r>
            <a:endParaRPr lang="en-US" sz="1800" baseline="-25000" dirty="0">
              <a:solidFill>
                <a:srgbClr val="0070C0"/>
              </a:solidFill>
            </a:endParaRPr>
          </a:p>
          <a:p>
            <a:pPr marL="944850" lvl="1">
              <a:lnSpc>
                <a:spcPct val="100000"/>
              </a:lnSpc>
              <a:spcBef>
                <a:spcPts val="0"/>
              </a:spcBef>
            </a:pPr>
            <a:r>
              <a:rPr lang="en-US" sz="1800" dirty="0">
                <a:solidFill>
                  <a:srgbClr val="0070C0"/>
                </a:solidFill>
              </a:rPr>
              <a:t>Interpret your results in the context of the problem</a:t>
            </a:r>
          </a:p>
        </p:txBody>
      </p:sp>
      <p:pic>
        <p:nvPicPr>
          <p:cNvPr id="10" name="Picture 9">
            <a:extLst>
              <a:ext uri="{FF2B5EF4-FFF2-40B4-BE49-F238E27FC236}">
                <a16:creationId xmlns:a16="http://schemas.microsoft.com/office/drawing/2014/main" id="{52C243C4-9903-0F4F-A76D-6764FB2DF711}"/>
              </a:ext>
            </a:extLst>
          </p:cNvPr>
          <p:cNvPicPr>
            <a:picLocks noChangeAspect="1"/>
          </p:cNvPicPr>
          <p:nvPr/>
        </p:nvPicPr>
        <p:blipFill>
          <a:blip r:embed="rId2"/>
          <a:stretch>
            <a:fillRect/>
          </a:stretch>
        </p:blipFill>
        <p:spPr>
          <a:xfrm>
            <a:off x="9743166" y="2844800"/>
            <a:ext cx="1549400" cy="1168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E38BCE-42D6-A84D-BAA5-56C707CAFFE6}"/>
                  </a:ext>
                </a:extLst>
              </p:cNvPr>
              <p:cNvSpPr txBox="1"/>
              <p:nvPr/>
            </p:nvSpPr>
            <p:spPr>
              <a:xfrm>
                <a:off x="1739472" y="2844800"/>
                <a:ext cx="6177781" cy="1384995"/>
              </a:xfrm>
              <a:prstGeom prst="rect">
                <a:avLst/>
              </a:prstGeom>
              <a:noFill/>
            </p:spPr>
            <p:txBody>
              <a:bodyPr wrap="none" rtlCol="0">
                <a:spAutoFit/>
              </a:bodyPr>
              <a:lstStyle/>
              <a:p>
                <a:r>
                  <a:rPr lang="en-US" sz="1400" i="1" dirty="0">
                    <a:solidFill>
                      <a:srgbClr val="FF0000"/>
                    </a:solidFill>
                  </a:rPr>
                  <a:t>Let p</a:t>
                </a:r>
                <a:r>
                  <a:rPr lang="en-US" sz="1400" i="1" baseline="-25000" dirty="0">
                    <a:solidFill>
                      <a:srgbClr val="FF0000"/>
                    </a:solidFill>
                  </a:rPr>
                  <a:t>1</a:t>
                </a:r>
                <a:r>
                  <a:rPr lang="en-US" sz="1400" i="1" dirty="0">
                    <a:solidFill>
                      <a:srgbClr val="FF0000"/>
                    </a:solidFill>
                  </a:rPr>
                  <a:t> = the true proportion of hikers who are more afraid of snakes than spiders</a:t>
                </a:r>
              </a:p>
              <a:p>
                <a:r>
                  <a:rPr lang="en-US" sz="1400" i="1" dirty="0">
                    <a:solidFill>
                      <a:srgbClr val="FF0000"/>
                    </a:solidFill>
                  </a:rPr>
                  <a:t>Let p</a:t>
                </a:r>
                <a:r>
                  <a:rPr lang="en-US" sz="1400" i="1" baseline="-25000" dirty="0">
                    <a:solidFill>
                      <a:srgbClr val="FF0000"/>
                    </a:solidFill>
                  </a:rPr>
                  <a:t>2</a:t>
                </a:r>
                <a:r>
                  <a:rPr lang="en-US" sz="1400" i="1" dirty="0">
                    <a:solidFill>
                      <a:srgbClr val="FF0000"/>
                    </a:solidFill>
                  </a:rPr>
                  <a:t> = the true proportion of climbers who are more afraid of snakes than spiders</a:t>
                </a:r>
              </a:p>
              <a:p>
                <a:endParaRPr lang="en-US" sz="1400" i="1" dirty="0">
                  <a:solidFill>
                    <a:srgbClr val="FF0000"/>
                  </a:solidFill>
                </a:endParaRPr>
              </a:p>
              <a:p>
                <a:r>
                  <a:rPr lang="en-US" sz="1400" i="1" dirty="0">
                    <a:solidFill>
                      <a:srgbClr val="FF0000"/>
                    </a:solidFill>
                  </a:rPr>
                  <a:t>H</a:t>
                </a:r>
                <a:r>
                  <a:rPr lang="en-US" sz="1400" i="1" baseline="-25000" dirty="0">
                    <a:solidFill>
                      <a:srgbClr val="FF0000"/>
                    </a:solidFill>
                  </a:rPr>
                  <a:t>0</a:t>
                </a:r>
                <a:r>
                  <a:rPr lang="en-US" sz="1400" i="1" dirty="0">
                    <a:solidFill>
                      <a:srgbClr val="FF0000"/>
                    </a:solidFill>
                  </a:rPr>
                  <a:t>: </a:t>
                </a:r>
                <a14:m>
                  <m:oMath xmlns:m="http://schemas.openxmlformats.org/officeDocument/2006/math">
                    <m:sSub>
                      <m:sSubPr>
                        <m:ctrlPr>
                          <a:rPr lang="en-US" sz="1400" b="0" i="1" dirty="0" smtClean="0">
                            <a:solidFill>
                              <a:srgbClr val="FF0000"/>
                            </a:solidFill>
                            <a:latin typeface="Cambria Math" panose="02040503050406030204" pitchFamily="18" charset="0"/>
                          </a:rPr>
                        </m:ctrlPr>
                      </m:sSubPr>
                      <m:e>
                        <m:r>
                          <a:rPr lang="en-US" sz="1400" i="1" dirty="0" smtClean="0">
                            <a:solidFill>
                              <a:srgbClr val="FF0000"/>
                            </a:solidFill>
                            <a:latin typeface="Cambria Math" panose="02040503050406030204" pitchFamily="18" charset="0"/>
                          </a:rPr>
                          <m:t>𝑝</m:t>
                        </m:r>
                      </m:e>
                      <m:sub>
                        <m:r>
                          <a:rPr lang="en-US" sz="1400" b="0" i="1" dirty="0" smtClean="0">
                            <a:solidFill>
                              <a:srgbClr val="FF0000"/>
                            </a:solidFill>
                            <a:latin typeface="Cambria Math" panose="02040503050406030204" pitchFamily="18" charset="0"/>
                          </a:rPr>
                          <m:t>1</m:t>
                        </m:r>
                      </m:sub>
                    </m:sSub>
                    <m:r>
                      <a:rPr lang="en-US" sz="1400" b="0" i="1" dirty="0" smtClean="0">
                        <a:solidFill>
                          <a:srgbClr val="FF0000"/>
                        </a:solidFill>
                        <a:latin typeface="Cambria Math" panose="02040503050406030204" pitchFamily="18" charset="0"/>
                      </a:rPr>
                      <m:t>−</m:t>
                    </m:r>
                    <m:sSub>
                      <m:sSubPr>
                        <m:ctrlPr>
                          <a:rPr lang="en-US" sz="1400" b="0" i="1" dirty="0" smtClean="0">
                            <a:solidFill>
                              <a:srgbClr val="FF0000"/>
                            </a:solidFill>
                            <a:latin typeface="Cambria Math" panose="02040503050406030204" pitchFamily="18" charset="0"/>
                          </a:rPr>
                        </m:ctrlPr>
                      </m:sSubPr>
                      <m:e>
                        <m:r>
                          <a:rPr lang="en-US" sz="1400" b="0" i="1" dirty="0" smtClean="0">
                            <a:solidFill>
                              <a:srgbClr val="FF0000"/>
                            </a:solidFill>
                            <a:latin typeface="Cambria Math" panose="02040503050406030204" pitchFamily="18" charset="0"/>
                          </a:rPr>
                          <m:t>𝑝</m:t>
                        </m:r>
                      </m:e>
                      <m:sub>
                        <m:r>
                          <a:rPr lang="en-US" sz="1400" b="0" i="1" dirty="0" smtClean="0">
                            <a:solidFill>
                              <a:srgbClr val="FF0000"/>
                            </a:solidFill>
                            <a:latin typeface="Cambria Math" panose="02040503050406030204" pitchFamily="18" charset="0"/>
                          </a:rPr>
                          <m:t>2</m:t>
                        </m:r>
                      </m:sub>
                    </m:sSub>
                    <m:r>
                      <a:rPr lang="en-US" sz="1400" b="0" i="1" dirty="0" smtClean="0">
                        <a:solidFill>
                          <a:srgbClr val="FF0000"/>
                        </a:solidFill>
                        <a:latin typeface="Cambria Math" panose="02040503050406030204" pitchFamily="18" charset="0"/>
                      </a:rPr>
                      <m:t>=0</m:t>
                    </m:r>
                  </m:oMath>
                </a14:m>
                <a:endParaRPr lang="en-US" sz="1400" i="1" dirty="0">
                  <a:solidFill>
                    <a:srgbClr val="FF0000"/>
                  </a:solidFill>
                </a:endParaRPr>
              </a:p>
              <a:p>
                <a:r>
                  <a:rPr lang="en-US" sz="1400" i="1" dirty="0">
                    <a:solidFill>
                      <a:srgbClr val="FF0000"/>
                    </a:solidFill>
                  </a:rPr>
                  <a:t>H</a:t>
                </a:r>
                <a:r>
                  <a:rPr lang="en-US" sz="1400" i="1" baseline="-25000" dirty="0">
                    <a:solidFill>
                      <a:srgbClr val="FF0000"/>
                    </a:solidFill>
                  </a:rPr>
                  <a:t>A</a:t>
                </a:r>
                <a:r>
                  <a:rPr lang="en-US" sz="1400" i="1" dirty="0">
                    <a:solidFill>
                      <a:srgbClr val="FF0000"/>
                    </a:solidFill>
                  </a:rPr>
                  <a:t>: </a:t>
                </a:r>
                <a14:m>
                  <m:oMath xmlns:m="http://schemas.openxmlformats.org/officeDocument/2006/math">
                    <m:sSub>
                      <m:sSubPr>
                        <m:ctrlPr>
                          <a:rPr lang="en-US" sz="1400" i="1" dirty="0">
                            <a:solidFill>
                              <a:srgbClr val="FF0000"/>
                            </a:solidFill>
                            <a:latin typeface="Cambria Math" panose="02040503050406030204" pitchFamily="18" charset="0"/>
                          </a:rPr>
                        </m:ctrlPr>
                      </m:sSubPr>
                      <m:e>
                        <m:r>
                          <a:rPr lang="en-US" sz="1400" i="1" dirty="0" smtClean="0">
                            <a:solidFill>
                              <a:srgbClr val="FF0000"/>
                            </a:solidFill>
                            <a:latin typeface="Cambria Math" panose="02040503050406030204" pitchFamily="18" charset="0"/>
                          </a:rPr>
                          <m:t>𝑝</m:t>
                        </m:r>
                      </m:e>
                      <m:sub>
                        <m:r>
                          <a:rPr lang="en-US" sz="1400" i="1" dirty="0" smtClean="0">
                            <a:solidFill>
                              <a:srgbClr val="FF0000"/>
                            </a:solidFill>
                            <a:latin typeface="Cambria Math" panose="02040503050406030204" pitchFamily="18" charset="0"/>
                          </a:rPr>
                          <m:t>1</m:t>
                        </m:r>
                      </m:sub>
                    </m:sSub>
                    <m:r>
                      <a:rPr lang="en-US" sz="1400" i="1" dirty="0" smtClean="0">
                        <a:solidFill>
                          <a:srgbClr val="FF0000"/>
                        </a:solidFill>
                        <a:latin typeface="Cambria Math" panose="02040503050406030204" pitchFamily="18" charset="0"/>
                      </a:rPr>
                      <m:t>−</m:t>
                    </m:r>
                    <m:sSub>
                      <m:sSubPr>
                        <m:ctrlPr>
                          <a:rPr lang="en-US" sz="1400" i="1" dirty="0">
                            <a:solidFill>
                              <a:srgbClr val="FF0000"/>
                            </a:solidFill>
                            <a:latin typeface="Cambria Math" panose="02040503050406030204" pitchFamily="18" charset="0"/>
                          </a:rPr>
                        </m:ctrlPr>
                      </m:sSubPr>
                      <m:e>
                        <m:r>
                          <a:rPr lang="en-US" sz="1400" i="1" dirty="0" smtClean="0">
                            <a:solidFill>
                              <a:srgbClr val="FF0000"/>
                            </a:solidFill>
                            <a:latin typeface="Cambria Math" panose="02040503050406030204" pitchFamily="18" charset="0"/>
                          </a:rPr>
                          <m:t>𝑝</m:t>
                        </m:r>
                      </m:e>
                      <m:sub>
                        <m:r>
                          <a:rPr lang="en-US" sz="1400" i="1" dirty="0" smtClean="0">
                            <a:solidFill>
                              <a:srgbClr val="FF0000"/>
                            </a:solidFill>
                            <a:latin typeface="Cambria Math" panose="02040503050406030204" pitchFamily="18" charset="0"/>
                          </a:rPr>
                          <m:t>2</m:t>
                        </m:r>
                      </m:sub>
                    </m:sSub>
                    <m:r>
                      <a:rPr lang="en-US" sz="1400" b="0" i="1" dirty="0" smtClean="0">
                        <a:solidFill>
                          <a:srgbClr val="FF0000"/>
                        </a:solidFill>
                        <a:latin typeface="Cambria Math" panose="02040503050406030204" pitchFamily="18" charset="0"/>
                      </a:rPr>
                      <m:t>≠</m:t>
                    </m:r>
                    <m:r>
                      <a:rPr lang="en-US" sz="1400" i="1" dirty="0" smtClean="0">
                        <a:solidFill>
                          <a:srgbClr val="FF0000"/>
                        </a:solidFill>
                        <a:latin typeface="Cambria Math" panose="02040503050406030204" pitchFamily="18" charset="0"/>
                      </a:rPr>
                      <m:t>0</m:t>
                    </m:r>
                  </m:oMath>
                </a14:m>
                <a:endParaRPr lang="en-US" sz="1400" i="1" dirty="0">
                  <a:solidFill>
                    <a:srgbClr val="FF0000"/>
                  </a:solidFill>
                </a:endParaRPr>
              </a:p>
              <a:p>
                <a:r>
                  <a:rPr lang="en-US" sz="1400" i="1" dirty="0">
                    <a:solidFill>
                      <a:srgbClr val="FF0000"/>
                    </a:solidFill>
                  </a:rPr>
                  <a:t>𝛼 = 0.1 </a:t>
                </a:r>
              </a:p>
            </p:txBody>
          </p:sp>
        </mc:Choice>
        <mc:Fallback xmlns="">
          <p:sp>
            <p:nvSpPr>
              <p:cNvPr id="11" name="TextBox 10">
                <a:extLst>
                  <a:ext uri="{FF2B5EF4-FFF2-40B4-BE49-F238E27FC236}">
                    <a16:creationId xmlns:a16="http://schemas.microsoft.com/office/drawing/2014/main" id="{D2E38BCE-42D6-A84D-BAA5-56C707CAFFE6}"/>
                  </a:ext>
                </a:extLst>
              </p:cNvPr>
              <p:cNvSpPr txBox="1">
                <a:spLocks noRot="1" noChangeAspect="1" noMove="1" noResize="1" noEditPoints="1" noAdjustHandles="1" noChangeArrowheads="1" noChangeShapeType="1" noTextEdit="1"/>
              </p:cNvSpPr>
              <p:nvPr/>
            </p:nvSpPr>
            <p:spPr>
              <a:xfrm>
                <a:off x="1739472" y="2844800"/>
                <a:ext cx="6177781" cy="1384995"/>
              </a:xfrm>
              <a:prstGeom prst="rect">
                <a:avLst/>
              </a:prstGeom>
              <a:blipFill>
                <a:blip r:embed="rId3"/>
                <a:stretch>
                  <a:fillRect l="-205" t="-909" b="-363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A5198AC-4FDC-3A4B-B76A-E92BA09ABA35}"/>
              </a:ext>
            </a:extLst>
          </p:cNvPr>
          <p:cNvSpPr txBox="1"/>
          <p:nvPr/>
        </p:nvSpPr>
        <p:spPr>
          <a:xfrm>
            <a:off x="1476179" y="4071947"/>
            <a:ext cx="11063413" cy="2605842"/>
          </a:xfrm>
          <a:prstGeom prst="rect">
            <a:avLst/>
          </a:prstGeom>
          <a:noFill/>
        </p:spPr>
        <p:txBody>
          <a:bodyPr wrap="none" rtlCol="0">
            <a:spAutoFit/>
          </a:bodyPr>
          <a:lstStyle/>
          <a:p>
            <a:endParaRPr lang="en-US" sz="1400" b="1" dirty="0"/>
          </a:p>
          <a:p>
            <a:r>
              <a:rPr lang="en-US" sz="1400" i="1" u="sng" dirty="0"/>
              <a:t>P-Value</a:t>
            </a:r>
            <a:endParaRPr lang="en-US" sz="1400" i="1" dirty="0"/>
          </a:p>
          <a:p>
            <a:r>
              <a:rPr lang="en-US" sz="1400" i="1" dirty="0">
                <a:solidFill>
                  <a:srgbClr val="FF0000"/>
                </a:solidFill>
              </a:rPr>
              <a:t>P-value = 2–</a:t>
            </a:r>
            <a:r>
              <a:rPr lang="en-US" sz="1400" i="1" dirty="0" err="1">
                <a:solidFill>
                  <a:srgbClr val="FF0000"/>
                </a:solidFill>
              </a:rPr>
              <a:t>PropZTest</a:t>
            </a:r>
            <a:r>
              <a:rPr lang="en-US" sz="1400" i="1" dirty="0">
                <a:solidFill>
                  <a:srgbClr val="FF0000"/>
                </a:solidFill>
              </a:rPr>
              <a:t>(x</a:t>
            </a:r>
            <a:r>
              <a:rPr lang="en-US" sz="1400" i="1" baseline="-25000" dirty="0">
                <a:solidFill>
                  <a:srgbClr val="FF0000"/>
                </a:solidFill>
              </a:rPr>
              <a:t>1</a:t>
            </a:r>
            <a:r>
              <a:rPr lang="en-US" sz="1400" i="1" dirty="0">
                <a:solidFill>
                  <a:srgbClr val="FF0000"/>
                </a:solidFill>
              </a:rPr>
              <a:t> = 768, n</a:t>
            </a:r>
            <a:r>
              <a:rPr lang="en-US" sz="1400" i="1" baseline="-25000" dirty="0">
                <a:solidFill>
                  <a:srgbClr val="FF0000"/>
                </a:solidFill>
              </a:rPr>
              <a:t>1</a:t>
            </a:r>
            <a:r>
              <a:rPr lang="en-US" sz="1400" i="1" dirty="0">
                <a:solidFill>
                  <a:srgbClr val="FF0000"/>
                </a:solidFill>
              </a:rPr>
              <a:t> = 1200, x</a:t>
            </a:r>
            <a:r>
              <a:rPr lang="en-US" sz="1400" i="1" baseline="-25000" dirty="0">
                <a:solidFill>
                  <a:srgbClr val="FF0000"/>
                </a:solidFill>
              </a:rPr>
              <a:t>2</a:t>
            </a:r>
            <a:r>
              <a:rPr lang="en-US" sz="1400" i="1" dirty="0">
                <a:solidFill>
                  <a:srgbClr val="FF0000"/>
                </a:solidFill>
              </a:rPr>
              <a:t> = 662, n</a:t>
            </a:r>
            <a:r>
              <a:rPr lang="en-US" sz="1400" i="1" baseline="-25000" dirty="0">
                <a:solidFill>
                  <a:srgbClr val="FF0000"/>
                </a:solidFill>
              </a:rPr>
              <a:t>2</a:t>
            </a:r>
            <a:r>
              <a:rPr lang="en-US" sz="1400" i="1" dirty="0">
                <a:solidFill>
                  <a:srgbClr val="FF0000"/>
                </a:solidFill>
              </a:rPr>
              <a:t> = 1100, p</a:t>
            </a:r>
            <a:r>
              <a:rPr lang="en-US" sz="1400" i="1" baseline="-25000" dirty="0">
                <a:solidFill>
                  <a:srgbClr val="FF0000"/>
                </a:solidFill>
              </a:rPr>
              <a:t>1</a:t>
            </a:r>
            <a:r>
              <a:rPr lang="en-US" sz="1400" i="1" dirty="0">
                <a:solidFill>
                  <a:srgbClr val="FF0000"/>
                </a:solidFill>
              </a:rPr>
              <a:t> ≠ p</a:t>
            </a:r>
            <a:r>
              <a:rPr lang="en-US" sz="1400" i="1" baseline="-25000" dirty="0">
                <a:solidFill>
                  <a:srgbClr val="FF0000"/>
                </a:solidFill>
              </a:rPr>
              <a:t>2</a:t>
            </a:r>
            <a:r>
              <a:rPr lang="en-US" sz="1400" i="1" dirty="0">
                <a:solidFill>
                  <a:srgbClr val="FF0000"/>
                </a:solidFill>
              </a:rPr>
              <a:t>) = 0.0593</a:t>
            </a:r>
          </a:p>
          <a:p>
            <a:r>
              <a:rPr lang="en-US" sz="1400" i="1" dirty="0">
                <a:solidFill>
                  <a:srgbClr val="FF0000"/>
                </a:solidFill>
              </a:rPr>
              <a:t>p-value = 0.0593 &lt; 0.10 = 𝛼 → Reject H</a:t>
            </a:r>
            <a:r>
              <a:rPr lang="en-US" sz="1400" i="1" baseline="-25000" dirty="0">
                <a:solidFill>
                  <a:srgbClr val="FF0000"/>
                </a:solidFill>
              </a:rPr>
              <a:t>0</a:t>
            </a:r>
            <a:r>
              <a:rPr lang="en-US" sz="1400" i="1" dirty="0">
                <a:solidFill>
                  <a:srgbClr val="FF0000"/>
                </a:solidFill>
              </a:rPr>
              <a:t>!</a:t>
            </a:r>
          </a:p>
          <a:p>
            <a:endParaRPr lang="en-US" sz="1400" i="1" baseline="-25000" dirty="0">
              <a:solidFill>
                <a:srgbClr val="FF0000"/>
              </a:solidFill>
            </a:endParaRPr>
          </a:p>
          <a:p>
            <a:r>
              <a:rPr lang="en-US" sz="1400" i="1" u="sng" dirty="0"/>
              <a:t>Conclusion and Interpretation</a:t>
            </a:r>
          </a:p>
          <a:p>
            <a:r>
              <a:rPr lang="en-US" sz="1400" i="1" dirty="0">
                <a:solidFill>
                  <a:srgbClr val="FF0000"/>
                </a:solidFill>
              </a:rPr>
              <a:t>Because our p-value = 0.0593 is less than the significance level 0.10, we reject the Null hypothesis.</a:t>
            </a:r>
          </a:p>
          <a:p>
            <a:endParaRPr lang="en-US" sz="1400" i="1" dirty="0">
              <a:solidFill>
                <a:srgbClr val="FF0000"/>
              </a:solidFill>
            </a:endParaRPr>
          </a:p>
          <a:p>
            <a:r>
              <a:rPr lang="en-US" sz="1400" i="1" dirty="0">
                <a:solidFill>
                  <a:srgbClr val="FF0000"/>
                </a:solidFill>
              </a:rPr>
              <a:t>There IS sufficient evidence to conclude that the true proportion of hikers who are more afraid of snakes than spiders is different than that of climbers.</a:t>
            </a:r>
          </a:p>
          <a:p>
            <a:endParaRPr lang="en-US" sz="1400" i="1" dirty="0">
              <a:solidFill>
                <a:srgbClr val="FF0000"/>
              </a:solidFill>
            </a:endParaRPr>
          </a:p>
          <a:p>
            <a:r>
              <a:rPr lang="en-US" sz="1400" i="1" dirty="0">
                <a:solidFill>
                  <a:srgbClr val="FF0000"/>
                </a:solidFill>
              </a:rPr>
              <a:t>Further we can say that hikers’ proportion is actually greater (</a:t>
            </a:r>
            <a:r>
              <a:rPr lang="en-US" sz="1400" i="1" dirty="0" err="1">
                <a:solidFill>
                  <a:srgbClr val="FF0000"/>
                </a:solidFill>
              </a:rPr>
              <a:t>Z</a:t>
            </a:r>
            <a:r>
              <a:rPr lang="en-US" sz="1400" i="1" baseline="-25000" dirty="0" err="1">
                <a:solidFill>
                  <a:srgbClr val="FF0000"/>
                </a:solidFill>
              </a:rPr>
              <a:t>stat</a:t>
            </a:r>
            <a:r>
              <a:rPr lang="en-US" sz="1400" i="1" dirty="0">
                <a:solidFill>
                  <a:srgbClr val="FF0000"/>
                </a:solidFill>
              </a:rPr>
              <a:t> = 1.89).</a:t>
            </a:r>
            <a:endParaRPr lang="en-US" sz="1400" dirty="0"/>
          </a:p>
          <a:p>
            <a:endParaRPr lang="en-US" sz="1400" dirty="0"/>
          </a:p>
        </p:txBody>
      </p:sp>
      <p:sp>
        <p:nvSpPr>
          <p:cNvPr id="13" name="TextBox 12">
            <a:extLst>
              <a:ext uri="{FF2B5EF4-FFF2-40B4-BE49-F238E27FC236}">
                <a16:creationId xmlns:a16="http://schemas.microsoft.com/office/drawing/2014/main" id="{A17A878E-085C-C04D-BDF5-D5615666E00D}"/>
              </a:ext>
            </a:extLst>
          </p:cNvPr>
          <p:cNvSpPr txBox="1"/>
          <p:nvPr/>
        </p:nvSpPr>
        <p:spPr>
          <a:xfrm>
            <a:off x="315685" y="5292794"/>
            <a:ext cx="1260410" cy="1384995"/>
          </a:xfrm>
          <a:prstGeom prst="rect">
            <a:avLst/>
          </a:prstGeom>
          <a:noFill/>
        </p:spPr>
        <p:txBody>
          <a:bodyPr wrap="none" rtlCol="0">
            <a:spAutoFit/>
          </a:bodyPr>
          <a:lstStyle/>
          <a:p>
            <a:r>
              <a:rPr lang="en-US" sz="1400" dirty="0">
                <a:solidFill>
                  <a:srgbClr val="7030A0"/>
                </a:solidFill>
              </a:rPr>
              <a:t>First part →</a:t>
            </a:r>
          </a:p>
          <a:p>
            <a:endParaRPr lang="en-US" sz="1400" dirty="0">
              <a:solidFill>
                <a:srgbClr val="7030A0"/>
              </a:solidFill>
            </a:endParaRPr>
          </a:p>
          <a:p>
            <a:r>
              <a:rPr lang="en-US" sz="1400" dirty="0">
                <a:solidFill>
                  <a:srgbClr val="7030A0"/>
                </a:solidFill>
              </a:rPr>
              <a:t>Second part →</a:t>
            </a:r>
          </a:p>
          <a:p>
            <a:endParaRPr lang="en-US" sz="1400" dirty="0">
              <a:solidFill>
                <a:srgbClr val="7030A0"/>
              </a:solidFill>
            </a:endParaRPr>
          </a:p>
          <a:p>
            <a:r>
              <a:rPr lang="en-US" sz="1400" dirty="0">
                <a:solidFill>
                  <a:srgbClr val="7030A0"/>
                </a:solidFill>
              </a:rPr>
              <a:t>More info →</a:t>
            </a:r>
          </a:p>
          <a:p>
            <a:endParaRPr lang="en-US" sz="1400" dirty="0">
              <a:solidFill>
                <a:srgbClr val="7030A0"/>
              </a:solidFill>
            </a:endParaRPr>
          </a:p>
        </p:txBody>
      </p:sp>
    </p:spTree>
    <p:extLst>
      <p:ext uri="{BB962C8B-B14F-4D97-AF65-F5344CB8AC3E}">
        <p14:creationId xmlns:p14="http://schemas.microsoft.com/office/powerpoint/2010/main" val="396656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4684-FEFB-9948-A5B3-22041AFB81AD}"/>
              </a:ext>
            </a:extLst>
          </p:cNvPr>
          <p:cNvSpPr>
            <a:spLocks noGrp="1"/>
          </p:cNvSpPr>
          <p:nvPr>
            <p:ph type="title"/>
          </p:nvPr>
        </p:nvSpPr>
        <p:spPr/>
        <p:txBody>
          <a:bodyPr/>
          <a:lstStyle/>
          <a:p>
            <a:r>
              <a:rPr lang="en-US" sz="3200" dirty="0"/>
              <a:t>Hypothesis Tests for Means – INDEPENDENT Samples (and Known 𝞂) </a:t>
            </a:r>
          </a:p>
        </p:txBody>
      </p:sp>
      <p:sp>
        <p:nvSpPr>
          <p:cNvPr id="3" name="Text Placeholder 2">
            <a:extLst>
              <a:ext uri="{FF2B5EF4-FFF2-40B4-BE49-F238E27FC236}">
                <a16:creationId xmlns:a16="http://schemas.microsoft.com/office/drawing/2014/main" id="{4A2B61B1-4DDB-C646-A423-41384EF083F8}"/>
              </a:ext>
            </a:extLst>
          </p:cNvPr>
          <p:cNvSpPr>
            <a:spLocks noGrp="1"/>
          </p:cNvSpPr>
          <p:nvPr>
            <p:ph type="body" idx="1"/>
          </p:nvPr>
        </p:nvSpPr>
        <p:spPr/>
        <p:txBody>
          <a:bodyPr/>
          <a:lstStyle/>
          <a:p>
            <a:r>
              <a:rPr lang="en-US" sz="2000" dirty="0"/>
              <a:t>All of the previous Hypothesis tests overview applies, now we are just going to apply it specifically to a Two Sample Means Test!</a:t>
            </a:r>
          </a:p>
          <a:p>
            <a:endParaRPr lang="en-US" sz="2000" dirty="0"/>
          </a:p>
          <a:p>
            <a:r>
              <a:rPr lang="en-US" sz="2000" dirty="0"/>
              <a:t>And going back to the One Sample Means Test, we still have to determine if the population standard deviation is known or unknown. </a:t>
            </a:r>
          </a:p>
          <a:p>
            <a:pPr lvl="1"/>
            <a:r>
              <a:rPr lang="en-US" sz="2000" dirty="0"/>
              <a:t>This tells us if we are doing a Z distribution based Test or a T distribution based Test!</a:t>
            </a:r>
          </a:p>
          <a:p>
            <a:pPr marL="152396" indent="0">
              <a:buNone/>
            </a:pPr>
            <a:endParaRPr lang="en-US" sz="2000" dirty="0"/>
          </a:p>
          <a:p>
            <a:endParaRPr lang="en-US" sz="2000" dirty="0"/>
          </a:p>
          <a:p>
            <a:r>
              <a:rPr lang="en-US" sz="2000" dirty="0">
                <a:solidFill>
                  <a:srgbClr val="7030A0"/>
                </a:solidFill>
              </a:rPr>
              <a:t>Now we have to also think about the </a:t>
            </a:r>
            <a:r>
              <a:rPr lang="en-US" sz="2000" u="sng" dirty="0">
                <a:solidFill>
                  <a:srgbClr val="7030A0"/>
                </a:solidFill>
              </a:rPr>
              <a:t>relationship between our two population data sources</a:t>
            </a:r>
            <a:r>
              <a:rPr lang="en-US" sz="2000" dirty="0">
                <a:solidFill>
                  <a:srgbClr val="7030A0"/>
                </a:solidFill>
              </a:rPr>
              <a:t> → This section is for </a:t>
            </a:r>
            <a:r>
              <a:rPr lang="en-US" sz="2000" b="1" dirty="0">
                <a:solidFill>
                  <a:srgbClr val="7030A0"/>
                </a:solidFill>
              </a:rPr>
              <a:t>independent</a:t>
            </a:r>
            <a:r>
              <a:rPr lang="en-US" sz="2000" dirty="0">
                <a:solidFill>
                  <a:srgbClr val="7030A0"/>
                </a:solidFill>
              </a:rPr>
              <a:t> samples!</a:t>
            </a:r>
          </a:p>
          <a:p>
            <a:pPr lvl="1"/>
            <a:r>
              <a:rPr lang="en-US" sz="2000" dirty="0">
                <a:solidFill>
                  <a:srgbClr val="0070C0"/>
                </a:solidFill>
              </a:rPr>
              <a:t>And we will start with </a:t>
            </a:r>
            <a:r>
              <a:rPr lang="en-US" sz="2000" u="sng" dirty="0">
                <a:solidFill>
                  <a:srgbClr val="0070C0"/>
                </a:solidFill>
              </a:rPr>
              <a:t>KNOWN population standard deviations</a:t>
            </a:r>
            <a:r>
              <a:rPr lang="en-US" sz="2000" dirty="0">
                <a:solidFill>
                  <a:srgbClr val="0070C0"/>
                </a:solidFill>
              </a:rPr>
              <a:t> 𝞂</a:t>
            </a:r>
            <a:r>
              <a:rPr lang="en-US" sz="2000" baseline="-25000" dirty="0">
                <a:solidFill>
                  <a:srgbClr val="0070C0"/>
                </a:solidFill>
              </a:rPr>
              <a:t>1</a:t>
            </a:r>
            <a:r>
              <a:rPr lang="en-US" sz="2000" dirty="0">
                <a:solidFill>
                  <a:srgbClr val="0070C0"/>
                </a:solidFill>
              </a:rPr>
              <a:t> and 𝞂</a:t>
            </a:r>
            <a:r>
              <a:rPr lang="en-US" sz="2000" baseline="-25000" dirty="0">
                <a:solidFill>
                  <a:srgbClr val="0070C0"/>
                </a:solidFill>
              </a:rPr>
              <a:t>2</a:t>
            </a:r>
            <a:endParaRPr lang="en-US" sz="2000" dirty="0">
              <a:solidFill>
                <a:srgbClr val="0070C0"/>
              </a:solidFill>
            </a:endParaRPr>
          </a:p>
        </p:txBody>
      </p:sp>
    </p:spTree>
    <p:extLst>
      <p:ext uri="{BB962C8B-B14F-4D97-AF65-F5344CB8AC3E}">
        <p14:creationId xmlns:p14="http://schemas.microsoft.com/office/powerpoint/2010/main" val="696537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Independent vs Dependent</a:t>
            </a:r>
            <a:r>
              <a:rPr lang="en-US" dirty="0"/>
              <a:t> Samples</a:t>
            </a:r>
            <a:endParaRPr dirty="0"/>
          </a:p>
          <a:p>
            <a:endParaRPr dirty="0"/>
          </a:p>
        </p:txBody>
      </p:sp>
      <p:sp>
        <p:nvSpPr>
          <p:cNvPr id="166" name="Google Shape;166;p30"/>
          <p:cNvSpPr txBox="1">
            <a:spLocks noGrp="1"/>
          </p:cNvSpPr>
          <p:nvPr>
            <p:ph type="body" idx="1"/>
          </p:nvPr>
        </p:nvSpPr>
        <p:spPr>
          <a:xfrm>
            <a:off x="281608" y="1873897"/>
            <a:ext cx="11360800" cy="455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600" b="1" dirty="0"/>
              <a:t>Problem</a:t>
            </a:r>
            <a:r>
              <a:rPr lang="en" sz="1600" dirty="0"/>
              <a:t>: Determine if the following scenarios are independent or dependent samples.</a:t>
            </a:r>
          </a:p>
          <a:p>
            <a:pPr marL="0" indent="0">
              <a:lnSpc>
                <a:spcPct val="100000"/>
              </a:lnSpc>
              <a:buNone/>
            </a:pPr>
            <a:endParaRPr lang="en" sz="1600" dirty="0"/>
          </a:p>
          <a:p>
            <a:pPr marL="0" indent="0">
              <a:lnSpc>
                <a:spcPct val="100000"/>
              </a:lnSpc>
              <a:buNone/>
            </a:pPr>
            <a:r>
              <a:rPr lang="en" sz="1600" dirty="0"/>
              <a:t>1) Comparing the blood pressure of STAT 1450 students before the final exam and after completing the final exam.</a:t>
            </a:r>
          </a:p>
          <a:p>
            <a:pPr marL="0" indent="0">
              <a:lnSpc>
                <a:spcPct val="100000"/>
              </a:lnSpc>
              <a:buNone/>
            </a:pPr>
            <a:endParaRPr lang="en-US" sz="1600" dirty="0"/>
          </a:p>
          <a:p>
            <a:pPr marL="0" indent="0">
              <a:lnSpc>
                <a:spcPct val="100000"/>
              </a:lnSpc>
              <a:buNone/>
            </a:pPr>
            <a:endParaRPr lang="en-US" sz="1600" dirty="0"/>
          </a:p>
          <a:p>
            <a:pPr marL="0" indent="0">
              <a:lnSpc>
                <a:spcPct val="100000"/>
              </a:lnSpc>
              <a:buNone/>
            </a:pPr>
            <a:endParaRPr sz="1600" dirty="0"/>
          </a:p>
          <a:p>
            <a:pPr marL="0" indent="0">
              <a:lnSpc>
                <a:spcPct val="100000"/>
              </a:lnSpc>
              <a:buNone/>
            </a:pPr>
            <a:r>
              <a:rPr lang="en" sz="1600" dirty="0"/>
              <a:t>2) Seeing if the height of Faculty is shorter than the undergraduate population. </a:t>
            </a:r>
            <a:endParaRPr sz="1600" dirty="0"/>
          </a:p>
          <a:p>
            <a:pPr marL="0" indent="0">
              <a:lnSpc>
                <a:spcPct val="100000"/>
              </a:lnSpc>
              <a:buNone/>
            </a:pPr>
            <a:endParaRPr lang="en" sz="1600" dirty="0"/>
          </a:p>
          <a:p>
            <a:pPr marL="0" indent="0">
              <a:lnSpc>
                <a:spcPct val="100000"/>
              </a:lnSpc>
              <a:buNone/>
            </a:pPr>
            <a:endParaRPr lang="en" sz="1600" dirty="0"/>
          </a:p>
          <a:p>
            <a:pPr marL="0" indent="0">
              <a:lnSpc>
                <a:spcPct val="100000"/>
              </a:lnSpc>
              <a:buNone/>
            </a:pPr>
            <a:endParaRPr lang="en" sz="1600" dirty="0"/>
          </a:p>
          <a:p>
            <a:pPr marL="0" indent="0">
              <a:lnSpc>
                <a:spcPct val="100000"/>
              </a:lnSpc>
              <a:buNone/>
            </a:pPr>
            <a:r>
              <a:rPr lang="en" sz="1600" dirty="0"/>
              <a:t>3) Looking to see if </a:t>
            </a:r>
            <a:r>
              <a:rPr lang="en-US" sz="1600" dirty="0"/>
              <a:t>there</a:t>
            </a:r>
            <a:r>
              <a:rPr lang="en" sz="1600" dirty="0"/>
              <a:t> is a difference in the price of the same Video Game Consoles at Target or Walmart.</a:t>
            </a:r>
            <a:endParaRPr sz="1600" dirty="0"/>
          </a:p>
          <a:p>
            <a:pPr marL="0" indent="0">
              <a:lnSpc>
                <a:spcPct val="100000"/>
              </a:lnSpc>
              <a:buNone/>
            </a:pPr>
            <a:endParaRPr lang="en" sz="1600" dirty="0"/>
          </a:p>
          <a:p>
            <a:pPr marL="0" indent="0">
              <a:lnSpc>
                <a:spcPct val="100000"/>
              </a:lnSpc>
              <a:buNone/>
            </a:pPr>
            <a:endParaRPr lang="en" sz="1600" dirty="0"/>
          </a:p>
          <a:p>
            <a:pPr marL="0" indent="0">
              <a:lnSpc>
                <a:spcPct val="100000"/>
              </a:lnSpc>
              <a:buNone/>
            </a:pPr>
            <a:endParaRPr lang="en" sz="1600" dirty="0"/>
          </a:p>
          <a:p>
            <a:pPr marL="0" indent="0">
              <a:lnSpc>
                <a:spcPct val="100000"/>
              </a:lnSpc>
              <a:buNone/>
            </a:pPr>
            <a:r>
              <a:rPr lang="en" sz="1600" dirty="0"/>
              <a:t>4) A study is conducted to see what effect a new drug has on dexterity. A random sample of 30 students is chosen. They are given a series of tasks to perform and a score reflecting their performance. A dose of the drug is given to the 30 students and they again perform similar tasks and are scored again.</a:t>
            </a:r>
          </a:p>
          <a:p>
            <a:pPr marL="0" indent="0">
              <a:lnSpc>
                <a:spcPct val="100000"/>
              </a:lnSpc>
              <a:buNone/>
            </a:pPr>
            <a:endParaRPr lang="en" sz="1600" dirty="0"/>
          </a:p>
          <a:p>
            <a:pPr marL="0" indent="0">
              <a:lnSpc>
                <a:spcPct val="100000"/>
              </a:lnSpc>
              <a:buNone/>
            </a:pPr>
            <a:endParaRPr lang="en" sz="1600" dirty="0"/>
          </a:p>
          <a:p>
            <a:pPr marL="0" indent="0">
              <a:lnSpc>
                <a:spcPct val="100000"/>
              </a:lnSpc>
              <a:buNone/>
            </a:pPr>
            <a:endParaRPr sz="16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281608" y="950567"/>
            <a:ext cx="101092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u="sng" dirty="0"/>
              <a:t>How to think about samples</a:t>
            </a:r>
          </a:p>
          <a:p>
            <a:pPr marL="285750" indent="-285750">
              <a:buFont typeface="Arial" panose="020B0604020202020204" pitchFamily="34" charset="0"/>
              <a:buChar char="•"/>
            </a:pPr>
            <a:r>
              <a:rPr lang="en-US" dirty="0"/>
              <a:t>Independent samples → Groups are unrelated, no connection, no relationship</a:t>
            </a:r>
          </a:p>
          <a:p>
            <a:pPr marL="285750" indent="-285750">
              <a:buFont typeface="Arial" panose="020B0604020202020204" pitchFamily="34" charset="0"/>
              <a:buChar char="•"/>
            </a:pPr>
            <a:r>
              <a:rPr lang="en-US" dirty="0"/>
              <a:t>Dependent samples → Groups have some relationship between one another, can link the two; PAIRS</a:t>
            </a:r>
          </a:p>
        </p:txBody>
      </p:sp>
    </p:spTree>
    <p:extLst>
      <p:ext uri="{BB962C8B-B14F-4D97-AF65-F5344CB8AC3E}">
        <p14:creationId xmlns:p14="http://schemas.microsoft.com/office/powerpoint/2010/main" val="1630558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Independent vs Dependent</a:t>
            </a:r>
            <a:r>
              <a:rPr lang="en-US" dirty="0"/>
              <a:t> Samples</a:t>
            </a:r>
            <a:endParaRPr dirty="0"/>
          </a:p>
          <a:p>
            <a:endParaRPr dirty="0"/>
          </a:p>
        </p:txBody>
      </p:sp>
      <p:sp>
        <p:nvSpPr>
          <p:cNvPr id="166" name="Google Shape;166;p30"/>
          <p:cNvSpPr txBox="1">
            <a:spLocks noGrp="1"/>
          </p:cNvSpPr>
          <p:nvPr>
            <p:ph type="body" idx="1"/>
          </p:nvPr>
        </p:nvSpPr>
        <p:spPr>
          <a:xfrm>
            <a:off x="281608" y="1873897"/>
            <a:ext cx="11360800" cy="455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b="1" dirty="0"/>
              <a:t>Problem</a:t>
            </a:r>
            <a:r>
              <a:rPr lang="en" sz="1400" dirty="0"/>
              <a:t>: Determine if the following scenarios are independent or dependent samples.</a:t>
            </a:r>
          </a:p>
          <a:p>
            <a:pPr marL="0" indent="0">
              <a:lnSpc>
                <a:spcPct val="100000"/>
              </a:lnSpc>
              <a:buNone/>
            </a:pPr>
            <a:endParaRPr lang="en" sz="1400" dirty="0"/>
          </a:p>
          <a:p>
            <a:pPr marL="0" indent="0">
              <a:lnSpc>
                <a:spcPct val="100000"/>
              </a:lnSpc>
              <a:buNone/>
            </a:pPr>
            <a:r>
              <a:rPr lang="en" sz="1400" dirty="0"/>
              <a:t>1) Comparing the blood pressure of STAT 1450 students before the final exam and after completing the final exam.</a:t>
            </a:r>
          </a:p>
          <a:p>
            <a:pPr marL="0" indent="0">
              <a:lnSpc>
                <a:spcPct val="100000"/>
              </a:lnSpc>
              <a:buNone/>
            </a:pPr>
            <a:endParaRPr lang="en-US" sz="1400" dirty="0"/>
          </a:p>
          <a:p>
            <a:pPr marL="0" indent="0">
              <a:lnSpc>
                <a:spcPct val="100000"/>
              </a:lnSpc>
              <a:buNone/>
            </a:pPr>
            <a:r>
              <a:rPr lang="en-US" sz="1400" i="1" dirty="0">
                <a:solidFill>
                  <a:srgbClr val="FF0000"/>
                </a:solidFill>
              </a:rPr>
              <a:t>Dependent! → </a:t>
            </a:r>
            <a:r>
              <a:rPr lang="en" sz="1400" i="1" dirty="0">
                <a:solidFill>
                  <a:srgbClr val="FF0000"/>
                </a:solidFill>
              </a:rPr>
              <a:t>There is a relationship between the blood pressure before the final and after the completion of the final. C</a:t>
            </a:r>
            <a:r>
              <a:rPr lang="en-US" sz="1400" i="1" dirty="0" err="1">
                <a:solidFill>
                  <a:srgbClr val="FF0000"/>
                </a:solidFill>
              </a:rPr>
              <a:t>onnection</a:t>
            </a:r>
            <a:r>
              <a:rPr lang="en-US" sz="1400" i="1" dirty="0">
                <a:solidFill>
                  <a:srgbClr val="FF0000"/>
                </a:solidFill>
              </a:rPr>
              <a:t> is measuring the SAME student twice</a:t>
            </a:r>
          </a:p>
          <a:p>
            <a:pPr marL="0" indent="0">
              <a:lnSpc>
                <a:spcPct val="100000"/>
              </a:lnSpc>
              <a:buNone/>
            </a:pPr>
            <a:endParaRPr sz="1400" dirty="0"/>
          </a:p>
          <a:p>
            <a:pPr marL="0" indent="0">
              <a:lnSpc>
                <a:spcPct val="100000"/>
              </a:lnSpc>
              <a:buNone/>
            </a:pPr>
            <a:r>
              <a:rPr lang="en" sz="1400" dirty="0"/>
              <a:t>2) Seeing if the height of Faculty is shorter than the undergraduate population. </a:t>
            </a:r>
            <a:endParaRPr sz="1400" dirty="0"/>
          </a:p>
          <a:p>
            <a:pPr marL="0" indent="0">
              <a:lnSpc>
                <a:spcPct val="100000"/>
              </a:lnSpc>
              <a:buNone/>
            </a:pPr>
            <a:endParaRPr lang="en" sz="1400" dirty="0"/>
          </a:p>
          <a:p>
            <a:pPr marL="0" indent="0">
              <a:lnSpc>
                <a:spcPct val="100000"/>
              </a:lnSpc>
              <a:buNone/>
            </a:pPr>
            <a:r>
              <a:rPr lang="en" sz="1400" i="1" dirty="0">
                <a:solidFill>
                  <a:srgbClr val="FF0000"/>
                </a:solidFill>
              </a:rPr>
              <a:t>Independent </a:t>
            </a:r>
            <a:r>
              <a:rPr lang="en-US" sz="1400" i="1" dirty="0">
                <a:solidFill>
                  <a:srgbClr val="FF0000"/>
                </a:solidFill>
              </a:rPr>
              <a:t>→</a:t>
            </a:r>
            <a:r>
              <a:rPr lang="en" sz="1400" i="1" dirty="0">
                <a:solidFill>
                  <a:srgbClr val="FF0000"/>
                </a:solidFill>
              </a:rPr>
              <a:t> There is no direct connection (or inherent relationship) between faculty and undergrads</a:t>
            </a:r>
          </a:p>
          <a:p>
            <a:pPr marL="0" indent="0">
              <a:lnSpc>
                <a:spcPct val="100000"/>
              </a:lnSpc>
              <a:buNone/>
            </a:pPr>
            <a:endParaRPr lang="en" sz="1400" dirty="0"/>
          </a:p>
          <a:p>
            <a:pPr marL="0" indent="0">
              <a:lnSpc>
                <a:spcPct val="100000"/>
              </a:lnSpc>
              <a:buNone/>
            </a:pPr>
            <a:r>
              <a:rPr lang="en" sz="1400" dirty="0"/>
              <a:t>3) Looking to see if </a:t>
            </a:r>
            <a:r>
              <a:rPr lang="en-US" sz="1400" dirty="0"/>
              <a:t>there</a:t>
            </a:r>
            <a:r>
              <a:rPr lang="en" sz="1400" dirty="0"/>
              <a:t> is a difference in the price of the same Video Game Consoles at Target or Walmart.</a:t>
            </a:r>
            <a:endParaRPr sz="1400" dirty="0"/>
          </a:p>
          <a:p>
            <a:pPr marL="0" indent="0">
              <a:lnSpc>
                <a:spcPct val="100000"/>
              </a:lnSpc>
              <a:buNone/>
            </a:pPr>
            <a:endParaRPr lang="en" sz="1400" dirty="0"/>
          </a:p>
          <a:p>
            <a:pPr marL="0" indent="0">
              <a:lnSpc>
                <a:spcPct val="100000"/>
              </a:lnSpc>
              <a:buNone/>
            </a:pPr>
            <a:r>
              <a:rPr lang="en" sz="1400" i="1" strike="sngStrike" dirty="0">
                <a:solidFill>
                  <a:srgbClr val="7030A0"/>
                </a:solidFill>
              </a:rPr>
              <a:t>Independent??? Two different stores</a:t>
            </a:r>
          </a:p>
          <a:p>
            <a:pPr marL="0" indent="0">
              <a:lnSpc>
                <a:spcPct val="100000"/>
              </a:lnSpc>
              <a:buNone/>
            </a:pPr>
            <a:r>
              <a:rPr lang="en" sz="1400" i="1" dirty="0">
                <a:solidFill>
                  <a:srgbClr val="FF0000"/>
                </a:solidFill>
              </a:rPr>
              <a:t>Dependent! </a:t>
            </a:r>
            <a:r>
              <a:rPr lang="en-US" sz="1400" i="1" dirty="0">
                <a:solidFill>
                  <a:srgbClr val="FF0000"/>
                </a:solidFill>
              </a:rPr>
              <a:t>→</a:t>
            </a:r>
            <a:r>
              <a:rPr lang="en" sz="1400" i="1" dirty="0">
                <a:solidFill>
                  <a:srgbClr val="FF0000"/>
                </a:solidFill>
              </a:rPr>
              <a:t> No relationship between Target and Walmart, BUT we are looking at the SAME console at the two different stores (groups). So there is a relationship with the consoles </a:t>
            </a:r>
            <a:r>
              <a:rPr lang="en" sz="1400" i="1" dirty="0">
                <a:solidFill>
                  <a:srgbClr val="7030A0"/>
                </a:solidFill>
              </a:rPr>
              <a:t>(think pairs of X-box</a:t>
            </a:r>
            <a:r>
              <a:rPr lang="en-US" sz="1400" i="1" dirty="0">
                <a:solidFill>
                  <a:srgbClr val="7030A0"/>
                </a:solidFill>
              </a:rPr>
              <a:t>e</a:t>
            </a:r>
            <a:r>
              <a:rPr lang="en" sz="1400" i="1" dirty="0">
                <a:solidFill>
                  <a:srgbClr val="7030A0"/>
                </a:solidFill>
              </a:rPr>
              <a:t>s, one at Walmart and one at Target; same for a PS4)</a:t>
            </a:r>
            <a:endParaRPr lang="en" sz="1400" i="1" dirty="0">
              <a:solidFill>
                <a:srgbClr val="FF0000"/>
              </a:solidFill>
            </a:endParaRPr>
          </a:p>
          <a:p>
            <a:pPr marL="0" indent="0">
              <a:lnSpc>
                <a:spcPct val="100000"/>
              </a:lnSpc>
              <a:buNone/>
            </a:pPr>
            <a:endParaRPr lang="en" sz="1400" dirty="0"/>
          </a:p>
          <a:p>
            <a:pPr marL="0" indent="0">
              <a:lnSpc>
                <a:spcPct val="100000"/>
              </a:lnSpc>
              <a:buNone/>
            </a:pPr>
            <a:r>
              <a:rPr lang="en" sz="1400" dirty="0"/>
              <a:t>4) A study is conducted to see what effect a new drug has on dexterity. A random sample of 30 students is chosen. They are given a series of tasks to perform and a score reflecting their performance. A dose of the drug is given to the 30 students and they again perform similar tasks and are scored again.</a:t>
            </a:r>
          </a:p>
          <a:p>
            <a:pPr marL="0" indent="0">
              <a:lnSpc>
                <a:spcPct val="100000"/>
              </a:lnSpc>
              <a:buNone/>
            </a:pPr>
            <a:endParaRPr lang="en" sz="1400" dirty="0"/>
          </a:p>
          <a:p>
            <a:pPr marL="0" indent="0">
              <a:lnSpc>
                <a:spcPct val="100000"/>
              </a:lnSpc>
              <a:buNone/>
            </a:pPr>
            <a:r>
              <a:rPr lang="en" sz="1400" i="1" dirty="0">
                <a:solidFill>
                  <a:srgbClr val="FF0000"/>
                </a:solidFill>
              </a:rPr>
              <a:t>Dependent </a:t>
            </a:r>
            <a:r>
              <a:rPr lang="en-US" sz="1400" i="1" dirty="0">
                <a:solidFill>
                  <a:srgbClr val="FF0000"/>
                </a:solidFill>
              </a:rPr>
              <a:t>→</a:t>
            </a:r>
            <a:r>
              <a:rPr lang="en" sz="1400" i="1" dirty="0">
                <a:solidFill>
                  <a:srgbClr val="FF0000"/>
                </a:solidFill>
              </a:rPr>
              <a:t> SAME students before and after drug. So there is a relationship between the two groups</a:t>
            </a:r>
          </a:p>
          <a:p>
            <a:pPr marL="0" indent="0">
              <a:lnSpc>
                <a:spcPct val="100000"/>
              </a:lnSpc>
              <a:buNone/>
            </a:pPr>
            <a:endParaRPr lang="en" sz="1400" dirty="0"/>
          </a:p>
          <a:p>
            <a:pPr marL="0" indent="0">
              <a:lnSpc>
                <a:spcPct val="100000"/>
              </a:lnSpc>
              <a:buNone/>
            </a:pPr>
            <a:endParaRPr sz="14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281608" y="950567"/>
            <a:ext cx="101092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u="sng" dirty="0"/>
              <a:t>How to think about samples</a:t>
            </a:r>
          </a:p>
          <a:p>
            <a:pPr marL="285750" indent="-285750">
              <a:buFont typeface="Arial" panose="020B0604020202020204" pitchFamily="34" charset="0"/>
              <a:buChar char="•"/>
            </a:pPr>
            <a:r>
              <a:rPr lang="en-US" dirty="0"/>
              <a:t>Independent samples → Groups are unrelated, no connection, no relationship</a:t>
            </a:r>
          </a:p>
          <a:p>
            <a:pPr marL="285750" indent="-285750">
              <a:buFont typeface="Arial" panose="020B0604020202020204" pitchFamily="34" charset="0"/>
              <a:buChar char="•"/>
            </a:pPr>
            <a:r>
              <a:rPr lang="en-US" dirty="0"/>
              <a:t>Dependent samples → Groups have some relationship between one another, can link the two; PAIRS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299550" y="144534"/>
            <a:ext cx="11360800" cy="763600"/>
          </a:xfrm>
          <a:prstGeom prst="rect">
            <a:avLst/>
          </a:prstGeom>
        </p:spPr>
        <p:txBody>
          <a:bodyPr spcFirstLastPara="1" vert="horz" wrap="square" lIns="121900" tIns="121900" rIns="121900" bIns="121900" rtlCol="0" anchor="t" anchorCtr="0">
            <a:noAutofit/>
          </a:bodyPr>
          <a:lstStyle/>
          <a:p>
            <a:r>
              <a:rPr lang="en" sz="3600" dirty="0"/>
              <a:t>The Hypothesis Statements for Two Samples - Review</a:t>
            </a:r>
            <a:endParaRPr sz="3600" dirty="0"/>
          </a:p>
        </p:txBody>
      </p:sp>
      <p:sp>
        <p:nvSpPr>
          <p:cNvPr id="270" name="Google Shape;270;p48"/>
          <p:cNvSpPr txBox="1">
            <a:spLocks noGrp="1"/>
          </p:cNvSpPr>
          <p:nvPr>
            <p:ph type="body" idx="1"/>
          </p:nvPr>
        </p:nvSpPr>
        <p:spPr>
          <a:xfrm>
            <a:off x="20513" y="1871640"/>
            <a:ext cx="6832974" cy="4555200"/>
          </a:xfrm>
          <a:prstGeom prst="rect">
            <a:avLst/>
          </a:prstGeom>
        </p:spPr>
        <p:txBody>
          <a:bodyPr spcFirstLastPara="1" vert="horz" wrap="square" lIns="121900" tIns="121900" rIns="121900" bIns="121900" rtlCol="0" anchor="t" anchorCtr="0">
            <a:noAutofit/>
          </a:bodyPr>
          <a:lstStyle/>
          <a:p>
            <a:pPr marL="186262" indent="0">
              <a:lnSpc>
                <a:spcPct val="100000"/>
              </a:lnSpc>
              <a:buNone/>
            </a:pPr>
            <a:r>
              <a:rPr lang="en-US" sz="1400" u="sng" dirty="0"/>
              <a:t>Define Parameters</a:t>
            </a:r>
          </a:p>
          <a:p>
            <a:pPr marL="795847" lvl="1" indent="0">
              <a:lnSpc>
                <a:spcPct val="100000"/>
              </a:lnSpc>
              <a:spcBef>
                <a:spcPts val="0"/>
              </a:spcBef>
              <a:buNone/>
            </a:pPr>
            <a:endParaRPr lang="en-US" sz="1400" dirty="0"/>
          </a:p>
          <a:p>
            <a:pPr>
              <a:lnSpc>
                <a:spcPct val="100000"/>
              </a:lnSpc>
            </a:pPr>
            <a:r>
              <a:rPr lang="en-US" sz="1400" dirty="0"/>
              <a:t>Now we have TWO populations and TWO </a:t>
            </a:r>
            <a:r>
              <a:rPr lang="en-US" sz="1400" b="1" dirty="0"/>
              <a:t>parameters</a:t>
            </a:r>
            <a:r>
              <a:rPr lang="en-US" sz="1400" dirty="0"/>
              <a:t>!</a:t>
            </a:r>
          </a:p>
          <a:p>
            <a:pPr>
              <a:lnSpc>
                <a:spcPct val="100000"/>
              </a:lnSpc>
            </a:pPr>
            <a:r>
              <a:rPr lang="en-US" sz="1400" dirty="0"/>
              <a:t>These describe the </a:t>
            </a:r>
            <a:r>
              <a:rPr lang="en-US" sz="1400" u="sng" dirty="0"/>
              <a:t>same quantity</a:t>
            </a:r>
            <a:r>
              <a:rPr lang="en-US" sz="1400" dirty="0"/>
              <a:t>, just for </a:t>
            </a:r>
            <a:r>
              <a:rPr lang="en-US" sz="1400" u="sng" dirty="0"/>
              <a:t>different groups</a:t>
            </a:r>
            <a:r>
              <a:rPr lang="en-US" sz="1400" dirty="0"/>
              <a:t>!</a:t>
            </a:r>
          </a:p>
          <a:p>
            <a:pPr lvl="1">
              <a:lnSpc>
                <a:spcPct val="100000"/>
              </a:lnSpc>
              <a:spcBef>
                <a:spcPts val="0"/>
              </a:spcBef>
            </a:pPr>
            <a:r>
              <a:rPr lang="en-US" sz="1400" dirty="0"/>
              <a:t>Quantitative (numeric) → population means 𝜇</a:t>
            </a:r>
            <a:r>
              <a:rPr lang="en-US" sz="1400" baseline="-25000" dirty="0"/>
              <a:t>1</a:t>
            </a:r>
            <a:r>
              <a:rPr lang="en-US" sz="1400" dirty="0"/>
              <a:t> and 𝜇</a:t>
            </a:r>
            <a:r>
              <a:rPr lang="en-US" sz="1400" baseline="-25000" dirty="0"/>
              <a:t>2</a:t>
            </a:r>
            <a:endParaRPr lang="en-US" sz="1400" dirty="0"/>
          </a:p>
          <a:p>
            <a:pPr lvl="1">
              <a:lnSpc>
                <a:spcPct val="100000"/>
              </a:lnSpc>
              <a:spcBef>
                <a:spcPts val="0"/>
              </a:spcBef>
            </a:pPr>
            <a:endParaRPr lang="en-US" sz="1400" dirty="0"/>
          </a:p>
          <a:p>
            <a:pPr marL="152396" indent="0">
              <a:lnSpc>
                <a:spcPct val="100000"/>
              </a:lnSpc>
              <a:buNone/>
            </a:pPr>
            <a:r>
              <a:rPr lang="en-US" sz="1400" u="sng" dirty="0"/>
              <a:t>Null Hypothesis</a:t>
            </a:r>
            <a:r>
              <a:rPr lang="en-US" sz="1400" dirty="0"/>
              <a:t> H</a:t>
            </a:r>
            <a:r>
              <a:rPr lang="en-US" sz="1400" baseline="-25000" dirty="0"/>
              <a:t>0</a:t>
            </a:r>
          </a:p>
          <a:p>
            <a:pPr marL="152396" indent="0">
              <a:lnSpc>
                <a:spcPct val="100000"/>
              </a:lnSpc>
              <a:buNone/>
            </a:pPr>
            <a:endParaRPr lang="en-US" sz="1400" dirty="0"/>
          </a:p>
          <a:p>
            <a:pPr>
              <a:lnSpc>
                <a:spcPct val="100000"/>
              </a:lnSpc>
            </a:pPr>
            <a:r>
              <a:rPr lang="en-US" sz="1400" dirty="0">
                <a:solidFill>
                  <a:srgbClr val="000000"/>
                </a:solidFill>
              </a:rPr>
              <a:t>We want to learn about the </a:t>
            </a:r>
            <a:r>
              <a:rPr lang="en-US" sz="1400" u="sng" dirty="0">
                <a:solidFill>
                  <a:srgbClr val="000000"/>
                </a:solidFill>
              </a:rPr>
              <a:t>relationship</a:t>
            </a:r>
            <a:r>
              <a:rPr lang="en-US" sz="1400" dirty="0">
                <a:solidFill>
                  <a:srgbClr val="000000"/>
                </a:solidFill>
              </a:rPr>
              <a:t> between the two of them, </a:t>
            </a:r>
            <a:r>
              <a:rPr lang="en-US" sz="1400" i="1" dirty="0">
                <a:solidFill>
                  <a:srgbClr val="000000"/>
                </a:solidFill>
                <a:cs typeface="Calibri"/>
                <a:sym typeface="Calibri"/>
              </a:rPr>
              <a:t>µ</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µ</a:t>
            </a:r>
            <a:r>
              <a:rPr lang="en-US" sz="1400" i="1" baseline="-25000" dirty="0">
                <a:solidFill>
                  <a:srgbClr val="000000"/>
                </a:solidFill>
              </a:rPr>
              <a:t>2</a:t>
            </a:r>
            <a:endParaRPr lang="en-US" sz="1400" dirty="0">
              <a:solidFill>
                <a:srgbClr val="000000"/>
              </a:solidFill>
            </a:endParaRPr>
          </a:p>
          <a:p>
            <a:pPr>
              <a:lnSpc>
                <a:spcPct val="100000"/>
              </a:lnSpc>
            </a:pPr>
            <a:r>
              <a:rPr lang="en-US" sz="1400" dirty="0">
                <a:solidFill>
                  <a:srgbClr val="000000"/>
                </a:solidFill>
              </a:rPr>
              <a:t>So start by </a:t>
            </a:r>
            <a:r>
              <a:rPr lang="en-US" sz="1400" u="sng" dirty="0">
                <a:solidFill>
                  <a:srgbClr val="000000"/>
                </a:solidFill>
              </a:rPr>
              <a:t>assuming both parameters</a:t>
            </a:r>
            <a:r>
              <a:rPr lang="en-US" sz="1400" dirty="0">
                <a:solidFill>
                  <a:srgbClr val="000000"/>
                </a:solidFill>
              </a:rPr>
              <a:t> are </a:t>
            </a:r>
            <a:r>
              <a:rPr lang="en-US" sz="1400" b="1" dirty="0">
                <a:solidFill>
                  <a:srgbClr val="000000"/>
                </a:solidFill>
              </a:rPr>
              <a:t>equivalent</a:t>
            </a:r>
            <a:r>
              <a:rPr lang="en-US" sz="1400" dirty="0">
                <a:solidFill>
                  <a:srgbClr val="000000"/>
                </a:solidFill>
              </a:rPr>
              <a:t>! So their difference is ZERO!</a:t>
            </a:r>
          </a:p>
          <a:p>
            <a:pPr marL="152396" indent="0">
              <a:lnSpc>
                <a:spcPct val="100000"/>
              </a:lnSpc>
              <a:buNone/>
            </a:pPr>
            <a:endParaRPr lang="en-US" sz="1400" dirty="0">
              <a:solidFill>
                <a:srgbClr val="000000"/>
              </a:solidFill>
            </a:endParaRPr>
          </a:p>
          <a:p>
            <a:pPr marL="152396" indent="0">
              <a:lnSpc>
                <a:spcPct val="100000"/>
              </a:lnSpc>
              <a:buNone/>
            </a:pPr>
            <a:r>
              <a:rPr lang="en-US" sz="1400" u="sng" dirty="0"/>
              <a:t>Alternative Hypothesis</a:t>
            </a:r>
            <a:r>
              <a:rPr lang="en-US" sz="1400" dirty="0"/>
              <a:t> H</a:t>
            </a:r>
            <a:r>
              <a:rPr lang="en-US" sz="1400" baseline="-25000" dirty="0"/>
              <a:t>A</a:t>
            </a:r>
          </a:p>
          <a:p>
            <a:pPr marL="152396" indent="0">
              <a:lnSpc>
                <a:spcPct val="100000"/>
              </a:lnSpc>
              <a:buNone/>
            </a:pPr>
            <a:endParaRPr lang="en-US" sz="1400" dirty="0"/>
          </a:p>
          <a:p>
            <a:pPr>
              <a:lnSpc>
                <a:spcPct val="100000"/>
              </a:lnSpc>
            </a:pPr>
            <a:r>
              <a:rPr lang="en-US" sz="1400" dirty="0"/>
              <a:t>This is where we state how we think these means are different</a:t>
            </a:r>
          </a:p>
          <a:p>
            <a:pPr>
              <a:lnSpc>
                <a:spcPct val="100000"/>
              </a:lnSpc>
            </a:pPr>
            <a:r>
              <a:rPr lang="en-US" sz="1400" dirty="0"/>
              <a:t>Our test on the single value of the </a:t>
            </a:r>
            <a:r>
              <a:rPr lang="en-US" sz="1400" b="1" dirty="0"/>
              <a:t>difference</a:t>
            </a:r>
            <a:r>
              <a:rPr lang="en-US" sz="1400" dirty="0"/>
              <a:t> may be left-tailed (&lt;), right-tailed (&gt;), or two-tailed (≠).</a:t>
            </a:r>
          </a:p>
          <a:p>
            <a:pPr lvl="1">
              <a:lnSpc>
                <a:spcPct val="100000"/>
              </a:lnSpc>
              <a:spcBef>
                <a:spcPts val="0"/>
              </a:spcBef>
            </a:pPr>
            <a:endParaRPr lang="en-US" sz="1400" dirty="0"/>
          </a:p>
        </p:txBody>
      </p:sp>
      <p:sp>
        <p:nvSpPr>
          <p:cNvPr id="4" name="Google Shape;258;p46">
            <a:extLst>
              <a:ext uri="{FF2B5EF4-FFF2-40B4-BE49-F238E27FC236}">
                <a16:creationId xmlns:a16="http://schemas.microsoft.com/office/drawing/2014/main" id="{8C34D5AB-73EF-9F4D-944C-51A0632D03D4}"/>
              </a:ext>
            </a:extLst>
          </p:cNvPr>
          <p:cNvSpPr txBox="1">
            <a:spLocks/>
          </p:cNvSpPr>
          <p:nvPr/>
        </p:nvSpPr>
        <p:spPr>
          <a:xfrm>
            <a:off x="403939" y="787369"/>
            <a:ext cx="5191116" cy="101149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a:lnSpc>
                <a:spcPct val="100000"/>
              </a:lnSpc>
              <a:buFont typeface="Arial" panose="020B0604020202020204" pitchFamily="34" charset="0"/>
              <a:buAutoNum type="arabicPeriod"/>
            </a:pPr>
            <a:r>
              <a:rPr lang="en-US" sz="2400" dirty="0">
                <a:solidFill>
                  <a:srgbClr val="0070C0"/>
                </a:solidFill>
              </a:rPr>
              <a:t>State the Hypotheses</a:t>
            </a:r>
          </a:p>
          <a:p>
            <a:pPr lvl="1">
              <a:lnSpc>
                <a:spcPct val="100000"/>
              </a:lnSpc>
              <a:spcBef>
                <a:spcPts val="0"/>
              </a:spcBef>
            </a:pPr>
            <a:r>
              <a:rPr lang="en-US" b="1" dirty="0">
                <a:solidFill>
                  <a:srgbClr val="0070C0"/>
                </a:solidFill>
              </a:rPr>
              <a:t>Define parameter + context.</a:t>
            </a:r>
            <a:br>
              <a:rPr lang="en-US" sz="2000" dirty="0"/>
            </a:br>
            <a:endParaRPr lang="en-US" sz="2000" dirty="0"/>
          </a:p>
        </p:txBody>
      </p:sp>
      <p:grpSp>
        <p:nvGrpSpPr>
          <p:cNvPr id="5" name="Group 4">
            <a:extLst>
              <a:ext uri="{FF2B5EF4-FFF2-40B4-BE49-F238E27FC236}">
                <a16:creationId xmlns:a16="http://schemas.microsoft.com/office/drawing/2014/main" id="{FE46AF3C-70EB-5C4E-8123-509635693B10}"/>
              </a:ext>
            </a:extLst>
          </p:cNvPr>
          <p:cNvGrpSpPr/>
          <p:nvPr/>
        </p:nvGrpSpPr>
        <p:grpSpPr>
          <a:xfrm>
            <a:off x="210404" y="5501058"/>
            <a:ext cx="9839326" cy="2271549"/>
            <a:chOff x="6596945" y="3389066"/>
            <a:chExt cx="9839326" cy="2271549"/>
          </a:xfrm>
        </p:grpSpPr>
        <p:pic>
          <p:nvPicPr>
            <p:cNvPr id="21" name="Picture 2">
              <a:extLst>
                <a:ext uri="{FF2B5EF4-FFF2-40B4-BE49-F238E27FC236}">
                  <a16:creationId xmlns:a16="http://schemas.microsoft.com/office/drawing/2014/main" id="{FDC3AEF8-3BE5-5B48-9AA1-0134E650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9780" y="3389066"/>
              <a:ext cx="4007336" cy="104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 name="Content Placeholder 2">
              <a:extLst>
                <a:ext uri="{FF2B5EF4-FFF2-40B4-BE49-F238E27FC236}">
                  <a16:creationId xmlns:a16="http://schemas.microsoft.com/office/drawing/2014/main" id="{CC53D367-6DDB-0149-BA7A-A8560922BCB0}"/>
                </a:ext>
              </a:extLst>
            </p:cNvPr>
            <p:cNvSpPr txBox="1">
              <a:spLocks/>
            </p:cNvSpPr>
            <p:nvPr/>
          </p:nvSpPr>
          <p:spPr>
            <a:xfrm>
              <a:off x="6596945" y="4238215"/>
              <a:ext cx="9839326" cy="1422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Wingdings" pitchFamily="2" charset="2"/>
                <a:buNone/>
              </a:pPr>
              <a:r>
                <a:rPr lang="en-US" sz="1050" dirty="0"/>
                <a:t>Type of Test:</a:t>
              </a:r>
            </a:p>
            <a:p>
              <a:pPr marL="0" indent="0">
                <a:lnSpc>
                  <a:spcPct val="100000"/>
                </a:lnSpc>
                <a:spcBef>
                  <a:spcPts val="0"/>
                </a:spcBef>
                <a:buFont typeface="Wingdings" pitchFamily="2" charset="2"/>
                <a:buNone/>
              </a:pPr>
              <a:r>
                <a:rPr lang="en-US" sz="1050" dirty="0"/>
                <a:t>Sign in H</a:t>
              </a:r>
              <a:r>
                <a:rPr lang="en-US" sz="1050" baseline="-25000" dirty="0"/>
                <a:t>A</a:t>
              </a:r>
              <a:r>
                <a:rPr lang="en-US" sz="1050" dirty="0"/>
                <a:t>:                    ≠                                             &lt;                                             &gt;</a:t>
              </a:r>
            </a:p>
            <a:p>
              <a:pPr marL="0" indent="0">
                <a:lnSpc>
                  <a:spcPct val="100000"/>
                </a:lnSpc>
                <a:spcBef>
                  <a:spcPts val="0"/>
                </a:spcBef>
                <a:buNone/>
              </a:pPr>
              <a:r>
                <a:rPr lang="en-US" sz="1050" dirty="0"/>
                <a:t>Critical Values:    -Z*</a:t>
              </a:r>
              <a:r>
                <a:rPr lang="en-US" sz="1050" baseline="-25000" dirty="0"/>
                <a:t>              </a:t>
              </a:r>
              <a:r>
                <a:rPr lang="en-US" sz="1050" dirty="0"/>
                <a:t>+Z*                           -Z*                                                      Z*</a:t>
              </a:r>
              <a:endParaRPr lang="en-US" sz="1050" baseline="-25000" dirty="0"/>
            </a:p>
          </p:txBody>
        </p:sp>
      </p:grpSp>
      <p:grpSp>
        <p:nvGrpSpPr>
          <p:cNvPr id="2" name="Group 1">
            <a:extLst>
              <a:ext uri="{FF2B5EF4-FFF2-40B4-BE49-F238E27FC236}">
                <a16:creationId xmlns:a16="http://schemas.microsoft.com/office/drawing/2014/main" id="{BE055501-3C36-C545-9F16-DEA5CA4DE2CE}"/>
              </a:ext>
            </a:extLst>
          </p:cNvPr>
          <p:cNvGrpSpPr/>
          <p:nvPr/>
        </p:nvGrpSpPr>
        <p:grpSpPr>
          <a:xfrm>
            <a:off x="6369849" y="923424"/>
            <a:ext cx="5406551" cy="2295805"/>
            <a:chOff x="6369849" y="869464"/>
            <a:chExt cx="5406551" cy="2295805"/>
          </a:xfrm>
        </p:grpSpPr>
        <p:grpSp>
          <p:nvGrpSpPr>
            <p:cNvPr id="7" name="Group 6">
              <a:extLst>
                <a:ext uri="{FF2B5EF4-FFF2-40B4-BE49-F238E27FC236}">
                  <a16:creationId xmlns:a16="http://schemas.microsoft.com/office/drawing/2014/main" id="{031653B1-F7A9-4E47-BF7F-7B80A292E506}"/>
                </a:ext>
              </a:extLst>
            </p:cNvPr>
            <p:cNvGrpSpPr/>
            <p:nvPr/>
          </p:nvGrpSpPr>
          <p:grpSpPr>
            <a:xfrm>
              <a:off x="6369849" y="869464"/>
              <a:ext cx="5406551" cy="2295805"/>
              <a:chOff x="6448819" y="3932204"/>
              <a:chExt cx="5406551" cy="2295805"/>
            </a:xfrm>
          </p:grpSpPr>
          <p:grpSp>
            <p:nvGrpSpPr>
              <p:cNvPr id="8" name="Group 7">
                <a:extLst>
                  <a:ext uri="{FF2B5EF4-FFF2-40B4-BE49-F238E27FC236}">
                    <a16:creationId xmlns:a16="http://schemas.microsoft.com/office/drawing/2014/main" id="{B22401CC-45AD-7B46-AE49-F0EE4A24EEB1}"/>
                  </a:ext>
                </a:extLst>
              </p:cNvPr>
              <p:cNvGrpSpPr/>
              <p:nvPr/>
            </p:nvGrpSpPr>
            <p:grpSpPr>
              <a:xfrm>
                <a:off x="6448819" y="3932204"/>
                <a:ext cx="5406551" cy="2295805"/>
                <a:chOff x="6222108" y="4257057"/>
                <a:chExt cx="5406551" cy="2295805"/>
              </a:xfrm>
            </p:grpSpPr>
            <p:sp>
              <p:nvSpPr>
                <p:cNvPr id="11" name="TextBox 10">
                  <a:extLst>
                    <a:ext uri="{FF2B5EF4-FFF2-40B4-BE49-F238E27FC236}">
                      <a16:creationId xmlns:a16="http://schemas.microsoft.com/office/drawing/2014/main" id="{7CCB4060-8DEE-A341-A1B8-2178B49B8284}"/>
                    </a:ext>
                  </a:extLst>
                </p:cNvPr>
                <p:cNvSpPr txBox="1"/>
                <p:nvPr/>
              </p:nvSpPr>
              <p:spPr>
                <a:xfrm>
                  <a:off x="6222108" y="5740812"/>
                  <a:ext cx="2791149" cy="261610"/>
                </a:xfrm>
                <a:prstGeom prst="rect">
                  <a:avLst/>
                </a:prstGeom>
                <a:noFill/>
              </p:spPr>
              <p:txBody>
                <a:bodyPr wrap="none" rtlCol="0">
                  <a:spAutoFit/>
                </a:bodyPr>
                <a:lstStyle/>
                <a:p>
                  <a:r>
                    <a:rPr lang="en-US" sz="1100" dirty="0"/>
                    <a:t>-30     -20      -10          0         10         20        30</a:t>
                  </a:r>
                </a:p>
              </p:txBody>
            </p:sp>
            <p:pic>
              <p:nvPicPr>
                <p:cNvPr id="12" name="Picture 11">
                  <a:extLst>
                    <a:ext uri="{FF2B5EF4-FFF2-40B4-BE49-F238E27FC236}">
                      <a16:creationId xmlns:a16="http://schemas.microsoft.com/office/drawing/2014/main" id="{0486C685-EC22-EB49-957A-C7DEC578D101}"/>
                    </a:ext>
                  </a:extLst>
                </p:cNvPr>
                <p:cNvPicPr>
                  <a:picLocks noChangeAspect="1"/>
                </p:cNvPicPr>
                <p:nvPr/>
              </p:nvPicPr>
              <p:blipFill>
                <a:blip r:embed="rId4"/>
                <a:stretch>
                  <a:fillRect/>
                </a:stretch>
              </p:blipFill>
              <p:spPr>
                <a:xfrm>
                  <a:off x="6343347" y="4257057"/>
                  <a:ext cx="2453074" cy="1471844"/>
                </a:xfrm>
                <a:prstGeom prst="rect">
                  <a:avLst/>
                </a:prstGeom>
              </p:spPr>
            </p:pic>
            <p:pic>
              <p:nvPicPr>
                <p:cNvPr id="13" name="Picture 12">
                  <a:extLst>
                    <a:ext uri="{FF2B5EF4-FFF2-40B4-BE49-F238E27FC236}">
                      <a16:creationId xmlns:a16="http://schemas.microsoft.com/office/drawing/2014/main" id="{54A14BB3-7690-284B-885C-B7D423795979}"/>
                    </a:ext>
                  </a:extLst>
                </p:cNvPr>
                <p:cNvPicPr>
                  <a:picLocks noChangeAspect="1"/>
                </p:cNvPicPr>
                <p:nvPr/>
              </p:nvPicPr>
              <p:blipFill>
                <a:blip r:embed="rId4"/>
                <a:stretch>
                  <a:fillRect/>
                </a:stretch>
              </p:blipFill>
              <p:spPr>
                <a:xfrm>
                  <a:off x="9046441" y="4257057"/>
                  <a:ext cx="2453074" cy="1471844"/>
                </a:xfrm>
                <a:prstGeom prst="rect">
                  <a:avLst/>
                </a:prstGeom>
              </p:spPr>
            </p:pic>
            <p:sp>
              <p:nvSpPr>
                <p:cNvPr id="14" name="TextBox 13">
                  <a:extLst>
                    <a:ext uri="{FF2B5EF4-FFF2-40B4-BE49-F238E27FC236}">
                      <a16:creationId xmlns:a16="http://schemas.microsoft.com/office/drawing/2014/main" id="{626705C3-1EB3-AC46-A1EE-47C340F09615}"/>
                    </a:ext>
                  </a:extLst>
                </p:cNvPr>
                <p:cNvSpPr txBox="1"/>
                <p:nvPr/>
              </p:nvSpPr>
              <p:spPr>
                <a:xfrm>
                  <a:off x="7241845" y="6084499"/>
                  <a:ext cx="771365" cy="369332"/>
                </a:xfrm>
                <a:prstGeom prst="rect">
                  <a:avLst/>
                </a:prstGeom>
                <a:noFill/>
              </p:spPr>
              <p:txBody>
                <a:bodyPr wrap="none" rtlCol="0">
                  <a:spAutoFit/>
                </a:bodyPr>
                <a:lstStyle/>
                <a:p>
                  <a:r>
                    <a:rPr lang="en-US" i="1" dirty="0"/>
                    <a:t>𝜇</a:t>
                  </a:r>
                  <a:r>
                    <a:rPr lang="en-US" i="1" baseline="-25000" dirty="0"/>
                    <a:t>1</a:t>
                  </a:r>
                  <a:r>
                    <a:rPr lang="en-US" i="1" dirty="0"/>
                    <a:t> - 𝜇</a:t>
                  </a:r>
                  <a:r>
                    <a:rPr lang="en-US" i="1" baseline="-25000" dirty="0"/>
                    <a:t>2</a:t>
                  </a:r>
                  <a:endParaRPr lang="en-US" i="1" dirty="0"/>
                </a:p>
              </p:txBody>
            </p:sp>
            <p:sp>
              <p:nvSpPr>
                <p:cNvPr id="15" name="TextBox 14">
                  <a:extLst>
                    <a:ext uri="{FF2B5EF4-FFF2-40B4-BE49-F238E27FC236}">
                      <a16:creationId xmlns:a16="http://schemas.microsoft.com/office/drawing/2014/main" id="{F383C2AD-B66B-F544-83FA-032B47A97343}"/>
                    </a:ext>
                  </a:extLst>
                </p:cNvPr>
                <p:cNvSpPr txBox="1"/>
                <p:nvPr/>
              </p:nvSpPr>
              <p:spPr>
                <a:xfrm>
                  <a:off x="8917660" y="5728901"/>
                  <a:ext cx="2710999" cy="261610"/>
                </a:xfrm>
                <a:prstGeom prst="rect">
                  <a:avLst/>
                </a:prstGeom>
                <a:noFill/>
              </p:spPr>
              <p:txBody>
                <a:bodyPr wrap="none" rtlCol="0">
                  <a:spAutoFit/>
                </a:bodyPr>
                <a:lstStyle/>
                <a:p>
                  <a:r>
                    <a:rPr lang="en-US" sz="1100" dirty="0"/>
                    <a:t>-3        -2          -1          0           1          2          3</a:t>
                  </a:r>
                </a:p>
              </p:txBody>
            </p:sp>
            <p:sp>
              <p:nvSpPr>
                <p:cNvPr id="16" name="TextBox 15">
                  <a:extLst>
                    <a:ext uri="{FF2B5EF4-FFF2-40B4-BE49-F238E27FC236}">
                      <a16:creationId xmlns:a16="http://schemas.microsoft.com/office/drawing/2014/main" id="{DE40E9BA-B39E-484A-8427-46671ADEC0F3}"/>
                    </a:ext>
                  </a:extLst>
                </p:cNvPr>
                <p:cNvSpPr txBox="1"/>
                <p:nvPr/>
              </p:nvSpPr>
              <p:spPr>
                <a:xfrm>
                  <a:off x="10119731" y="6106586"/>
                  <a:ext cx="292068" cy="369332"/>
                </a:xfrm>
                <a:prstGeom prst="rect">
                  <a:avLst/>
                </a:prstGeom>
                <a:noFill/>
              </p:spPr>
              <p:txBody>
                <a:bodyPr wrap="none" rtlCol="0">
                  <a:spAutoFit/>
                </a:bodyPr>
                <a:lstStyle/>
                <a:p>
                  <a:r>
                    <a:rPr lang="en-US" i="1" dirty="0"/>
                    <a:t>Z</a:t>
                  </a:r>
                </a:p>
              </p:txBody>
            </p:sp>
            <p:cxnSp>
              <p:nvCxnSpPr>
                <p:cNvPr id="17" name="Straight Arrow Connector 16">
                  <a:extLst>
                    <a:ext uri="{FF2B5EF4-FFF2-40B4-BE49-F238E27FC236}">
                      <a16:creationId xmlns:a16="http://schemas.microsoft.com/office/drawing/2014/main" id="{B0A2CB1D-3967-A943-9E75-8180A67FEFBA}"/>
                    </a:ext>
                  </a:extLst>
                </p:cNvPr>
                <p:cNvCxnSpPr/>
                <p:nvPr/>
              </p:nvCxnSpPr>
              <p:spPr>
                <a:xfrm>
                  <a:off x="8169442" y="6291252"/>
                  <a:ext cx="1732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8B9847-48F8-164D-AEE9-DF594D567637}"/>
                    </a:ext>
                  </a:extLst>
                </p:cNvPr>
                <p:cNvSpPr txBox="1"/>
                <p:nvPr/>
              </p:nvSpPr>
              <p:spPr>
                <a:xfrm>
                  <a:off x="8549309" y="6291252"/>
                  <a:ext cx="859531" cy="261610"/>
                </a:xfrm>
                <a:prstGeom prst="rect">
                  <a:avLst/>
                </a:prstGeom>
                <a:noFill/>
              </p:spPr>
              <p:txBody>
                <a:bodyPr wrap="none" rtlCol="0">
                  <a:spAutoFit/>
                </a:bodyPr>
                <a:lstStyle/>
                <a:p>
                  <a:r>
                    <a:rPr lang="en-US" sz="1100" dirty="0"/>
                    <a:t>Standardize</a:t>
                  </a:r>
                </a:p>
              </p:txBody>
            </p:sp>
          </p:grpSp>
          <p:sp>
            <p:nvSpPr>
              <p:cNvPr id="9" name="Oval 8">
                <a:extLst>
                  <a:ext uri="{FF2B5EF4-FFF2-40B4-BE49-F238E27FC236}">
                    <a16:creationId xmlns:a16="http://schemas.microsoft.com/office/drawing/2014/main" id="{5B5284B2-023E-5A42-A96C-26A0324D55FE}"/>
                  </a:ext>
                </a:extLst>
              </p:cNvPr>
              <p:cNvSpPr/>
              <p:nvPr/>
            </p:nvSpPr>
            <p:spPr>
              <a:xfrm>
                <a:off x="7593706" y="528625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E80AEB6-2F70-8D49-86A4-70B36131A0CE}"/>
                  </a:ext>
                </a:extLst>
              </p:cNvPr>
              <p:cNvSpPr/>
              <p:nvPr/>
            </p:nvSpPr>
            <p:spPr>
              <a:xfrm>
                <a:off x="10289587" y="524857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8C9CEDCA-8AEC-D44E-A6E3-60DD067FED16}"/>
                </a:ext>
              </a:extLst>
            </p:cNvPr>
            <p:cNvSpPr txBox="1"/>
            <p:nvPr/>
          </p:nvSpPr>
          <p:spPr>
            <a:xfrm>
              <a:off x="8044831" y="908134"/>
              <a:ext cx="2272514" cy="461665"/>
            </a:xfrm>
            <a:prstGeom prst="rect">
              <a:avLst/>
            </a:prstGeom>
            <a:noFill/>
            <a:ln>
              <a:noFill/>
            </a:ln>
          </p:spPr>
          <p:txBody>
            <a:bodyPr wrap="square" rtlCol="0">
              <a:spAutoFit/>
            </a:bodyPr>
            <a:lstStyle/>
            <a:p>
              <a:r>
                <a:rPr lang="en-US" sz="1200" i="1" dirty="0">
                  <a:solidFill>
                    <a:srgbClr val="0070C0"/>
                  </a:solidFill>
                </a:rPr>
                <a:t>** Can think of these as a </a:t>
              </a:r>
              <a:r>
                <a:rPr lang="en-US" sz="1200" i="1" u="sng" dirty="0">
                  <a:solidFill>
                    <a:srgbClr val="0070C0"/>
                  </a:solidFill>
                </a:rPr>
                <a:t>new population</a:t>
              </a:r>
              <a:r>
                <a:rPr lang="en-US" sz="1200" i="1" dirty="0">
                  <a:solidFill>
                    <a:srgbClr val="0070C0"/>
                  </a:solidFill>
                </a:rPr>
                <a:t> of </a:t>
              </a:r>
              <a:r>
                <a:rPr lang="en-US" sz="1200" b="1" i="1" dirty="0">
                  <a:solidFill>
                    <a:srgbClr val="0070C0"/>
                  </a:solidFill>
                </a:rPr>
                <a:t>DIFFERENCES</a:t>
              </a:r>
              <a:r>
                <a:rPr lang="en-US" sz="1200" i="1" dirty="0">
                  <a:solidFill>
                    <a:srgbClr val="0070C0"/>
                  </a:solidFill>
                </a:rPr>
                <a:t>!</a:t>
              </a:r>
            </a:p>
          </p:txBody>
        </p:sp>
      </p:grpSp>
      <p:sp>
        <p:nvSpPr>
          <p:cNvPr id="25" name="TextBox 24">
            <a:extLst>
              <a:ext uri="{FF2B5EF4-FFF2-40B4-BE49-F238E27FC236}">
                <a16:creationId xmlns:a16="http://schemas.microsoft.com/office/drawing/2014/main" id="{10D16AC1-526B-2E48-849D-ECE93C23572A}"/>
              </a:ext>
            </a:extLst>
          </p:cNvPr>
          <p:cNvSpPr txBox="1"/>
          <p:nvPr/>
        </p:nvSpPr>
        <p:spPr>
          <a:xfrm>
            <a:off x="7341389" y="3749318"/>
            <a:ext cx="4305867" cy="2472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nSpc>
                <a:spcPct val="100000"/>
              </a:lnSpc>
              <a:buNone/>
            </a:pPr>
            <a:r>
              <a:rPr lang="en-US" sz="1600" u="sng" dirty="0"/>
              <a:t>How to write hypotheses</a:t>
            </a:r>
          </a:p>
          <a:p>
            <a:pPr marL="285750" indent="-285750">
              <a:lnSpc>
                <a:spcPct val="100000"/>
              </a:lnSpc>
              <a:buFont typeface="Arial" panose="020B0604020202020204" pitchFamily="34" charset="0"/>
              <a:buChar char="•"/>
            </a:pPr>
            <a:r>
              <a:rPr lang="en-US" sz="1600" dirty="0"/>
              <a:t>These can be written in two ways</a:t>
            </a:r>
          </a:p>
          <a:p>
            <a:pPr>
              <a:lnSpc>
                <a:spcPct val="100000"/>
              </a:lnSpc>
            </a:pPr>
            <a:endParaRPr lang="en-US" sz="1600" dirty="0"/>
          </a:p>
          <a:p>
            <a:pPr>
              <a:lnSpc>
                <a:spcPct val="100000"/>
              </a:lnSpc>
            </a:pPr>
            <a:r>
              <a:rPr lang="en-US" sz="1600" u="sng" dirty="0"/>
              <a:t>Difference</a:t>
            </a:r>
            <a:r>
              <a:rPr lang="en-US" sz="1600" dirty="0"/>
              <a:t>                   OR       </a:t>
            </a:r>
            <a:r>
              <a:rPr lang="en-US" sz="1600" u="sng" dirty="0"/>
              <a:t>Direct Comparison</a:t>
            </a:r>
          </a:p>
          <a:p>
            <a:r>
              <a:rPr lang="en-US" sz="1600" dirty="0"/>
              <a:t>H</a:t>
            </a:r>
            <a:r>
              <a:rPr lang="en-US" sz="1600" baseline="-25000" dirty="0"/>
              <a:t>0</a:t>
            </a:r>
            <a:r>
              <a:rPr lang="en-US" sz="1600" dirty="0"/>
              <a:t>: µ</a:t>
            </a:r>
            <a:r>
              <a:rPr lang="en-US" sz="1600" baseline="-25000" dirty="0"/>
              <a:t>1</a:t>
            </a:r>
            <a:r>
              <a:rPr lang="en-US" sz="1600" dirty="0"/>
              <a:t> - µ</a:t>
            </a:r>
            <a:r>
              <a:rPr lang="en-US" sz="1600" baseline="-25000" dirty="0"/>
              <a:t>2</a:t>
            </a:r>
            <a:r>
              <a:rPr lang="en-US" sz="1600" dirty="0"/>
              <a:t> = 0                          H</a:t>
            </a:r>
            <a:r>
              <a:rPr lang="en-US" sz="1600" baseline="-25000" dirty="0"/>
              <a:t>0</a:t>
            </a:r>
            <a:r>
              <a:rPr lang="en-US" sz="1600" dirty="0"/>
              <a:t>: µ</a:t>
            </a:r>
            <a:r>
              <a:rPr lang="en-US" sz="1600" baseline="-25000" dirty="0"/>
              <a:t>1</a:t>
            </a:r>
            <a:r>
              <a:rPr lang="en-US" sz="1600" dirty="0"/>
              <a:t> = µ</a:t>
            </a:r>
            <a:r>
              <a:rPr lang="en-US" sz="1600" baseline="-25000" dirty="0"/>
              <a:t>2</a:t>
            </a:r>
          </a:p>
          <a:p>
            <a:r>
              <a:rPr lang="en-US" sz="1600" dirty="0"/>
              <a:t> </a:t>
            </a:r>
          </a:p>
          <a:p>
            <a:pPr marL="0" indent="0">
              <a:lnSpc>
                <a:spcPct val="100000"/>
              </a:lnSpc>
              <a:buNone/>
            </a:pPr>
            <a:r>
              <a:rPr lang="en-US" sz="1600" dirty="0"/>
              <a:t>H</a:t>
            </a:r>
            <a:r>
              <a:rPr lang="en-US" sz="1600" baseline="-25000" dirty="0"/>
              <a:t>A</a:t>
            </a:r>
            <a:r>
              <a:rPr lang="en-US" sz="1600" dirty="0"/>
              <a:t>: µ</a:t>
            </a:r>
            <a:r>
              <a:rPr lang="en-US" sz="1600" baseline="-25000" dirty="0"/>
              <a:t>1</a:t>
            </a:r>
            <a:r>
              <a:rPr lang="en-US" sz="1600" dirty="0"/>
              <a:t> - µ</a:t>
            </a:r>
            <a:r>
              <a:rPr lang="en-US" sz="1600" baseline="-25000" dirty="0"/>
              <a:t>2</a:t>
            </a:r>
            <a:r>
              <a:rPr lang="en-US" sz="1600" dirty="0"/>
              <a:t> ≠ 0                         H</a:t>
            </a:r>
            <a:r>
              <a:rPr lang="en-US" sz="1600" baseline="-25000" dirty="0"/>
              <a:t>A</a:t>
            </a:r>
            <a:r>
              <a:rPr lang="en-US" sz="1600" dirty="0"/>
              <a:t>: µ</a:t>
            </a:r>
            <a:r>
              <a:rPr lang="en-US" sz="1600" baseline="-25000" dirty="0"/>
              <a:t>1</a:t>
            </a:r>
            <a:r>
              <a:rPr lang="en-US" sz="1600" dirty="0"/>
              <a:t> ≠ µ</a:t>
            </a:r>
            <a:r>
              <a:rPr lang="en-US" sz="1600" baseline="-25000" dirty="0"/>
              <a:t>2</a:t>
            </a:r>
          </a:p>
          <a:p>
            <a:r>
              <a:rPr lang="en-US" sz="1600" dirty="0"/>
              <a:t>H</a:t>
            </a:r>
            <a:r>
              <a:rPr lang="en-US" sz="1600" baseline="-25000" dirty="0"/>
              <a:t>A</a:t>
            </a:r>
            <a:r>
              <a:rPr lang="en-US" sz="1600" dirty="0"/>
              <a:t>: µ</a:t>
            </a:r>
            <a:r>
              <a:rPr lang="en-US" sz="1600" baseline="-25000" dirty="0"/>
              <a:t>1</a:t>
            </a:r>
            <a:r>
              <a:rPr lang="en-US" sz="1600" dirty="0"/>
              <a:t> - µ</a:t>
            </a:r>
            <a:r>
              <a:rPr lang="en-US" sz="1600" baseline="-25000" dirty="0"/>
              <a:t>2</a:t>
            </a:r>
            <a:r>
              <a:rPr lang="en-US" sz="1600" dirty="0"/>
              <a:t> &lt; 0                         H</a:t>
            </a:r>
            <a:r>
              <a:rPr lang="en-US" sz="1600" baseline="-25000" dirty="0"/>
              <a:t>A</a:t>
            </a:r>
            <a:r>
              <a:rPr lang="en-US" sz="1600" dirty="0"/>
              <a:t>: µ</a:t>
            </a:r>
            <a:r>
              <a:rPr lang="en-US" sz="1600" baseline="-25000" dirty="0"/>
              <a:t>1</a:t>
            </a:r>
            <a:r>
              <a:rPr lang="en-US" sz="1600" dirty="0"/>
              <a:t> &lt; µ</a:t>
            </a:r>
            <a:r>
              <a:rPr lang="en-US" sz="1600" baseline="-25000" dirty="0"/>
              <a:t>2</a:t>
            </a:r>
          </a:p>
          <a:p>
            <a:r>
              <a:rPr lang="en-US" sz="1600" dirty="0"/>
              <a:t>H</a:t>
            </a:r>
            <a:r>
              <a:rPr lang="en-US" sz="1600" baseline="-25000" dirty="0"/>
              <a:t>A</a:t>
            </a:r>
            <a:r>
              <a:rPr lang="en-US" sz="1600" dirty="0"/>
              <a:t>: µ</a:t>
            </a:r>
            <a:r>
              <a:rPr lang="en-US" sz="1600" baseline="-25000" dirty="0"/>
              <a:t>1</a:t>
            </a:r>
            <a:r>
              <a:rPr lang="en-US" sz="1600" dirty="0"/>
              <a:t> - µ</a:t>
            </a:r>
            <a:r>
              <a:rPr lang="en-US" sz="1600" baseline="-25000" dirty="0"/>
              <a:t>2</a:t>
            </a:r>
            <a:r>
              <a:rPr lang="en-US" sz="1600" dirty="0"/>
              <a:t> &gt; 0                         H</a:t>
            </a:r>
            <a:r>
              <a:rPr lang="en-US" sz="1600" baseline="-25000" dirty="0"/>
              <a:t>A</a:t>
            </a:r>
            <a:r>
              <a:rPr lang="en-US" sz="1600" dirty="0"/>
              <a:t>: µ</a:t>
            </a:r>
            <a:r>
              <a:rPr lang="en-US" sz="1600" baseline="-25000" dirty="0"/>
              <a:t>1</a:t>
            </a:r>
            <a:r>
              <a:rPr lang="en-US" sz="1600" dirty="0"/>
              <a:t> &gt; µ</a:t>
            </a:r>
            <a:r>
              <a:rPr lang="en-US" sz="1600" baseline="-25000" dirty="0"/>
              <a:t>2</a:t>
            </a:r>
          </a:p>
          <a:p>
            <a:pPr marL="0" indent="0">
              <a:lnSpc>
                <a:spcPct val="100000"/>
              </a:lnSpc>
              <a:buNone/>
            </a:pPr>
            <a:endParaRPr lang="en-US" sz="1600" baseline="-25000" dirty="0"/>
          </a:p>
        </p:txBody>
      </p:sp>
    </p:spTree>
    <p:extLst>
      <p:ext uri="{BB962C8B-B14F-4D97-AF65-F5344CB8AC3E}">
        <p14:creationId xmlns:p14="http://schemas.microsoft.com/office/powerpoint/2010/main" val="121266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132347" y="-139700"/>
            <a:ext cx="11360800" cy="763600"/>
          </a:xfrm>
        </p:spPr>
        <p:txBody>
          <a:bodyPr/>
          <a:lstStyle/>
          <a:p>
            <a:r>
              <a:rPr lang="en-US" dirty="0"/>
              <a:t>LCQ – Two Sample Means Hypotheses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228600" y="750100"/>
            <a:ext cx="12059653" cy="6689525"/>
          </a:xfrm>
        </p:spPr>
        <p:txBody>
          <a:bodyPr/>
          <a:lstStyle/>
          <a:p>
            <a:pPr marL="0" indent="0">
              <a:lnSpc>
                <a:spcPct val="100000"/>
              </a:lnSpc>
              <a:buNone/>
            </a:pPr>
            <a:r>
              <a:rPr lang="en-US" sz="1400" b="1" dirty="0"/>
              <a:t>Problem</a:t>
            </a:r>
            <a:r>
              <a:rPr lang="en-US" sz="1400" dirty="0"/>
              <a:t>: (1) Define the parameters of interest and (2) State the Null and Alternative for the following scenarios:</a:t>
            </a:r>
          </a:p>
          <a:p>
            <a:pPr marL="0">
              <a:lnSpc>
                <a:spcPct val="100000"/>
              </a:lnSpc>
            </a:pPr>
            <a:endParaRPr lang="en-US" sz="1400" dirty="0"/>
          </a:p>
          <a:p>
            <a:pPr marL="0" lvl="0" indent="0">
              <a:buNone/>
            </a:pPr>
            <a:r>
              <a:rPr lang="en-US" sz="1400" dirty="0"/>
              <a:t>a) A researcher random sampled 15 infants and 20 toddlers to measure their body temperatures. Let’s assume that body temperatures for all persons are normally distributed with some known standard deviation. Is there sufficient evidence to conclude that the mean body temperatures for infants and toddlers differ?</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buNone/>
            </a:pPr>
            <a:r>
              <a:rPr lang="en-US" sz="1400" dirty="0"/>
              <a:t>b) 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a:t>
            </a:r>
          </a:p>
          <a:p>
            <a:pPr marL="0" indent="0">
              <a:lnSpc>
                <a:spcPct val="100000"/>
              </a:lnSpc>
              <a:buNone/>
            </a:pPr>
            <a:endParaRPr lang="en-US" sz="1400" dirty="0"/>
          </a:p>
          <a:p>
            <a:pPr marL="0" indent="0">
              <a:lnSpc>
                <a:spcPct val="100000"/>
              </a:lnSpc>
              <a:buNone/>
            </a:pPr>
            <a:endParaRPr lang="en-US" sz="1400" i="1" dirty="0">
              <a:solidFill>
                <a:srgbClr val="FF0000"/>
              </a:solidFill>
            </a:endParaRPr>
          </a:p>
        </p:txBody>
      </p:sp>
    </p:spTree>
    <p:extLst>
      <p:ext uri="{BB962C8B-B14F-4D97-AF65-F5344CB8AC3E}">
        <p14:creationId xmlns:p14="http://schemas.microsoft.com/office/powerpoint/2010/main" val="214477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132347" y="-139700"/>
            <a:ext cx="11360800" cy="763600"/>
          </a:xfrm>
        </p:spPr>
        <p:txBody>
          <a:bodyPr/>
          <a:lstStyle/>
          <a:p>
            <a:r>
              <a:rPr lang="en-US" dirty="0"/>
              <a:t>LCQ – Two Sample Means Hypotheses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132347" y="381800"/>
            <a:ext cx="12059653" cy="6689525"/>
          </a:xfrm>
        </p:spPr>
        <p:txBody>
          <a:bodyPr/>
          <a:lstStyle/>
          <a:p>
            <a:pPr marL="0" indent="0">
              <a:lnSpc>
                <a:spcPct val="100000"/>
              </a:lnSpc>
              <a:buNone/>
            </a:pPr>
            <a:r>
              <a:rPr lang="en-US" sz="1400" b="1" dirty="0"/>
              <a:t>Problem</a:t>
            </a:r>
            <a:r>
              <a:rPr lang="en-US" sz="1400" dirty="0"/>
              <a:t>: (1) Define the parameters of interest and (2) State the Null and Alternative for the following scenarios:</a:t>
            </a:r>
          </a:p>
          <a:p>
            <a:pPr marL="0">
              <a:lnSpc>
                <a:spcPct val="100000"/>
              </a:lnSpc>
            </a:pPr>
            <a:endParaRPr lang="en-US" sz="1400" dirty="0"/>
          </a:p>
          <a:p>
            <a:pPr marL="0" lvl="0" indent="0">
              <a:buNone/>
            </a:pPr>
            <a:r>
              <a:rPr lang="en-US" sz="1400" dirty="0"/>
              <a:t>a) A researcher randomly sampled 15 infants and 20 toddlers to measure their body temperatures. Let’s assume that body temperatures for all persons are normally distributed with some known standard deviation. Is there sufficient evidence to conclude that the mean body temperatures for infants and toddlers differ?</a:t>
            </a:r>
          </a:p>
          <a:p>
            <a:pPr marL="0" indent="0">
              <a:lnSpc>
                <a:spcPct val="100000"/>
              </a:lnSpc>
              <a:buNone/>
            </a:pPr>
            <a:endParaRPr lang="en-US" sz="1400" dirty="0"/>
          </a:p>
          <a:p>
            <a:pPr marL="0" indent="0">
              <a:lnSpc>
                <a:spcPct val="100000"/>
              </a:lnSpc>
              <a:buNone/>
            </a:pPr>
            <a:r>
              <a:rPr lang="en-US" sz="1400" u="sng" dirty="0"/>
              <a:t>Define Parameters</a:t>
            </a:r>
          </a:p>
          <a:p>
            <a:pPr marL="0" indent="0">
              <a:lnSpc>
                <a:spcPct val="100000"/>
              </a:lnSpc>
              <a:buNone/>
            </a:pPr>
            <a:r>
              <a:rPr lang="en-US" sz="1400" i="1" dirty="0">
                <a:solidFill>
                  <a:srgbClr val="FF0000"/>
                </a:solidFill>
              </a:rPr>
              <a:t>Let µ</a:t>
            </a:r>
            <a:r>
              <a:rPr lang="en-US" sz="1400" i="1" baseline="-25000" dirty="0">
                <a:solidFill>
                  <a:srgbClr val="FF0000"/>
                </a:solidFill>
              </a:rPr>
              <a:t>1</a:t>
            </a:r>
            <a:r>
              <a:rPr lang="en-US" sz="1400" i="1" dirty="0">
                <a:solidFill>
                  <a:srgbClr val="FF0000"/>
                </a:solidFill>
              </a:rPr>
              <a:t> = The TRUE mean body temperature of infants</a:t>
            </a:r>
          </a:p>
          <a:p>
            <a:pPr marL="0" indent="0">
              <a:lnSpc>
                <a:spcPct val="100000"/>
              </a:lnSpc>
              <a:buNone/>
            </a:pPr>
            <a:r>
              <a:rPr lang="en-US" sz="1400" i="1" dirty="0">
                <a:solidFill>
                  <a:srgbClr val="FF0000"/>
                </a:solidFill>
              </a:rPr>
              <a:t>Let µ</a:t>
            </a:r>
            <a:r>
              <a:rPr lang="en-US" sz="1400" i="1" baseline="-25000" dirty="0">
                <a:solidFill>
                  <a:srgbClr val="FF0000"/>
                </a:solidFill>
              </a:rPr>
              <a:t>2</a:t>
            </a:r>
            <a:r>
              <a:rPr lang="en-US" sz="1400" i="1" dirty="0">
                <a:solidFill>
                  <a:srgbClr val="FF0000"/>
                </a:solidFill>
              </a:rPr>
              <a:t> = The POPULATION mean body temperature of toddlers</a:t>
            </a:r>
            <a:endParaRPr lang="en-US" sz="1400" dirty="0"/>
          </a:p>
          <a:p>
            <a:pPr marL="0" indent="0">
              <a:lnSpc>
                <a:spcPct val="100000"/>
              </a:lnSpc>
              <a:buNone/>
            </a:pPr>
            <a:endParaRPr lang="en-US" sz="1400" dirty="0"/>
          </a:p>
          <a:p>
            <a:pPr marL="0" indent="0">
              <a:lnSpc>
                <a:spcPct val="100000"/>
              </a:lnSpc>
              <a:buNone/>
            </a:pPr>
            <a:r>
              <a:rPr lang="en-US" sz="1400" u="sng" dirty="0"/>
              <a:t>Hypotheses</a:t>
            </a:r>
          </a:p>
          <a:p>
            <a:pPr marL="0" indent="0">
              <a:lnSpc>
                <a:spcPct val="100000"/>
              </a:lnSpc>
              <a:buNone/>
            </a:pPr>
            <a:r>
              <a:rPr lang="en-US" sz="1400" i="1" dirty="0">
                <a:solidFill>
                  <a:srgbClr val="FF0000"/>
                </a:solidFill>
              </a:rPr>
              <a:t>H</a:t>
            </a:r>
            <a:r>
              <a:rPr lang="en-US" sz="1400" i="1" baseline="-25000" dirty="0">
                <a:solidFill>
                  <a:srgbClr val="FF0000"/>
                </a:solidFill>
              </a:rPr>
              <a:t>0</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OR     H</a:t>
            </a:r>
            <a:r>
              <a:rPr lang="en-US" sz="1400" i="1" baseline="-25000" dirty="0">
                <a:solidFill>
                  <a:srgbClr val="FF0000"/>
                </a:solidFill>
              </a:rPr>
              <a:t>0</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 0 </a:t>
            </a:r>
            <a:r>
              <a:rPr lang="en-US" sz="1400" i="1" dirty="0">
                <a:solidFill>
                  <a:srgbClr val="7030A0"/>
                </a:solidFill>
              </a:rPr>
              <a:t>→ Both CORRECT!</a:t>
            </a:r>
            <a:endParaRPr lang="en-US" sz="1400" i="1"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OR    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 0 </a:t>
            </a:r>
            <a:r>
              <a:rPr lang="en-US" sz="1400" i="1" dirty="0">
                <a:solidFill>
                  <a:srgbClr val="7030A0"/>
                </a:solidFill>
              </a:rPr>
              <a:t>→ CORRECT! We just want in to be different, not only interested in less than or greater than</a:t>
            </a:r>
            <a:endParaRPr lang="en-US" sz="1400" dirty="0"/>
          </a:p>
          <a:p>
            <a:pPr marL="0" indent="0">
              <a:lnSpc>
                <a:spcPct val="100000"/>
              </a:lnSpc>
              <a:buNone/>
            </a:pPr>
            <a:endParaRPr lang="en-US" sz="1400" dirty="0"/>
          </a:p>
          <a:p>
            <a:pPr marL="0" indent="0">
              <a:buNone/>
            </a:pPr>
            <a:r>
              <a:rPr lang="en-US" sz="1400" dirty="0"/>
              <a:t>b) 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a:t>
            </a:r>
          </a:p>
          <a:p>
            <a:pPr marL="0" indent="0">
              <a:lnSpc>
                <a:spcPct val="100000"/>
              </a:lnSpc>
              <a:buNone/>
            </a:pPr>
            <a:endParaRPr lang="en-US" sz="1400" dirty="0"/>
          </a:p>
          <a:p>
            <a:pPr marL="0" indent="0">
              <a:lnSpc>
                <a:spcPct val="100000"/>
              </a:lnSpc>
              <a:buNone/>
            </a:pPr>
            <a:r>
              <a:rPr lang="en-US" sz="1400" u="sng" dirty="0"/>
              <a:t>Define Parameters</a:t>
            </a:r>
          </a:p>
          <a:p>
            <a:pPr marL="0" indent="0">
              <a:lnSpc>
                <a:spcPct val="100000"/>
              </a:lnSpc>
              <a:buNone/>
            </a:pPr>
            <a:r>
              <a:rPr lang="en-US" sz="1400" i="1" dirty="0">
                <a:solidFill>
                  <a:srgbClr val="FF0000"/>
                </a:solidFill>
              </a:rPr>
              <a:t>Let P</a:t>
            </a:r>
            <a:r>
              <a:rPr lang="en-US" sz="1400" i="1" baseline="-25000" dirty="0">
                <a:solidFill>
                  <a:srgbClr val="FF0000"/>
                </a:solidFill>
              </a:rPr>
              <a:t>1</a:t>
            </a:r>
            <a:r>
              <a:rPr lang="en-US" sz="1400" i="1" dirty="0">
                <a:solidFill>
                  <a:srgbClr val="FF0000"/>
                </a:solidFill>
              </a:rPr>
              <a:t> = The average price of homes sold in DC </a:t>
            </a:r>
            <a:r>
              <a:rPr lang="en-US" sz="1400" i="1" dirty="0">
                <a:solidFill>
                  <a:srgbClr val="7030A0"/>
                </a:solidFill>
              </a:rPr>
              <a:t>→NOPE! We are talking about MEANS, should NOT be any population proportions (p) in our problems</a:t>
            </a:r>
            <a:endParaRPr lang="en-US" sz="1400" i="1" dirty="0">
              <a:solidFill>
                <a:srgbClr val="FF0000"/>
              </a:solidFill>
            </a:endParaRPr>
          </a:p>
          <a:p>
            <a:pPr marL="0" indent="0">
              <a:lnSpc>
                <a:spcPct val="100000"/>
              </a:lnSpc>
              <a:buNone/>
            </a:pPr>
            <a:r>
              <a:rPr lang="en-US" sz="1400" i="1" dirty="0">
                <a:solidFill>
                  <a:srgbClr val="FF0000"/>
                </a:solidFill>
              </a:rPr>
              <a:t>Let P</a:t>
            </a:r>
            <a:r>
              <a:rPr lang="en-US" sz="1400" i="1" baseline="-25000" dirty="0">
                <a:solidFill>
                  <a:srgbClr val="FF0000"/>
                </a:solidFill>
              </a:rPr>
              <a:t>2</a:t>
            </a:r>
            <a:r>
              <a:rPr lang="en-US" sz="1400" i="1" dirty="0">
                <a:solidFill>
                  <a:srgbClr val="FF0000"/>
                </a:solidFill>
              </a:rPr>
              <a:t> = The average price of homes sold in Baltimore. </a:t>
            </a:r>
            <a:r>
              <a:rPr lang="en-US" sz="1400" i="1" dirty="0">
                <a:solidFill>
                  <a:srgbClr val="7030A0"/>
                </a:solidFill>
              </a:rPr>
              <a:t>→ BE CAREFUL with your notation or shorthand, even if you meant P</a:t>
            </a:r>
            <a:r>
              <a:rPr lang="en-US" sz="1400" i="1" baseline="-25000" dirty="0">
                <a:solidFill>
                  <a:srgbClr val="7030A0"/>
                </a:solidFill>
              </a:rPr>
              <a:t>2</a:t>
            </a:r>
            <a:r>
              <a:rPr lang="en-US" sz="1400" i="1" dirty="0">
                <a:solidFill>
                  <a:srgbClr val="7030A0"/>
                </a:solidFill>
              </a:rPr>
              <a:t> as ‘parameter 2’, I would interpret this as a proportion (which is WRONG)</a:t>
            </a:r>
            <a:endParaRPr lang="en-US" sz="1400" i="1" dirty="0">
              <a:solidFill>
                <a:srgbClr val="FF0000"/>
              </a:solidFill>
            </a:endParaRPr>
          </a:p>
          <a:p>
            <a:pPr marL="0" indent="0">
              <a:lnSpc>
                <a:spcPct val="100000"/>
              </a:lnSpc>
              <a:buNone/>
            </a:pPr>
            <a:endParaRPr lang="en-US" sz="1400" dirty="0"/>
          </a:p>
          <a:p>
            <a:pPr marL="0" indent="0">
              <a:lnSpc>
                <a:spcPct val="100000"/>
              </a:lnSpc>
              <a:buNone/>
            </a:pPr>
            <a:r>
              <a:rPr lang="en-US" sz="1400" i="1" dirty="0">
                <a:solidFill>
                  <a:srgbClr val="FF0000"/>
                </a:solidFill>
              </a:rPr>
              <a:t>Let µ</a:t>
            </a:r>
            <a:r>
              <a:rPr lang="en-US" sz="1400" i="1" baseline="-25000" dirty="0">
                <a:solidFill>
                  <a:srgbClr val="FF0000"/>
                </a:solidFill>
              </a:rPr>
              <a:t>1</a:t>
            </a:r>
            <a:r>
              <a:rPr lang="en-US" sz="1400" i="1" dirty="0">
                <a:solidFill>
                  <a:srgbClr val="FF0000"/>
                </a:solidFill>
              </a:rPr>
              <a:t> = The TRUE average price of homes sold in DC</a:t>
            </a:r>
            <a:r>
              <a:rPr lang="en-US" sz="1400" i="1" dirty="0">
                <a:solidFill>
                  <a:srgbClr val="7030A0"/>
                </a:solidFill>
              </a:rPr>
              <a:t> → Yes!</a:t>
            </a:r>
            <a:endParaRPr lang="en-US" sz="1400" i="1" dirty="0">
              <a:solidFill>
                <a:srgbClr val="FF0000"/>
              </a:solidFill>
            </a:endParaRPr>
          </a:p>
          <a:p>
            <a:pPr marL="0" indent="0">
              <a:lnSpc>
                <a:spcPct val="100000"/>
              </a:lnSpc>
              <a:buNone/>
            </a:pPr>
            <a:r>
              <a:rPr lang="en-US" sz="1400" i="1" dirty="0">
                <a:solidFill>
                  <a:srgbClr val="FF0000"/>
                </a:solidFill>
              </a:rPr>
              <a:t>Let µ</a:t>
            </a:r>
            <a:r>
              <a:rPr lang="en-US" sz="1400" i="1" baseline="-25000" dirty="0">
                <a:solidFill>
                  <a:srgbClr val="FF0000"/>
                </a:solidFill>
              </a:rPr>
              <a:t>2</a:t>
            </a:r>
            <a:r>
              <a:rPr lang="en-US" sz="1400" i="1" dirty="0">
                <a:solidFill>
                  <a:srgbClr val="FF0000"/>
                </a:solidFill>
              </a:rPr>
              <a:t> = The POPULATION average price of homes sold in Baltimore </a:t>
            </a:r>
            <a:r>
              <a:rPr lang="en-US" sz="1400" i="1" dirty="0">
                <a:solidFill>
                  <a:srgbClr val="7030A0"/>
                </a:solidFill>
              </a:rPr>
              <a:t>→ ‘true’ and ‘population’ are synonymous here, both indicate the population parameter</a:t>
            </a:r>
          </a:p>
          <a:p>
            <a:pPr marL="0" indent="0">
              <a:lnSpc>
                <a:spcPct val="100000"/>
              </a:lnSpc>
              <a:buNone/>
            </a:pPr>
            <a:endParaRPr lang="en-US" sz="1400" i="1" dirty="0">
              <a:solidFill>
                <a:srgbClr val="FF0000"/>
              </a:solidFill>
            </a:endParaRPr>
          </a:p>
          <a:p>
            <a:pPr marL="0" indent="0">
              <a:lnSpc>
                <a:spcPct val="100000"/>
              </a:lnSpc>
              <a:buNone/>
            </a:pPr>
            <a:r>
              <a:rPr lang="en-US" sz="1400" u="sng" dirty="0"/>
              <a:t>Hypotheses</a:t>
            </a:r>
            <a:endParaRPr lang="en-US" sz="1400" i="1"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0</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OR     H</a:t>
            </a:r>
            <a:r>
              <a:rPr lang="en-US" sz="1400" i="1" baseline="-25000" dirty="0">
                <a:solidFill>
                  <a:srgbClr val="FF0000"/>
                </a:solidFill>
              </a:rPr>
              <a:t>0</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 0 </a:t>
            </a:r>
            <a:r>
              <a:rPr lang="en-US" sz="1400" i="1" dirty="0">
                <a:solidFill>
                  <a:srgbClr val="7030A0"/>
                </a:solidFill>
              </a:rPr>
              <a:t>→ Both CORRECT!</a:t>
            </a: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&gt; µ</a:t>
            </a:r>
            <a:r>
              <a:rPr lang="en-US" sz="1400" i="1" baseline="-25000" dirty="0">
                <a:solidFill>
                  <a:srgbClr val="FF0000"/>
                </a:solidFill>
              </a:rPr>
              <a:t>2</a:t>
            </a:r>
            <a:r>
              <a:rPr lang="en-US" sz="1400" i="1" dirty="0">
                <a:solidFill>
                  <a:srgbClr val="FF0000"/>
                </a:solidFill>
              </a:rPr>
              <a:t>     OR    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&gt; 0 </a:t>
            </a:r>
            <a:r>
              <a:rPr lang="en-US" sz="1400" i="1" dirty="0">
                <a:solidFill>
                  <a:srgbClr val="7030A0"/>
                </a:solidFill>
              </a:rPr>
              <a:t>→ INCORRECT! Because we want Baltimore to be more expensive, so µ</a:t>
            </a:r>
            <a:r>
              <a:rPr lang="en-US" sz="1400" i="1" baseline="-25000" dirty="0">
                <a:solidFill>
                  <a:srgbClr val="7030A0"/>
                </a:solidFill>
              </a:rPr>
              <a:t>2</a:t>
            </a:r>
            <a:r>
              <a:rPr lang="en-US" sz="1400" i="1" dirty="0">
                <a:solidFill>
                  <a:srgbClr val="7030A0"/>
                </a:solidFill>
              </a:rPr>
              <a:t> should be LARGER</a:t>
            </a:r>
            <a:endParaRPr lang="en-US" sz="1400" i="1" baseline="-25000" dirty="0">
              <a:solidFill>
                <a:srgbClr val="FF0000"/>
              </a:solidFill>
            </a:endParaRPr>
          </a:p>
          <a:p>
            <a:pPr marL="0" indent="0">
              <a:lnSpc>
                <a:spcPct val="100000"/>
              </a:lnSpc>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&lt; µ</a:t>
            </a:r>
            <a:r>
              <a:rPr lang="en-US" sz="1400" i="1" baseline="-25000" dirty="0">
                <a:solidFill>
                  <a:srgbClr val="FF0000"/>
                </a:solidFill>
              </a:rPr>
              <a:t>2 </a:t>
            </a:r>
            <a:r>
              <a:rPr lang="en-US" sz="1400" i="1" dirty="0">
                <a:solidFill>
                  <a:srgbClr val="FF0000"/>
                </a:solidFill>
              </a:rPr>
              <a:t>     OR   H</a:t>
            </a:r>
            <a:r>
              <a:rPr lang="en-US" sz="1400" i="1" baseline="-25000" dirty="0">
                <a:solidFill>
                  <a:srgbClr val="FF0000"/>
                </a:solidFill>
              </a:rPr>
              <a:t>A</a:t>
            </a:r>
            <a:r>
              <a:rPr lang="en-US" sz="1400" i="1" dirty="0">
                <a:solidFill>
                  <a:srgbClr val="FF0000"/>
                </a:solidFill>
              </a:rPr>
              <a:t>: µ</a:t>
            </a:r>
            <a:r>
              <a:rPr lang="en-US" sz="1400" i="1" baseline="-25000" dirty="0">
                <a:solidFill>
                  <a:srgbClr val="FF0000"/>
                </a:solidFill>
              </a:rPr>
              <a:t>1</a:t>
            </a:r>
            <a:r>
              <a:rPr lang="en-US" sz="1400" i="1" dirty="0">
                <a:solidFill>
                  <a:srgbClr val="FF0000"/>
                </a:solidFill>
              </a:rPr>
              <a:t> - µ</a:t>
            </a:r>
            <a:r>
              <a:rPr lang="en-US" sz="1400" i="1" baseline="-25000" dirty="0">
                <a:solidFill>
                  <a:srgbClr val="FF0000"/>
                </a:solidFill>
              </a:rPr>
              <a:t>2</a:t>
            </a:r>
            <a:r>
              <a:rPr lang="en-US" sz="1400" i="1" dirty="0">
                <a:solidFill>
                  <a:srgbClr val="FF0000"/>
                </a:solidFill>
              </a:rPr>
              <a:t> &lt; 0 </a:t>
            </a:r>
            <a:r>
              <a:rPr lang="en-US" sz="1400" i="1" dirty="0">
                <a:solidFill>
                  <a:srgbClr val="7030A0"/>
                </a:solidFill>
              </a:rPr>
              <a:t> → Now CORRECT!</a:t>
            </a:r>
            <a:endParaRPr lang="en-US" sz="1400" i="1" baseline="-25000" dirty="0">
              <a:solidFill>
                <a:srgbClr val="FF0000"/>
              </a:solidFill>
            </a:endParaRPr>
          </a:p>
          <a:p>
            <a:pPr marL="0" indent="0">
              <a:lnSpc>
                <a:spcPct val="100000"/>
              </a:lnSpc>
              <a:buNone/>
            </a:pPr>
            <a:endParaRPr lang="en-US" sz="1400" i="1" dirty="0">
              <a:solidFill>
                <a:srgbClr val="FF0000"/>
              </a:solidFill>
            </a:endParaRPr>
          </a:p>
        </p:txBody>
      </p:sp>
    </p:spTree>
    <p:extLst>
      <p:ext uri="{BB962C8B-B14F-4D97-AF65-F5344CB8AC3E}">
        <p14:creationId xmlns:p14="http://schemas.microsoft.com/office/powerpoint/2010/main" val="731238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166219" y="-4271"/>
            <a:ext cx="11360800" cy="763600"/>
          </a:xfrm>
        </p:spPr>
        <p:txBody>
          <a:bodyPr/>
          <a:lstStyle/>
          <a:p>
            <a:r>
              <a:rPr lang="en-US" dirty="0"/>
              <a:t>Mean Assumptions - Independent Samples</a:t>
            </a:r>
          </a:p>
        </p:txBody>
      </p:sp>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288600" y="1495678"/>
            <a:ext cx="9939823" cy="4555200"/>
          </a:xfrm>
        </p:spPr>
        <p:txBody>
          <a:bodyPr/>
          <a:lstStyle/>
          <a:p>
            <a:r>
              <a:rPr lang="en-US" sz="1400" dirty="0"/>
              <a:t>EXACT same Assumptions as for Means Test with one sample, we just have to do it for both!</a:t>
            </a:r>
          </a:p>
          <a:p>
            <a:pPr lvl="1">
              <a:spcBef>
                <a:spcPts val="0"/>
              </a:spcBef>
            </a:pPr>
            <a:r>
              <a:rPr lang="en-US" sz="1400" dirty="0"/>
              <a:t>(Remember we need to know / be given the </a:t>
            </a:r>
            <a:r>
              <a:rPr lang="en-US" sz="1400" u="sng" dirty="0"/>
              <a:t>population standard deviations</a:t>
            </a:r>
            <a:r>
              <a:rPr lang="en-US" sz="1400" dirty="0"/>
              <a:t> 𝞂</a:t>
            </a:r>
            <a:r>
              <a:rPr lang="en-US" sz="1400" baseline="-25000" dirty="0"/>
              <a:t>1</a:t>
            </a:r>
            <a:r>
              <a:rPr lang="en-US" sz="1400" dirty="0"/>
              <a:t> and 𝞂</a:t>
            </a:r>
            <a:r>
              <a:rPr lang="en-US" sz="1400" baseline="-25000" dirty="0"/>
              <a:t>2</a:t>
            </a:r>
            <a:r>
              <a:rPr lang="en-US" sz="1400" dirty="0"/>
              <a:t> for now)</a:t>
            </a:r>
          </a:p>
          <a:p>
            <a:pPr lvl="1">
              <a:spcBef>
                <a:spcPts val="0"/>
              </a:spcBef>
            </a:pPr>
            <a:endParaRPr lang="en-US" sz="1400" dirty="0"/>
          </a:p>
          <a:p>
            <a:r>
              <a:rPr lang="en-US" sz="1400" dirty="0"/>
              <a:t>We have to add one more though!</a:t>
            </a:r>
          </a:p>
          <a:p>
            <a:endParaRPr lang="en-US" sz="1400" dirty="0"/>
          </a:p>
          <a:p>
            <a:pPr lvl="1">
              <a:spcBef>
                <a:spcPts val="0"/>
              </a:spcBef>
            </a:pPr>
            <a:r>
              <a:rPr lang="en-US" sz="1400" dirty="0"/>
              <a:t>Must have an assumption about the </a:t>
            </a:r>
            <a:r>
              <a:rPr lang="en-US" sz="1400" u="sng" dirty="0"/>
              <a:t>connection between our two samples</a:t>
            </a:r>
          </a:p>
          <a:p>
            <a:pPr lvl="1">
              <a:spcBef>
                <a:spcPts val="0"/>
              </a:spcBef>
            </a:pPr>
            <a:endParaRPr lang="en-US" sz="1400" u="sng" dirty="0"/>
          </a:p>
          <a:p>
            <a:pPr marL="0" indent="0">
              <a:lnSpc>
                <a:spcPct val="100000"/>
              </a:lnSpc>
              <a:buNone/>
            </a:pPr>
            <a:r>
              <a:rPr lang="en-US" sz="1400" u="sng" dirty="0"/>
              <a:t>Independence</a:t>
            </a:r>
          </a:p>
          <a:p>
            <a:pPr marL="0" indent="0">
              <a:lnSpc>
                <a:spcPct val="100000"/>
              </a:lnSpc>
              <a:buNone/>
            </a:pPr>
            <a:endParaRPr lang="en-US" sz="1400" dirty="0"/>
          </a:p>
          <a:p>
            <a:pPr marL="285750" indent="-285750">
              <a:lnSpc>
                <a:spcPct val="100000"/>
              </a:lnSpc>
            </a:pPr>
            <a:r>
              <a:rPr lang="en-US" sz="1400" dirty="0"/>
              <a:t>This is a REALLY important assumption now, because we do a </a:t>
            </a:r>
            <a:r>
              <a:rPr lang="en-US" sz="1400" u="sng" dirty="0"/>
              <a:t>different test based on whether this assumption is met or not</a:t>
            </a:r>
            <a:r>
              <a:rPr lang="en-US" sz="1400" dirty="0"/>
              <a:t>!</a:t>
            </a:r>
          </a:p>
          <a:p>
            <a:pPr marL="285750" indent="-285750">
              <a:lnSpc>
                <a:spcPct val="100000"/>
              </a:lnSpc>
            </a:pPr>
            <a:endParaRPr lang="en-US" sz="1400" dirty="0"/>
          </a:p>
          <a:p>
            <a:pPr marL="285750" indent="-285750">
              <a:lnSpc>
                <a:spcPct val="100000"/>
              </a:lnSpc>
            </a:pPr>
            <a:r>
              <a:rPr lang="en-US" sz="1400" dirty="0"/>
              <a:t>Right now we are looking at an INDEPENDENT samples test!</a:t>
            </a:r>
          </a:p>
          <a:p>
            <a:pPr marL="895335" lvl="1" indent="-285750">
              <a:lnSpc>
                <a:spcPct val="100000"/>
              </a:lnSpc>
              <a:spcBef>
                <a:spcPts val="0"/>
              </a:spcBef>
            </a:pPr>
            <a:r>
              <a:rPr lang="en-US" sz="1400" dirty="0"/>
              <a:t>We need each group to be </a:t>
            </a:r>
            <a:r>
              <a:rPr lang="en-US" sz="1400" b="1" dirty="0"/>
              <a:t>independent</a:t>
            </a:r>
            <a:r>
              <a:rPr lang="en-US" sz="1400" dirty="0"/>
              <a:t> (unrelated, no connection).</a:t>
            </a:r>
          </a:p>
          <a:p>
            <a:pPr marL="895335" lvl="1" indent="-285750">
              <a:lnSpc>
                <a:spcPct val="100000"/>
              </a:lnSpc>
              <a:spcBef>
                <a:spcPts val="0"/>
              </a:spcBef>
            </a:pPr>
            <a:r>
              <a:rPr lang="en-US" sz="1400" dirty="0"/>
              <a:t>So they results from one group should NOT have </a:t>
            </a:r>
            <a:r>
              <a:rPr lang="en-US" sz="1400" u="sng" dirty="0"/>
              <a:t>any effect / impact</a:t>
            </a:r>
            <a:r>
              <a:rPr lang="en-US" sz="1400" dirty="0"/>
              <a:t> on the results of the second group!</a:t>
            </a:r>
          </a:p>
          <a:p>
            <a:pPr marL="795847" lvl="1" indent="0">
              <a:spcBef>
                <a:spcPts val="0"/>
              </a:spcBef>
              <a:buNone/>
            </a:pPr>
            <a:endParaRPr lang="en-US" sz="1400" u="sng" dirty="0"/>
          </a:p>
          <a:p>
            <a:endParaRPr lang="en-US" sz="1400" dirty="0"/>
          </a:p>
          <a:p>
            <a:endParaRPr lang="en-US" sz="1400" dirty="0"/>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288600" y="807122"/>
            <a:ext cx="4156400"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2.    Check Assumptions.</a:t>
            </a:r>
            <a:endParaRPr lang="en-US" sz="2000" b="1" dirty="0"/>
          </a:p>
        </p:txBody>
      </p:sp>
      <p:grpSp>
        <p:nvGrpSpPr>
          <p:cNvPr id="8" name="Group 7">
            <a:extLst>
              <a:ext uri="{FF2B5EF4-FFF2-40B4-BE49-F238E27FC236}">
                <a16:creationId xmlns:a16="http://schemas.microsoft.com/office/drawing/2014/main" id="{820F88B8-A326-F849-AF13-7A150BD31410}"/>
              </a:ext>
            </a:extLst>
          </p:cNvPr>
          <p:cNvGrpSpPr/>
          <p:nvPr/>
        </p:nvGrpSpPr>
        <p:grpSpPr>
          <a:xfrm>
            <a:off x="415600" y="4633232"/>
            <a:ext cx="11562648" cy="2246769"/>
            <a:chOff x="629352" y="4380457"/>
            <a:chExt cx="11562648" cy="224676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F4DD84-9D74-F549-9ECB-0C7B7F391A9D}"/>
                    </a:ext>
                  </a:extLst>
                </p:cNvPr>
                <p:cNvSpPr txBox="1"/>
                <p:nvPr/>
              </p:nvSpPr>
              <p:spPr>
                <a:xfrm>
                  <a:off x="6349343" y="4380457"/>
                  <a:ext cx="5842657" cy="224676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marL="0" indent="0">
                    <a:buNone/>
                  </a:pPr>
                  <a:r>
                    <a:rPr lang="en-US" sz="1600" b="1" u="sng" dirty="0"/>
                    <a:t>INDEPENDENT Samples Test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Normal populations OR</a:t>
                  </a:r>
                </a:p>
                <a:p>
                  <a:pPr lvl="1"/>
                  <a:r>
                    <a:rPr lang="en-US" sz="1400" i="1" dirty="0"/>
                    <a:t>n</a:t>
                  </a:r>
                  <a:r>
                    <a:rPr lang="en-US" sz="1400" i="1" baseline="-25000" dirty="0"/>
                    <a:t>1</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AND </a:t>
                  </a:r>
                  <a:r>
                    <a:rPr lang="en-US" sz="1400" i="1" dirty="0"/>
                    <a:t>n</a:t>
                  </a:r>
                  <a:r>
                    <a:rPr lang="en-US" sz="1400" i="1" baseline="-25000" dirty="0"/>
                    <a:t>2</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t>
                  </a:r>
                </a:p>
              </p:txBody>
            </p:sp>
          </mc:Choice>
          <mc:Fallback xmlns="">
            <p:sp>
              <p:nvSpPr>
                <p:cNvPr id="9" name="TextBox 8">
                  <a:extLst>
                    <a:ext uri="{FF2B5EF4-FFF2-40B4-BE49-F238E27FC236}">
                      <a16:creationId xmlns:a16="http://schemas.microsoft.com/office/drawing/2014/main" id="{44F4DD84-9D74-F549-9ECB-0C7B7F391A9D}"/>
                    </a:ext>
                  </a:extLst>
                </p:cNvPr>
                <p:cNvSpPr txBox="1">
                  <a:spLocks noRot="1" noChangeAspect="1" noMove="1" noResize="1" noEditPoints="1" noAdjustHandles="1" noChangeArrowheads="1" noChangeShapeType="1" noTextEdit="1"/>
                </p:cNvSpPr>
                <p:nvPr/>
              </p:nvSpPr>
              <p:spPr>
                <a:xfrm>
                  <a:off x="6349343" y="4380457"/>
                  <a:ext cx="5842657" cy="2246769"/>
                </a:xfrm>
                <a:prstGeom prst="rect">
                  <a:avLst/>
                </a:prstGeom>
                <a:blipFill>
                  <a:blip r:embed="rId2"/>
                  <a:stretch>
                    <a:fillRect l="-433" t="-559"/>
                  </a:stretch>
                </a:blip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F4FD540C-A7FA-7C48-84C8-C677E3090076}"/>
                </a:ext>
              </a:extLst>
            </p:cNvPr>
            <p:cNvGrpSpPr/>
            <p:nvPr/>
          </p:nvGrpSpPr>
          <p:grpSpPr>
            <a:xfrm>
              <a:off x="629352" y="4448139"/>
              <a:ext cx="5431019" cy="1508105"/>
              <a:chOff x="629352" y="4448139"/>
              <a:chExt cx="5431019" cy="1508105"/>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00025B-5604-3C4E-99D8-E7E2D0FAFC15}"/>
                      </a:ext>
                    </a:extLst>
                  </p:cNvPr>
                  <p:cNvSpPr txBox="1"/>
                  <p:nvPr/>
                </p:nvSpPr>
                <p:spPr>
                  <a:xfrm>
                    <a:off x="629352" y="4448139"/>
                    <a:ext cx="5213305" cy="1508105"/>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400" u="sng" dirty="0">
                        <a:solidFill>
                          <a:schemeClr val="bg1">
                            <a:lumMod val="65000"/>
                          </a:schemeClr>
                        </a:solidFill>
                      </a:rPr>
                      <a:t>One Sample Test Conditions</a:t>
                    </a:r>
                  </a:p>
                  <a:p>
                    <a:pPr>
                      <a:buFont typeface="Wingdings" pitchFamily="2" charset="2"/>
                      <a:buChar char="ü"/>
                    </a:pPr>
                    <a:endParaRPr lang="en-US" sz="1400" dirty="0">
                      <a:solidFill>
                        <a:schemeClr val="bg1">
                          <a:lumMod val="65000"/>
                        </a:schemeClr>
                      </a:solidFill>
                    </a:endParaRPr>
                  </a:p>
                  <a:p>
                    <a:pPr>
                      <a:buFont typeface="Wingdings" pitchFamily="2" charset="2"/>
                      <a:buChar char="ü"/>
                    </a:pPr>
                    <a:r>
                      <a:rPr lang="en-US" sz="1400" dirty="0">
                        <a:solidFill>
                          <a:schemeClr val="bg1">
                            <a:lumMod val="65000"/>
                          </a:schemeClr>
                        </a:solidFill>
                      </a:rPr>
                      <a:t>Randomization Condition</a:t>
                    </a:r>
                  </a:p>
                  <a:p>
                    <a:pPr lvl="1"/>
                    <a:r>
                      <a:rPr lang="en-US" sz="1200" dirty="0">
                        <a:solidFill>
                          <a:schemeClr val="bg1">
                            <a:lumMod val="65000"/>
                          </a:schemeClr>
                        </a:solidFill>
                      </a:rPr>
                      <a:t>Need to have a random sample</a:t>
                    </a:r>
                  </a:p>
                  <a:p>
                    <a:pPr>
                      <a:buFont typeface="Wingdings" pitchFamily="2" charset="2"/>
                      <a:buChar char="ü"/>
                    </a:pPr>
                    <a:r>
                      <a:rPr lang="en-US" sz="1400" dirty="0">
                        <a:solidFill>
                          <a:schemeClr val="bg1">
                            <a:lumMod val="65000"/>
                          </a:schemeClr>
                        </a:solidFill>
                      </a:rPr>
                      <a:t>Large Enough Sample Condition</a:t>
                    </a:r>
                  </a:p>
                  <a:p>
                    <a:pPr lvl="1"/>
                    <a:r>
                      <a:rPr lang="en-US" sz="1200" dirty="0">
                        <a:solidFill>
                          <a:schemeClr val="bg1">
                            <a:lumMod val="65000"/>
                          </a:schemeClr>
                        </a:solidFill>
                      </a:rPr>
                      <a:t>Normal population OR</a:t>
                    </a:r>
                  </a:p>
                  <a:p>
                    <a:pPr lvl="1"/>
                    <a:r>
                      <a:rPr lang="en-US" sz="1200" dirty="0">
                        <a:solidFill>
                          <a:schemeClr val="bg1">
                            <a:lumMod val="65000"/>
                          </a:schemeClr>
                        </a:solidFill>
                      </a:rPr>
                      <a:t>n </a:t>
                    </a:r>
                    <a14:m>
                      <m:oMath xmlns:m="http://schemas.openxmlformats.org/officeDocument/2006/math">
                        <m:r>
                          <a:rPr lang="en-US" sz="1200">
                            <a:solidFill>
                              <a:schemeClr val="bg1">
                                <a:lumMod val="65000"/>
                              </a:schemeClr>
                            </a:solidFill>
                            <a:latin typeface="Cambria Math" panose="02040503050406030204" pitchFamily="18" charset="0"/>
                          </a:rPr>
                          <m:t>≥</m:t>
                        </m:r>
                      </m:oMath>
                    </a14:m>
                    <a:r>
                      <a:rPr lang="en-US" sz="1200" dirty="0">
                        <a:solidFill>
                          <a:schemeClr val="bg1">
                            <a:lumMod val="65000"/>
                          </a:schemeClr>
                        </a:solidFill>
                      </a:rPr>
                      <a:t> 30</a:t>
                    </a:r>
                  </a:p>
                </p:txBody>
              </p:sp>
            </mc:Choice>
            <mc:Fallback xmlns="">
              <p:sp>
                <p:nvSpPr>
                  <p:cNvPr id="11" name="TextBox 10">
                    <a:extLst>
                      <a:ext uri="{FF2B5EF4-FFF2-40B4-BE49-F238E27FC236}">
                        <a16:creationId xmlns:a16="http://schemas.microsoft.com/office/drawing/2014/main" id="{D900025B-5604-3C4E-99D8-E7E2D0FAFC15}"/>
                      </a:ext>
                    </a:extLst>
                  </p:cNvPr>
                  <p:cNvSpPr txBox="1">
                    <a:spLocks noRot="1" noChangeAspect="1" noMove="1" noResize="1" noEditPoints="1" noAdjustHandles="1" noChangeArrowheads="1" noChangeShapeType="1" noTextEdit="1"/>
                  </p:cNvSpPr>
                  <p:nvPr/>
                </p:nvSpPr>
                <p:spPr>
                  <a:xfrm>
                    <a:off x="629352" y="4448139"/>
                    <a:ext cx="5213305" cy="1508105"/>
                  </a:xfrm>
                  <a:prstGeom prst="rect">
                    <a:avLst/>
                  </a:prstGeom>
                  <a:blipFill>
                    <a:blip r:embed="rId3"/>
                    <a:stretch>
                      <a:fillRect l="-243" t="-833" b="-1667"/>
                    </a:stretch>
                  </a:blipFill>
                  <a:ln>
                    <a:noFill/>
                  </a:ln>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66C16E5-E668-064B-8B01-1975A64E87AB}"/>
                  </a:ext>
                </a:extLst>
              </p:cNvPr>
              <p:cNvGrpSpPr/>
              <p:nvPr/>
            </p:nvGrpSpPr>
            <p:grpSpPr>
              <a:xfrm>
                <a:off x="4416844" y="4906170"/>
                <a:ext cx="1643527" cy="696131"/>
                <a:chOff x="4412886" y="5232969"/>
                <a:chExt cx="1643527" cy="696131"/>
              </a:xfrm>
            </p:grpSpPr>
            <p:sp>
              <p:nvSpPr>
                <p:cNvPr id="13" name="Right Arrow 12">
                  <a:extLst>
                    <a:ext uri="{FF2B5EF4-FFF2-40B4-BE49-F238E27FC236}">
                      <a16:creationId xmlns:a16="http://schemas.microsoft.com/office/drawing/2014/main" id="{7FB9CE61-0F13-E44F-A58A-3A52E37E2413}"/>
                    </a:ext>
                  </a:extLst>
                </p:cNvPr>
                <p:cNvSpPr/>
                <p:nvPr/>
              </p:nvSpPr>
              <p:spPr>
                <a:xfrm>
                  <a:off x="4793671" y="5632217"/>
                  <a:ext cx="1048987"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5CA3E2-1153-134F-9EA2-15CF7A940B03}"/>
                    </a:ext>
                  </a:extLst>
                </p:cNvPr>
                <p:cNvSpPr txBox="1"/>
                <p:nvPr/>
              </p:nvSpPr>
              <p:spPr>
                <a:xfrm>
                  <a:off x="4412886" y="5232969"/>
                  <a:ext cx="1643527" cy="369332"/>
                </a:xfrm>
                <a:prstGeom prst="rect">
                  <a:avLst/>
                </a:prstGeom>
                <a:noFill/>
              </p:spPr>
              <p:txBody>
                <a:bodyPr wrap="none" rtlCol="0">
                  <a:spAutoFit/>
                </a:bodyPr>
                <a:lstStyle/>
                <a:p>
                  <a:r>
                    <a:rPr lang="en-US" dirty="0"/>
                    <a:t>New conditions</a:t>
                  </a:r>
                </a:p>
              </p:txBody>
            </p:sp>
          </p:grpSp>
        </p:grpSp>
      </p:grpSp>
    </p:spTree>
    <p:extLst>
      <p:ext uri="{BB962C8B-B14F-4D97-AF65-F5344CB8AC3E}">
        <p14:creationId xmlns:p14="http://schemas.microsoft.com/office/powerpoint/2010/main" val="106912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Assumptions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415600" y="994867"/>
            <a:ext cx="11360800" cy="4555200"/>
          </a:xfrm>
        </p:spPr>
        <p:txBody>
          <a:bodyPr/>
          <a:lstStyle/>
          <a:p>
            <a:pPr marL="0" indent="0">
              <a:lnSpc>
                <a:spcPct val="100000"/>
              </a:lnSpc>
              <a:buNone/>
            </a:pPr>
            <a:r>
              <a:rPr lang="en-US" sz="1800" b="1" dirty="0"/>
              <a:t>Problem</a:t>
            </a:r>
            <a:r>
              <a:rPr lang="en-US" sz="1800" dirty="0"/>
              <a:t>: Check the conditions for a Hypothesis Test of the two population proportions for the following scenarios:</a:t>
            </a:r>
          </a:p>
          <a:p>
            <a:pPr marL="0" indent="0">
              <a:lnSpc>
                <a:spcPct val="100000"/>
              </a:lnSpc>
              <a:buNone/>
            </a:pPr>
            <a:endParaRPr lang="en-US" sz="1800" dirty="0"/>
          </a:p>
          <a:p>
            <a:pPr marL="0" lvl="0" indent="0">
              <a:buNone/>
            </a:pPr>
            <a:r>
              <a:rPr lang="en-US" sz="1800" dirty="0"/>
              <a:t>a) A researcher randomly sampled 15 infants and 20 toddlers to measure their body temperatures. Let’s assume that body temperatures for all persons are normally distributed with some known standard deviation. Is there sufficient evidence to conclude that the mean body temperatures for infants and toddlers differ?</a:t>
            </a:r>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lnSpc>
                <a:spcPct val="100000"/>
              </a:lnSpc>
              <a:buNone/>
            </a:pPr>
            <a:endParaRPr lang="en-US" sz="1800" dirty="0"/>
          </a:p>
          <a:p>
            <a:pPr marL="0" indent="0">
              <a:buNone/>
            </a:pPr>
            <a:r>
              <a:rPr lang="en-US" sz="1800" dirty="0"/>
              <a:t>b) 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a:t>
            </a:r>
          </a:p>
          <a:p>
            <a:pPr marL="0" indent="0">
              <a:lnSpc>
                <a:spcPct val="100000"/>
              </a:lnSpc>
              <a:buNone/>
            </a:pPr>
            <a:endParaRPr lang="en-US" sz="1800" i="1" dirty="0">
              <a:solidFill>
                <a:srgbClr val="FF0000"/>
              </a:solidFill>
            </a:endParaRPr>
          </a:p>
        </p:txBody>
      </p:sp>
    </p:spTree>
    <p:extLst>
      <p:ext uri="{BB962C8B-B14F-4D97-AF65-F5344CB8AC3E}">
        <p14:creationId xmlns:p14="http://schemas.microsoft.com/office/powerpoint/2010/main" val="403534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450F-602C-1940-85B5-AD41875957A2}"/>
              </a:ext>
            </a:extLst>
          </p:cNvPr>
          <p:cNvSpPr>
            <a:spLocks noGrp="1"/>
          </p:cNvSpPr>
          <p:nvPr>
            <p:ph type="title"/>
          </p:nvPr>
        </p:nvSpPr>
        <p:spPr/>
        <p:txBody>
          <a:bodyPr/>
          <a:lstStyle/>
          <a:p>
            <a:r>
              <a:rPr lang="en-US" dirty="0"/>
              <a:t>Inference! Our Third Look</a:t>
            </a:r>
          </a:p>
        </p:txBody>
      </p:sp>
      <p:sp>
        <p:nvSpPr>
          <p:cNvPr id="8" name="TextBox 7">
            <a:extLst>
              <a:ext uri="{FF2B5EF4-FFF2-40B4-BE49-F238E27FC236}">
                <a16:creationId xmlns:a16="http://schemas.microsoft.com/office/drawing/2014/main" id="{8C895EB8-238D-4643-9C30-749F11C1335B}"/>
              </a:ext>
            </a:extLst>
          </p:cNvPr>
          <p:cNvSpPr txBox="1"/>
          <p:nvPr/>
        </p:nvSpPr>
        <p:spPr>
          <a:xfrm>
            <a:off x="4559300" y="2905780"/>
            <a:ext cx="381000" cy="523220"/>
          </a:xfrm>
          <a:prstGeom prst="rect">
            <a:avLst/>
          </a:prstGeom>
          <a:noFill/>
        </p:spPr>
        <p:txBody>
          <a:bodyPr wrap="square" rtlCol="0">
            <a:spAutoFit/>
          </a:bodyPr>
          <a:lstStyle/>
          <a:p>
            <a:r>
              <a:rPr lang="en-US" sz="2800" b="1" dirty="0">
                <a:solidFill>
                  <a:schemeClr val="bg1">
                    <a:lumMod val="50000"/>
                  </a:schemeClr>
                </a:solidFill>
              </a:rPr>
              <a:t>1</a:t>
            </a:r>
            <a:endParaRPr lang="en-US" sz="2000" b="1" dirty="0">
              <a:solidFill>
                <a:schemeClr val="bg1">
                  <a:lumMod val="50000"/>
                </a:schemeClr>
              </a:solidFill>
            </a:endParaRPr>
          </a:p>
        </p:txBody>
      </p:sp>
      <p:sp>
        <p:nvSpPr>
          <p:cNvPr id="9" name="TextBox 8">
            <a:extLst>
              <a:ext uri="{FF2B5EF4-FFF2-40B4-BE49-F238E27FC236}">
                <a16:creationId xmlns:a16="http://schemas.microsoft.com/office/drawing/2014/main" id="{5843804A-2239-0A41-9CDF-964C0C424164}"/>
              </a:ext>
            </a:extLst>
          </p:cNvPr>
          <p:cNvSpPr txBox="1"/>
          <p:nvPr/>
        </p:nvSpPr>
        <p:spPr>
          <a:xfrm>
            <a:off x="10083800" y="2905780"/>
            <a:ext cx="381000" cy="523220"/>
          </a:xfrm>
          <a:prstGeom prst="rect">
            <a:avLst/>
          </a:prstGeom>
          <a:noFill/>
        </p:spPr>
        <p:txBody>
          <a:bodyPr wrap="square" rtlCol="0">
            <a:spAutoFit/>
          </a:bodyPr>
          <a:lstStyle/>
          <a:p>
            <a:r>
              <a:rPr lang="en-US" sz="2800" b="1" dirty="0">
                <a:solidFill>
                  <a:schemeClr val="bg1">
                    <a:lumMod val="50000"/>
                  </a:schemeClr>
                </a:solidFill>
              </a:rPr>
              <a:t>2</a:t>
            </a:r>
            <a:endParaRPr lang="en-US" sz="2000" b="1" dirty="0">
              <a:solidFill>
                <a:schemeClr val="bg1">
                  <a:lumMod val="50000"/>
                </a:schemeClr>
              </a:solidFill>
            </a:endParaRPr>
          </a:p>
        </p:txBody>
      </p:sp>
      <p:grpSp>
        <p:nvGrpSpPr>
          <p:cNvPr id="13" name="Group 12">
            <a:extLst>
              <a:ext uri="{FF2B5EF4-FFF2-40B4-BE49-F238E27FC236}">
                <a16:creationId xmlns:a16="http://schemas.microsoft.com/office/drawing/2014/main" id="{430A5AC5-C955-3041-85EE-5E9772C3341F}"/>
              </a:ext>
            </a:extLst>
          </p:cNvPr>
          <p:cNvGrpSpPr/>
          <p:nvPr/>
        </p:nvGrpSpPr>
        <p:grpSpPr>
          <a:xfrm>
            <a:off x="1548092" y="1884363"/>
            <a:ext cx="9640608" cy="3883282"/>
            <a:chOff x="1587500" y="2176463"/>
            <a:chExt cx="9640608" cy="3883282"/>
          </a:xfrm>
        </p:grpSpPr>
        <p:pic>
          <p:nvPicPr>
            <p:cNvPr id="4" name="Picture 3">
              <a:extLst>
                <a:ext uri="{FF2B5EF4-FFF2-40B4-BE49-F238E27FC236}">
                  <a16:creationId xmlns:a16="http://schemas.microsoft.com/office/drawing/2014/main" id="{1A882920-A441-5D49-9413-97AA7B36D9F1}"/>
                </a:ext>
              </a:extLst>
            </p:cNvPr>
            <p:cNvPicPr>
              <a:picLocks noChangeAspect="1"/>
            </p:cNvPicPr>
            <p:nvPr/>
          </p:nvPicPr>
          <p:blipFill>
            <a:blip r:embed="rId2"/>
            <a:stretch>
              <a:fillRect/>
            </a:stretch>
          </p:blipFill>
          <p:spPr>
            <a:xfrm>
              <a:off x="1587500" y="2176463"/>
              <a:ext cx="4103408" cy="3454400"/>
            </a:xfrm>
            <a:prstGeom prst="rect">
              <a:avLst/>
            </a:prstGeom>
          </p:spPr>
        </p:pic>
        <p:pic>
          <p:nvPicPr>
            <p:cNvPr id="7" name="Picture 6">
              <a:extLst>
                <a:ext uri="{FF2B5EF4-FFF2-40B4-BE49-F238E27FC236}">
                  <a16:creationId xmlns:a16="http://schemas.microsoft.com/office/drawing/2014/main" id="{AC1400C3-2094-C542-A00D-523400A3D587}"/>
                </a:ext>
              </a:extLst>
            </p:cNvPr>
            <p:cNvPicPr>
              <a:picLocks noChangeAspect="1"/>
            </p:cNvPicPr>
            <p:nvPr/>
          </p:nvPicPr>
          <p:blipFill>
            <a:blip r:embed="rId2"/>
            <a:stretch>
              <a:fillRect/>
            </a:stretch>
          </p:blipFill>
          <p:spPr>
            <a:xfrm>
              <a:off x="7124700" y="2176463"/>
              <a:ext cx="4103408" cy="3454400"/>
            </a:xfrm>
            <a:prstGeom prst="rect">
              <a:avLst/>
            </a:prstGeom>
          </p:spPr>
        </p:pic>
        <p:sp>
          <p:nvSpPr>
            <p:cNvPr id="10" name="TextBox 9">
              <a:extLst>
                <a:ext uri="{FF2B5EF4-FFF2-40B4-BE49-F238E27FC236}">
                  <a16:creationId xmlns:a16="http://schemas.microsoft.com/office/drawing/2014/main" id="{8FA18003-E355-3B41-97FB-31D0F16897A7}"/>
                </a:ext>
              </a:extLst>
            </p:cNvPr>
            <p:cNvSpPr txBox="1"/>
            <p:nvPr/>
          </p:nvSpPr>
          <p:spPr>
            <a:xfrm>
              <a:off x="6111244" y="3505200"/>
              <a:ext cx="389850" cy="2554545"/>
            </a:xfrm>
            <a:prstGeom prst="rect">
              <a:avLst/>
            </a:prstGeom>
            <a:noFill/>
          </p:spPr>
          <p:txBody>
            <a:bodyPr wrap="none" rtlCol="0">
              <a:spAutoFit/>
            </a:bodyPr>
            <a:lstStyle/>
            <a:p>
              <a:r>
                <a:rPr lang="en-US" sz="3200" dirty="0">
                  <a:solidFill>
                    <a:srgbClr val="0070C0"/>
                  </a:solidFill>
                </a:rPr>
                <a:t>?</a:t>
              </a:r>
            </a:p>
            <a:p>
              <a:r>
                <a:rPr lang="en-US" sz="3200" dirty="0">
                  <a:solidFill>
                    <a:srgbClr val="0070C0"/>
                  </a:solidFill>
                </a:rPr>
                <a:t>=</a:t>
              </a:r>
            </a:p>
            <a:p>
              <a:r>
                <a:rPr lang="en-US" sz="3200" dirty="0">
                  <a:solidFill>
                    <a:srgbClr val="0070C0"/>
                  </a:solidFill>
                </a:rPr>
                <a:t>≠</a:t>
              </a:r>
            </a:p>
            <a:p>
              <a:r>
                <a:rPr lang="en-US" sz="3200" dirty="0">
                  <a:solidFill>
                    <a:srgbClr val="0070C0"/>
                  </a:solidFill>
                </a:rPr>
                <a:t>&lt;</a:t>
              </a:r>
            </a:p>
            <a:p>
              <a:r>
                <a:rPr lang="en-US" sz="3200" dirty="0">
                  <a:solidFill>
                    <a:srgbClr val="0070C0"/>
                  </a:solidFill>
                </a:rPr>
                <a:t>&gt;</a:t>
              </a:r>
            </a:p>
          </p:txBody>
        </p:sp>
        <p:sp>
          <p:nvSpPr>
            <p:cNvPr id="11" name="Left-Right Arrow 10">
              <a:extLst>
                <a:ext uri="{FF2B5EF4-FFF2-40B4-BE49-F238E27FC236}">
                  <a16:creationId xmlns:a16="http://schemas.microsoft.com/office/drawing/2014/main" id="{CA770EC5-F4C2-434F-AE92-D2603A98347F}"/>
                </a:ext>
              </a:extLst>
            </p:cNvPr>
            <p:cNvSpPr/>
            <p:nvPr/>
          </p:nvSpPr>
          <p:spPr>
            <a:xfrm>
              <a:off x="5239369" y="2857500"/>
              <a:ext cx="2133600" cy="619780"/>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3D45AD-DBF4-774F-86F9-ED3C3613CCC7}"/>
                </a:ext>
              </a:extLst>
            </p:cNvPr>
            <p:cNvSpPr txBox="1"/>
            <p:nvPr/>
          </p:nvSpPr>
          <p:spPr>
            <a:xfrm>
              <a:off x="5786540" y="2982724"/>
              <a:ext cx="1039259" cy="369332"/>
            </a:xfrm>
            <a:prstGeom prst="rect">
              <a:avLst/>
            </a:prstGeom>
            <a:noFill/>
          </p:spPr>
          <p:txBody>
            <a:bodyPr wrap="none" rtlCol="0">
              <a:spAutoFit/>
            </a:bodyPr>
            <a:lstStyle/>
            <a:p>
              <a:r>
                <a:rPr lang="en-US" dirty="0"/>
                <a:t>Compare</a:t>
              </a:r>
            </a:p>
          </p:txBody>
        </p:sp>
      </p:grpSp>
    </p:spTree>
    <p:extLst>
      <p:ext uri="{BB962C8B-B14F-4D97-AF65-F5344CB8AC3E}">
        <p14:creationId xmlns:p14="http://schemas.microsoft.com/office/powerpoint/2010/main" val="68082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Assumptions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415600" y="994867"/>
                <a:ext cx="11360800" cy="4555200"/>
              </a:xfrm>
            </p:spPr>
            <p:txBody>
              <a:bodyPr/>
              <a:lstStyle/>
              <a:p>
                <a:pPr marL="0" indent="0">
                  <a:lnSpc>
                    <a:spcPct val="100000"/>
                  </a:lnSpc>
                  <a:buNone/>
                </a:pPr>
                <a:r>
                  <a:rPr lang="en-US" sz="1400" b="1" dirty="0"/>
                  <a:t>Problem</a:t>
                </a:r>
                <a:r>
                  <a:rPr lang="en-US" sz="1400" dirty="0"/>
                  <a:t>: Check the conditions for a Hypothesis Test of the two population proportions for the following scenarios:</a:t>
                </a:r>
              </a:p>
              <a:p>
                <a:pPr marL="0" indent="0">
                  <a:lnSpc>
                    <a:spcPct val="100000"/>
                  </a:lnSpc>
                  <a:buNone/>
                </a:pPr>
                <a:endParaRPr lang="en-US" sz="1400" dirty="0"/>
              </a:p>
              <a:p>
                <a:pPr marL="0" lvl="0" indent="0">
                  <a:buNone/>
                </a:pPr>
                <a:r>
                  <a:rPr lang="en-US" sz="1400" dirty="0"/>
                  <a:t>a) A researcher randomly sampled 15 infants and 20 toddlers to measure their body temperatures. Let’s assume that body temperatures for all persons are normally distributed with some known standard deviation. Is there sufficient evidence to conclude that the mean body temperatures for infants and toddlers differ?</a:t>
                </a:r>
              </a:p>
              <a:p>
                <a:pPr marL="0" indent="0">
                  <a:lnSpc>
                    <a:spcPct val="100000"/>
                  </a:lnSpc>
                  <a:buNone/>
                </a:pPr>
                <a:endParaRPr lang="en-US" sz="1400" dirty="0"/>
              </a:p>
              <a:p>
                <a:pPr marL="0" indent="0">
                  <a:lnSpc>
                    <a:spcPct val="100000"/>
                  </a:lnSpc>
                  <a:buNone/>
                </a:pPr>
                <a:r>
                  <a:rPr lang="en-US" sz="1400" i="1" dirty="0">
                    <a:solidFill>
                      <a:srgbClr val="FF0000"/>
                    </a:solidFill>
                  </a:rPr>
                  <a:t>1) Researcher randomly sampled infants and toddlers</a:t>
                </a:r>
                <a:r>
                  <a:rPr lang="en-US" sz="1400" i="1" dirty="0">
                    <a:solidFill>
                      <a:srgbClr val="7030A0"/>
                    </a:solidFill>
                  </a:rPr>
                  <a:t>→ Yes!</a:t>
                </a:r>
                <a:endParaRPr lang="en-US" sz="1400" i="1" dirty="0">
                  <a:solidFill>
                    <a:srgbClr val="FF0000"/>
                  </a:solidFill>
                </a:endParaRPr>
              </a:p>
              <a:p>
                <a:pPr marL="0" indent="0">
                  <a:lnSpc>
                    <a:spcPct val="100000"/>
                  </a:lnSpc>
                  <a:buNone/>
                </a:pPr>
                <a:r>
                  <a:rPr lang="en-US" sz="1400" i="1" dirty="0">
                    <a:solidFill>
                      <a:srgbClr val="FF0000"/>
                    </a:solidFill>
                  </a:rPr>
                  <a:t>2) Independent groups, no relationship between infants and toddlers </a:t>
                </a:r>
                <a:r>
                  <a:rPr lang="en-US" sz="1400" i="1" dirty="0">
                    <a:solidFill>
                      <a:srgbClr val="7030A0"/>
                    </a:solidFill>
                  </a:rPr>
                  <a:t>→ Good! This is our explanation of why the samples are independent! No mention of measuring the same child once as an infant and years later as a toddler (so reasonable to assume independent!)</a:t>
                </a:r>
              </a:p>
              <a:p>
                <a:pPr marL="0" indent="0">
                  <a:lnSpc>
                    <a:spcPct val="100000"/>
                  </a:lnSpc>
                  <a:buNone/>
                </a:pPr>
                <a:r>
                  <a:rPr lang="en-US" sz="1400" i="1" dirty="0">
                    <a:solidFill>
                      <a:srgbClr val="FF0000"/>
                    </a:solidFill>
                  </a:rPr>
                  <a:t>3) Large enough samples is met because we are assuming body temperatures for everyone are Normal! </a:t>
                </a:r>
                <a:r>
                  <a:rPr lang="en-US" sz="1400" i="1" dirty="0">
                    <a:solidFill>
                      <a:srgbClr val="7030A0"/>
                    </a:solidFill>
                  </a:rPr>
                  <a:t>→</a:t>
                </a:r>
                <a:r>
                  <a:rPr lang="en-US" sz="1400" i="1" dirty="0">
                    <a:solidFill>
                      <a:srgbClr val="FF0000"/>
                    </a:solidFill>
                  </a:rPr>
                  <a:t> </a:t>
                </a:r>
                <a:r>
                  <a:rPr lang="en-US" sz="1400" i="1" dirty="0">
                    <a:solidFill>
                      <a:srgbClr val="7030A0"/>
                    </a:solidFill>
                  </a:rPr>
                  <a:t>Yes! We have Normal populations for BOTH groups, so no need to look at the sample sizes</a:t>
                </a:r>
                <a:endParaRPr lang="en-US" sz="1400" dirty="0"/>
              </a:p>
              <a:p>
                <a:pPr marL="0" indent="0">
                  <a:lnSpc>
                    <a:spcPct val="100000"/>
                  </a:lnSpc>
                  <a:buNone/>
                </a:pPr>
                <a:endParaRPr lang="en-US" sz="1400" dirty="0"/>
              </a:p>
              <a:p>
                <a:pPr marL="0" indent="0">
                  <a:lnSpc>
                    <a:spcPct val="100000"/>
                  </a:lnSpc>
                  <a:buNone/>
                </a:pPr>
                <a:endParaRPr lang="en-US" sz="1400" dirty="0"/>
              </a:p>
              <a:p>
                <a:pPr marL="0" indent="0">
                  <a:buNone/>
                </a:pPr>
                <a:r>
                  <a:rPr lang="en-US" sz="1400" dirty="0"/>
                  <a:t>b) 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a:t>
                </a:r>
              </a:p>
              <a:p>
                <a:pPr marL="0" indent="0">
                  <a:lnSpc>
                    <a:spcPct val="100000"/>
                  </a:lnSpc>
                  <a:buNone/>
                </a:pPr>
                <a:endParaRPr lang="en-US" sz="1400" i="1" dirty="0">
                  <a:solidFill>
                    <a:srgbClr val="FF0000"/>
                  </a:solidFill>
                </a:endParaRPr>
              </a:p>
              <a:p>
                <a:pPr marL="0" indent="0">
                  <a:lnSpc>
                    <a:spcPct val="100000"/>
                  </a:lnSpc>
                  <a:buNone/>
                </a:pPr>
                <a:r>
                  <a:rPr lang="en-US" sz="1400" i="1" dirty="0">
                    <a:solidFill>
                      <a:srgbClr val="FF0000"/>
                    </a:solidFill>
                  </a:rPr>
                  <a:t>1) Random samples were taken as stated in problem </a:t>
                </a:r>
                <a:r>
                  <a:rPr lang="en-US" sz="1400" i="1" dirty="0">
                    <a:solidFill>
                      <a:srgbClr val="7030A0"/>
                    </a:solidFill>
                  </a:rPr>
                  <a:t>→ Yes!</a:t>
                </a:r>
                <a:endParaRPr lang="en-US" sz="1400" i="1" dirty="0">
                  <a:solidFill>
                    <a:srgbClr val="FF0000"/>
                  </a:solidFill>
                </a:endParaRPr>
              </a:p>
              <a:p>
                <a:pPr marL="0" indent="0">
                  <a:lnSpc>
                    <a:spcPct val="100000"/>
                  </a:lnSpc>
                  <a:buNone/>
                </a:pPr>
                <a:r>
                  <a:rPr lang="en-US" sz="1400" i="1" dirty="0">
                    <a:solidFill>
                      <a:srgbClr val="FF0000"/>
                    </a:solidFill>
                  </a:rPr>
                  <a:t>2) Independent groups </a:t>
                </a:r>
                <a:r>
                  <a:rPr lang="en-US" sz="1400" i="1" dirty="0">
                    <a:solidFill>
                      <a:srgbClr val="7030A0"/>
                    </a:solidFill>
                  </a:rPr>
                  <a:t>→ NOT ENOUGH! IF this is ALL you wrote, NOT full credit!! Need to EXPLAIN why there are independent groups for this specific problem</a:t>
                </a:r>
                <a:endParaRPr lang="en-US" sz="1400" i="1" dirty="0">
                  <a:solidFill>
                    <a:srgbClr val="FF0000"/>
                  </a:solidFill>
                </a:endParaRPr>
              </a:p>
              <a:p>
                <a:pPr marL="0" indent="0">
                  <a:lnSpc>
                    <a:spcPct val="100000"/>
                  </a:lnSpc>
                  <a:buNone/>
                </a:pPr>
                <a:r>
                  <a:rPr lang="en-US" sz="1400" i="1" dirty="0">
                    <a:solidFill>
                      <a:srgbClr val="FF0000"/>
                    </a:solidFill>
                  </a:rPr>
                  <a:t>Independent groups (DC vs Baltimore), there is no relation between DC houses and Baltimore houses</a:t>
                </a:r>
                <a:r>
                  <a:rPr lang="en-US" sz="1400" i="1" dirty="0">
                    <a:solidFill>
                      <a:srgbClr val="7030A0"/>
                    </a:solidFill>
                  </a:rPr>
                  <a:t> → Now this is BETTER!</a:t>
                </a:r>
                <a:endParaRPr lang="en-US" sz="1400" i="1" dirty="0">
                  <a:solidFill>
                    <a:srgbClr val="FF0000"/>
                  </a:solidFill>
                </a:endParaRPr>
              </a:p>
              <a:p>
                <a:pPr marL="0" indent="0">
                  <a:lnSpc>
                    <a:spcPct val="100000"/>
                  </a:lnSpc>
                  <a:buNone/>
                </a:pPr>
                <a:r>
                  <a:rPr lang="en-US" sz="1400" i="1" dirty="0">
                    <a:solidFill>
                      <a:srgbClr val="FF0000"/>
                    </a:solidFill>
                  </a:rPr>
                  <a:t>3) Large enough samples</a:t>
                </a:r>
                <a:r>
                  <a:rPr lang="en-US" sz="1400" i="1" dirty="0">
                    <a:solidFill>
                      <a:srgbClr val="7030A0"/>
                    </a:solidFill>
                  </a:rPr>
                  <a:t> →</a:t>
                </a:r>
                <a:r>
                  <a:rPr lang="en-US" sz="1400" i="1" dirty="0">
                    <a:solidFill>
                      <a:srgbClr val="FF0000"/>
                    </a:solidFill>
                  </a:rPr>
                  <a:t> </a:t>
                </a:r>
                <a:r>
                  <a:rPr lang="en-US" sz="1400" i="1" dirty="0">
                    <a:solidFill>
                      <a:srgbClr val="7030A0"/>
                    </a:solidFill>
                  </a:rPr>
                  <a:t>WHY???? How do you know this??? I don’t know that you know if this is all that your write on the Test</a:t>
                </a:r>
              </a:p>
              <a:p>
                <a:pPr marL="0" indent="0">
                  <a:lnSpc>
                    <a:spcPct val="100000"/>
                  </a:lnSpc>
                  <a:buNone/>
                </a:pPr>
                <a:r>
                  <a:rPr lang="en-US" sz="1400" i="1" dirty="0">
                    <a:solidFill>
                      <a:srgbClr val="FF0000"/>
                    </a:solidFill>
                  </a:rPr>
                  <a:t>Large enough sample, n ≥ 30 </a:t>
                </a:r>
                <a:r>
                  <a:rPr lang="en-US" sz="1400" i="1" dirty="0">
                    <a:solidFill>
                      <a:srgbClr val="7030A0"/>
                    </a:solidFill>
                  </a:rPr>
                  <a:t>→ STILL NOT FULL credit! BE SPECIFIC! (do NOT be general and just write n ≥ 30); and our cutoff is 30 (not 5, which is the check for np ≥ 5 for proportions)</a:t>
                </a:r>
              </a:p>
              <a:p>
                <a:pPr marL="0" indent="0">
                  <a:lnSpc>
                    <a:spcPct val="100000"/>
                  </a:lnSpc>
                  <a:buNone/>
                </a:pPr>
                <a:r>
                  <a:rPr lang="en-US" sz="1400" i="1" dirty="0">
                    <a:solidFill>
                      <a:srgbClr val="7030A0"/>
                    </a:solidFill>
                  </a:rPr>
                  <a:t>	</a:t>
                </a:r>
                <a:r>
                  <a:rPr lang="en-US" sz="1400" i="1" dirty="0">
                    <a:solidFill>
                      <a:srgbClr val="FF0000"/>
                    </a:solidFill>
                  </a:rPr>
                  <a:t>Because  </a:t>
                </a:r>
                <a14:m>
                  <m:oMath xmlns:m="http://schemas.openxmlformats.org/officeDocument/2006/math">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𝑛</m:t>
                        </m:r>
                      </m:e>
                      <m:sub>
                        <m:r>
                          <a:rPr lang="en-US" sz="1400" b="0" i="1" smtClean="0">
                            <a:solidFill>
                              <a:srgbClr val="FF0000"/>
                            </a:solidFill>
                            <a:latin typeface="Cambria Math" panose="02040503050406030204" pitchFamily="18" charset="0"/>
                          </a:rPr>
                          <m:t>1</m:t>
                        </m:r>
                      </m:sub>
                    </m:sSub>
                    <m:r>
                      <a:rPr lang="en-US" sz="1400" b="0" i="1" smtClean="0">
                        <a:solidFill>
                          <a:srgbClr val="FF0000"/>
                        </a:solidFill>
                        <a:latin typeface="Cambria Math" panose="02040503050406030204" pitchFamily="18" charset="0"/>
                      </a:rPr>
                      <m:t>=32≥30</m:t>
                    </m:r>
                  </m:oMath>
                </a14:m>
                <a:r>
                  <a:rPr lang="en-US" sz="1400" i="1" dirty="0">
                    <a:solidFill>
                      <a:srgbClr val="FF0000"/>
                    </a:solidFill>
                  </a:rPr>
                  <a:t> and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𝑛</m:t>
                        </m:r>
                      </m:e>
                      <m:sub>
                        <m:r>
                          <a:rPr lang="en-US" sz="1400" b="0" i="1" smtClean="0">
                            <a:solidFill>
                              <a:srgbClr val="FF0000"/>
                            </a:solidFill>
                            <a:latin typeface="Cambria Math" panose="02040503050406030204" pitchFamily="18" charset="0"/>
                          </a:rPr>
                          <m:t>2</m:t>
                        </m:r>
                      </m:sub>
                    </m:sSub>
                    <m:r>
                      <a:rPr lang="en-US" sz="1400" i="1">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45</m:t>
                    </m:r>
                    <m:r>
                      <a:rPr lang="en-US" sz="1400" i="1">
                        <a:solidFill>
                          <a:srgbClr val="FF0000"/>
                        </a:solidFill>
                        <a:latin typeface="Cambria Math" panose="02040503050406030204" pitchFamily="18" charset="0"/>
                      </a:rPr>
                      <m:t>≥30</m:t>
                    </m:r>
                  </m:oMath>
                </a14:m>
                <a:r>
                  <a:rPr lang="en-US" sz="1400" i="1" dirty="0">
                    <a:solidFill>
                      <a:srgbClr val="FF0000"/>
                    </a:solidFill>
                  </a:rPr>
                  <a:t>  </a:t>
                </a:r>
                <a:r>
                  <a:rPr lang="en-US" sz="1400" i="1" dirty="0">
                    <a:solidFill>
                      <a:srgbClr val="7030A0"/>
                    </a:solidFill>
                  </a:rPr>
                  <a:t>→  YES!! And we had to look at the sample sizes because we don’t have information about these populations already being normally distributed</a:t>
                </a:r>
                <a:endParaRPr lang="en-US" sz="1400" i="1" dirty="0">
                  <a:solidFill>
                    <a:srgbClr val="FF0000"/>
                  </a:solidFill>
                </a:endParaRPr>
              </a:p>
            </p:txBody>
          </p:sp>
        </mc:Choice>
        <mc:Fallback xmlns="">
          <p:sp>
            <p:nvSpPr>
              <p:cNvPr id="3" name="Text Placeholder 2">
                <a:extLst>
                  <a:ext uri="{FF2B5EF4-FFF2-40B4-BE49-F238E27FC236}">
                    <a16:creationId xmlns:a16="http://schemas.microsoft.com/office/drawing/2014/main" id="{4C984029-A390-FC46-BBCF-38D9E5969E94}"/>
                  </a:ext>
                </a:extLst>
              </p:cNvPr>
              <p:cNvSpPr>
                <a:spLocks noGrp="1" noRot="1" noChangeAspect="1" noMove="1" noResize="1" noEditPoints="1" noAdjustHandles="1" noChangeArrowheads="1" noChangeShapeType="1" noTextEdit="1"/>
              </p:cNvSpPr>
              <p:nvPr>
                <p:ph type="body" idx="1"/>
              </p:nvPr>
            </p:nvSpPr>
            <p:spPr>
              <a:xfrm>
                <a:off x="415600" y="994867"/>
                <a:ext cx="11360800" cy="4555200"/>
              </a:xfrm>
              <a:blipFill>
                <a:blip r:embed="rId2"/>
                <a:stretch>
                  <a:fillRect l="-112" b="-23677"/>
                </a:stretch>
              </a:blipFill>
            </p:spPr>
            <p:txBody>
              <a:bodyPr/>
              <a:lstStyle/>
              <a:p>
                <a:r>
                  <a:rPr lang="en-US">
                    <a:noFill/>
                  </a:rPr>
                  <a:t> </a:t>
                </a:r>
              </a:p>
            </p:txBody>
          </p:sp>
        </mc:Fallback>
      </mc:AlternateContent>
    </p:spTree>
    <p:extLst>
      <p:ext uri="{BB962C8B-B14F-4D97-AF65-F5344CB8AC3E}">
        <p14:creationId xmlns:p14="http://schemas.microsoft.com/office/powerpoint/2010/main" val="100756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3200" dirty="0"/>
              <a:t>Using Calc - Test Statistic and P-Value for Ind Means and Known 𝞂</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3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 Use 𝛼 = 0.1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110975" y="2590240"/>
                <a:ext cx="8836684" cy="4432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GOAL</a:t>
                </a:r>
                <a:r>
                  <a:rPr lang="en-US" sz="1400" dirty="0"/>
                  <a:t>: Conduct a Hypothesis Test!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514350" indent="-514350">
                  <a:buFont typeface="+mj-lt"/>
                  <a:buAutoNum type="arabicPeriod"/>
                </a:pPr>
                <a:r>
                  <a:rPr lang="en-US" sz="1400" dirty="0"/>
                  <a:t>2–</a:t>
                </a:r>
                <a:r>
                  <a:rPr lang="en-US" sz="1400" dirty="0" err="1"/>
                  <a:t>SampZTest</a:t>
                </a:r>
                <a:endParaRPr lang="en-US" sz="1400" dirty="0"/>
              </a:p>
              <a:p>
                <a:pPr marL="914400" lvl="1" indent="-457200">
                  <a:buFont typeface="+mj-lt"/>
                  <a:buAutoNum type="alphaLcParenR"/>
                </a:pPr>
                <a:r>
                  <a:rPr lang="en-US" sz="1400" dirty="0"/>
                  <a:t>Input = Stats</a:t>
                </a:r>
              </a:p>
              <a:p>
                <a:pPr marL="914400" lvl="1" indent="-457200">
                  <a:buFont typeface="+mj-lt"/>
                  <a:buAutoNum type="alphaLcParenR"/>
                </a:pPr>
                <a:r>
                  <a:rPr lang="en-US" sz="1400" dirty="0"/>
                  <a:t>𝜎</a:t>
                </a:r>
                <a:r>
                  <a:rPr lang="en-US" sz="1400" baseline="-25000" dirty="0"/>
                  <a:t>1</a:t>
                </a:r>
                <a:r>
                  <a:rPr lang="en-US" sz="1400" dirty="0"/>
                  <a:t> = population 1 SD</a:t>
                </a:r>
              </a:p>
              <a:p>
                <a:pPr marL="914400" lvl="1" indent="-457200">
                  <a:buFont typeface="+mj-lt"/>
                  <a:buAutoNum type="alphaLcParenR"/>
                </a:pPr>
                <a:r>
                  <a:rPr lang="en-US" sz="1400" dirty="0"/>
                  <a:t>𝜎</a:t>
                </a:r>
                <a:r>
                  <a:rPr lang="en-US" sz="1400" baseline="-25000" dirty="0"/>
                  <a:t>2</a:t>
                </a:r>
                <a:r>
                  <a:rPr lang="en-US" sz="1400" dirty="0"/>
                  <a:t> = population 2 SD</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b="0" i="1" dirty="0" smtClean="0">
                            <a:latin typeface="Cambria Math" panose="02040503050406030204" pitchFamily="18" charset="0"/>
                          </a:rPr>
                          <m:t>1</m:t>
                        </m:r>
                      </m:sub>
                    </m:sSub>
                  </m:oMath>
                </a14:m>
                <a:r>
                  <a:rPr lang="en-US" sz="1400" dirty="0"/>
                  <a:t> = sample 1 mean</a:t>
                </a:r>
              </a:p>
              <a:p>
                <a:pPr marL="914400" lvl="1" indent="-457200">
                  <a:buFont typeface="+mj-lt"/>
                  <a:buAutoNum type="alphaLcParenR"/>
                </a:pPr>
                <a:r>
                  <a:rPr lang="en-US" sz="1400" dirty="0"/>
                  <a:t>n</a:t>
                </a:r>
                <a:r>
                  <a:rPr lang="en-US" sz="1400" baseline="-25000" dirty="0"/>
                  <a:t>1</a:t>
                </a:r>
                <a:r>
                  <a:rPr lang="en-US" sz="1400" dirty="0"/>
                  <a:t> = sample size 1</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b="0" i="1" smtClean="0">
                            <a:latin typeface="Cambria Math" panose="02040503050406030204" pitchFamily="18" charset="0"/>
                          </a:rPr>
                          <m:t>2</m:t>
                        </m:r>
                      </m:sub>
                    </m:sSub>
                  </m:oMath>
                </a14:m>
                <a:r>
                  <a:rPr lang="en-US" sz="1400" dirty="0"/>
                  <a:t> = sample 2 mean</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µ</a:t>
                </a:r>
                <a:r>
                  <a:rPr lang="en-US" sz="1400" baseline="-25000" dirty="0"/>
                  <a:t>1</a:t>
                </a:r>
                <a:r>
                  <a:rPr lang="en-US" sz="1400" dirty="0"/>
                  <a:t>: Alternative hypothesis with µ</a:t>
                </a:r>
                <a:r>
                  <a:rPr lang="en-US" sz="1400" baseline="-25000" dirty="0"/>
                  <a:t>2</a:t>
                </a:r>
                <a:r>
                  <a:rPr lang="en-US" sz="1400" dirty="0"/>
                  <a:t>  </a:t>
                </a:r>
                <a:r>
                  <a:rPr lang="en-US" sz="1400" dirty="0">
                    <a:solidFill>
                      <a:srgbClr val="7030A0"/>
                    </a:solidFill>
                  </a:rPr>
                  <a:t>→  ** </a:t>
                </a:r>
                <a:r>
                  <a:rPr lang="en-US" sz="1400" i="1" dirty="0">
                    <a:solidFill>
                      <a:srgbClr val="7030A0"/>
                    </a:solidFill>
                  </a:rPr>
                  <a:t>NOTE this is </a:t>
                </a:r>
                <a:r>
                  <a:rPr lang="en-US" sz="1400" i="1" u="sng" dirty="0">
                    <a:solidFill>
                      <a:srgbClr val="7030A0"/>
                    </a:solidFill>
                  </a:rPr>
                  <a:t>not</a:t>
                </a:r>
                <a:r>
                  <a:rPr lang="en-US" sz="1400" i="1" dirty="0">
                    <a:solidFill>
                      <a:srgbClr val="7030A0"/>
                    </a:solidFill>
                  </a:rPr>
                  <a:t> in terms of the </a:t>
                </a:r>
                <a:r>
                  <a:rPr lang="en-US" sz="1400" i="1" u="sng" dirty="0">
                    <a:solidFill>
                      <a:srgbClr val="7030A0"/>
                    </a:solidFill>
                  </a:rPr>
                  <a:t>difference</a:t>
                </a:r>
              </a:p>
              <a:p>
                <a:pPr marL="457200" lvl="1" indent="0">
                  <a:buNone/>
                </a:pPr>
                <a:r>
                  <a:rPr lang="en-US" sz="1400" dirty="0"/>
                  <a:t>Calculate or Draw</a:t>
                </a:r>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110975" y="2590240"/>
                <a:ext cx="8836684" cy="4432860"/>
              </a:xfrm>
              <a:prstGeom prst="rect">
                <a:avLst/>
              </a:prstGeom>
              <a:blipFill>
                <a:blip r:embed="rId2"/>
                <a:stretch>
                  <a:fillRect l="-143" t="-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80DD30-D692-0E4B-807D-12BC80E39EFC}"/>
                  </a:ext>
                </a:extLst>
              </p:cNvPr>
              <p:cNvSpPr txBox="1"/>
              <p:nvPr/>
            </p:nvSpPr>
            <p:spPr>
              <a:xfrm>
                <a:off x="8985833" y="705259"/>
                <a:ext cx="2885726"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Z</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Under the Null hypothesis, the quantity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m:t>
                    </m:r>
                  </m:oMath>
                </a14:m>
                <a:r>
                  <a:rPr lang="en-US" sz="1400" dirty="0"/>
                  <a:t> and everything else is known.</a:t>
                </a:r>
              </a:p>
            </p:txBody>
          </p:sp>
        </mc:Choice>
        <mc:Fallback xmlns="">
          <p:sp>
            <p:nvSpPr>
              <p:cNvPr id="3" name="TextBox 2">
                <a:extLst>
                  <a:ext uri="{FF2B5EF4-FFF2-40B4-BE49-F238E27FC236}">
                    <a16:creationId xmlns:a16="http://schemas.microsoft.com/office/drawing/2014/main" id="{5D80DD30-D692-0E4B-807D-12BC80E39EFC}"/>
                  </a:ext>
                </a:extLst>
              </p:cNvPr>
              <p:cNvSpPr txBox="1">
                <a:spLocks noRot="1" noChangeAspect="1" noMove="1" noResize="1" noEditPoints="1" noAdjustHandles="1" noChangeArrowheads="1" noChangeShapeType="1" noTextEdit="1"/>
              </p:cNvSpPr>
              <p:nvPr/>
            </p:nvSpPr>
            <p:spPr>
              <a:xfrm>
                <a:off x="8985833" y="705259"/>
                <a:ext cx="2885726" cy="2246769"/>
              </a:xfrm>
              <a:prstGeom prst="rect">
                <a:avLst/>
              </a:prstGeom>
              <a:blipFill>
                <a:blip r:embed="rId3"/>
                <a:stretch>
                  <a:fillRect l="-437" t="-562" r="-437" b="-16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5875F4-FAC6-B44B-A681-0CF5ED8B66C8}"/>
              </a:ext>
            </a:extLst>
          </p:cNvPr>
          <p:cNvPicPr>
            <a:picLocks noChangeAspect="1"/>
          </p:cNvPicPr>
          <p:nvPr/>
        </p:nvPicPr>
        <p:blipFill>
          <a:blip r:embed="rId4"/>
          <a:stretch>
            <a:fillRect/>
          </a:stretch>
        </p:blipFill>
        <p:spPr>
          <a:xfrm>
            <a:off x="8999570" y="1107720"/>
            <a:ext cx="2476500" cy="1028700"/>
          </a:xfrm>
          <a:prstGeom prst="rect">
            <a:avLst/>
          </a:prstGeom>
        </p:spPr>
      </p:pic>
    </p:spTree>
    <p:extLst>
      <p:ext uri="{BB962C8B-B14F-4D97-AF65-F5344CB8AC3E}">
        <p14:creationId xmlns:p14="http://schemas.microsoft.com/office/powerpoint/2010/main" val="3837134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3200" dirty="0"/>
              <a:t>Using Calc - Test Statistic and P-Value for Ind Means and Known 𝞂</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3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 Use 𝛼 = 0.1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110975" y="2590240"/>
                <a:ext cx="8836684" cy="4432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GOAL</a:t>
                </a:r>
                <a:r>
                  <a:rPr lang="en-US" sz="1400" dirty="0"/>
                  <a:t>: Conduct a Hypothesis Test!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514350" indent="-514350">
                  <a:buFont typeface="+mj-lt"/>
                  <a:buAutoNum type="arabicPeriod"/>
                </a:pPr>
                <a:r>
                  <a:rPr lang="en-US" sz="1400" dirty="0"/>
                  <a:t>2–</a:t>
                </a:r>
                <a:r>
                  <a:rPr lang="en-US" sz="1400" dirty="0" err="1"/>
                  <a:t>SampZTest</a:t>
                </a:r>
                <a:endParaRPr lang="en-US" sz="1400" dirty="0"/>
              </a:p>
              <a:p>
                <a:pPr marL="914400" lvl="1" indent="-457200">
                  <a:buFont typeface="+mj-lt"/>
                  <a:buAutoNum type="alphaLcParenR"/>
                </a:pPr>
                <a:r>
                  <a:rPr lang="en-US" sz="1400" dirty="0"/>
                  <a:t>Input = Stats</a:t>
                </a:r>
              </a:p>
              <a:p>
                <a:pPr marL="914400" lvl="1" indent="-457200">
                  <a:buFont typeface="+mj-lt"/>
                  <a:buAutoNum type="alphaLcParenR"/>
                </a:pPr>
                <a:r>
                  <a:rPr lang="en-US" sz="1400" dirty="0"/>
                  <a:t>𝜎</a:t>
                </a:r>
                <a:r>
                  <a:rPr lang="en-US" sz="1400" baseline="-25000" dirty="0"/>
                  <a:t>1</a:t>
                </a:r>
                <a:r>
                  <a:rPr lang="en-US" sz="1400" dirty="0"/>
                  <a:t> = population 1 SD</a:t>
                </a:r>
              </a:p>
              <a:p>
                <a:pPr marL="914400" lvl="1" indent="-457200">
                  <a:buFont typeface="+mj-lt"/>
                  <a:buAutoNum type="alphaLcParenR"/>
                </a:pPr>
                <a:r>
                  <a:rPr lang="en-US" sz="1400" dirty="0"/>
                  <a:t>𝜎</a:t>
                </a:r>
                <a:r>
                  <a:rPr lang="en-US" sz="1400" baseline="-25000" dirty="0"/>
                  <a:t>2</a:t>
                </a:r>
                <a:r>
                  <a:rPr lang="en-US" sz="1400" dirty="0"/>
                  <a:t> = population 2 SD</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b="0" i="1" dirty="0" smtClean="0">
                            <a:latin typeface="Cambria Math" panose="02040503050406030204" pitchFamily="18" charset="0"/>
                          </a:rPr>
                          <m:t>1</m:t>
                        </m:r>
                      </m:sub>
                    </m:sSub>
                  </m:oMath>
                </a14:m>
                <a:r>
                  <a:rPr lang="en-US" sz="1400" dirty="0"/>
                  <a:t> = sample 1 mean</a:t>
                </a:r>
              </a:p>
              <a:p>
                <a:pPr marL="914400" lvl="1" indent="-457200">
                  <a:buFont typeface="+mj-lt"/>
                  <a:buAutoNum type="alphaLcParenR"/>
                </a:pPr>
                <a:r>
                  <a:rPr lang="en-US" sz="1400" dirty="0"/>
                  <a:t>n</a:t>
                </a:r>
                <a:r>
                  <a:rPr lang="en-US" sz="1400" baseline="-25000" dirty="0"/>
                  <a:t>1</a:t>
                </a:r>
                <a:r>
                  <a:rPr lang="en-US" sz="1400" dirty="0"/>
                  <a:t> = sample size 1</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b="0" i="1" smtClean="0">
                            <a:latin typeface="Cambria Math" panose="02040503050406030204" pitchFamily="18" charset="0"/>
                          </a:rPr>
                          <m:t>2</m:t>
                        </m:r>
                      </m:sub>
                    </m:sSub>
                  </m:oMath>
                </a14:m>
                <a:r>
                  <a:rPr lang="en-US" sz="1400" dirty="0"/>
                  <a:t> = sample 2 mean</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µ</a:t>
                </a:r>
                <a:r>
                  <a:rPr lang="en-US" sz="1400" baseline="-25000" dirty="0"/>
                  <a:t>1</a:t>
                </a:r>
                <a:r>
                  <a:rPr lang="en-US" sz="1400" dirty="0"/>
                  <a:t>: Alternative hypothesis with µ</a:t>
                </a:r>
                <a:r>
                  <a:rPr lang="en-US" sz="1400" baseline="-25000" dirty="0"/>
                  <a:t>2</a:t>
                </a:r>
                <a:r>
                  <a:rPr lang="en-US" sz="1400" dirty="0"/>
                  <a:t>  </a:t>
                </a:r>
                <a:r>
                  <a:rPr lang="en-US" sz="1400" dirty="0">
                    <a:solidFill>
                      <a:srgbClr val="7030A0"/>
                    </a:solidFill>
                  </a:rPr>
                  <a:t>→  ** </a:t>
                </a:r>
                <a:r>
                  <a:rPr lang="en-US" sz="1400" i="1" dirty="0">
                    <a:solidFill>
                      <a:srgbClr val="7030A0"/>
                    </a:solidFill>
                  </a:rPr>
                  <a:t>NOTE this is </a:t>
                </a:r>
                <a:r>
                  <a:rPr lang="en-US" sz="1400" i="1" u="sng" dirty="0">
                    <a:solidFill>
                      <a:srgbClr val="7030A0"/>
                    </a:solidFill>
                  </a:rPr>
                  <a:t>not</a:t>
                </a:r>
                <a:r>
                  <a:rPr lang="en-US" sz="1400" i="1" dirty="0">
                    <a:solidFill>
                      <a:srgbClr val="7030A0"/>
                    </a:solidFill>
                  </a:rPr>
                  <a:t> in terms of the </a:t>
                </a:r>
                <a:r>
                  <a:rPr lang="en-US" sz="1400" i="1" u="sng" dirty="0">
                    <a:solidFill>
                      <a:srgbClr val="7030A0"/>
                    </a:solidFill>
                  </a:rPr>
                  <a:t>difference</a:t>
                </a:r>
              </a:p>
              <a:p>
                <a:pPr marL="457200" lvl="1" indent="0">
                  <a:buNone/>
                </a:pPr>
                <a:r>
                  <a:rPr lang="en-US" sz="1400" dirty="0"/>
                  <a:t>Calculate or Draw</a:t>
                </a:r>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110975" y="2590240"/>
                <a:ext cx="8836684" cy="4432860"/>
              </a:xfrm>
              <a:prstGeom prst="rect">
                <a:avLst/>
              </a:prstGeom>
              <a:blipFill>
                <a:blip r:embed="rId2"/>
                <a:stretch>
                  <a:fillRect l="-143" t="-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80DD30-D692-0E4B-807D-12BC80E39EFC}"/>
                  </a:ext>
                </a:extLst>
              </p:cNvPr>
              <p:cNvSpPr txBox="1"/>
              <p:nvPr/>
            </p:nvSpPr>
            <p:spPr>
              <a:xfrm>
                <a:off x="8985833" y="705259"/>
                <a:ext cx="2885726"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Z</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Under the Null hypothesis, the quantity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m:t>
                    </m:r>
                  </m:oMath>
                </a14:m>
                <a:r>
                  <a:rPr lang="en-US" sz="1400" dirty="0"/>
                  <a:t> and everything else is known.</a:t>
                </a:r>
              </a:p>
            </p:txBody>
          </p:sp>
        </mc:Choice>
        <mc:Fallback xmlns="">
          <p:sp>
            <p:nvSpPr>
              <p:cNvPr id="3" name="TextBox 2">
                <a:extLst>
                  <a:ext uri="{FF2B5EF4-FFF2-40B4-BE49-F238E27FC236}">
                    <a16:creationId xmlns:a16="http://schemas.microsoft.com/office/drawing/2014/main" id="{5D80DD30-D692-0E4B-807D-12BC80E39EFC}"/>
                  </a:ext>
                </a:extLst>
              </p:cNvPr>
              <p:cNvSpPr txBox="1">
                <a:spLocks noRot="1" noChangeAspect="1" noMove="1" noResize="1" noEditPoints="1" noAdjustHandles="1" noChangeArrowheads="1" noChangeShapeType="1" noTextEdit="1"/>
              </p:cNvSpPr>
              <p:nvPr/>
            </p:nvSpPr>
            <p:spPr>
              <a:xfrm>
                <a:off x="8985833" y="705259"/>
                <a:ext cx="2885726" cy="2246769"/>
              </a:xfrm>
              <a:prstGeom prst="rect">
                <a:avLst/>
              </a:prstGeom>
              <a:blipFill>
                <a:blip r:embed="rId3"/>
                <a:stretch>
                  <a:fillRect l="-437" t="-562" r="-437" b="-168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5875F4-FAC6-B44B-A681-0CF5ED8B66C8}"/>
              </a:ext>
            </a:extLst>
          </p:cNvPr>
          <p:cNvPicPr>
            <a:picLocks noChangeAspect="1"/>
          </p:cNvPicPr>
          <p:nvPr/>
        </p:nvPicPr>
        <p:blipFill>
          <a:blip r:embed="rId4"/>
          <a:stretch>
            <a:fillRect/>
          </a:stretch>
        </p:blipFill>
        <p:spPr>
          <a:xfrm>
            <a:off x="8999570" y="1107720"/>
            <a:ext cx="2476500" cy="1028700"/>
          </a:xfrm>
          <a:prstGeom prst="rect">
            <a:avLst/>
          </a:prstGeom>
        </p:spPr>
      </p:pic>
      <p:grpSp>
        <p:nvGrpSpPr>
          <p:cNvPr id="9" name="Group 8">
            <a:extLst>
              <a:ext uri="{FF2B5EF4-FFF2-40B4-BE49-F238E27FC236}">
                <a16:creationId xmlns:a16="http://schemas.microsoft.com/office/drawing/2014/main" id="{FB18914C-C097-4448-A5EE-040817EBB126}"/>
              </a:ext>
            </a:extLst>
          </p:cNvPr>
          <p:cNvGrpSpPr/>
          <p:nvPr/>
        </p:nvGrpSpPr>
        <p:grpSpPr>
          <a:xfrm>
            <a:off x="3382471" y="3350150"/>
            <a:ext cx="8714570" cy="2177223"/>
            <a:chOff x="3382471" y="3350150"/>
            <a:chExt cx="8714570" cy="2177223"/>
          </a:xfrm>
        </p:grpSpPr>
        <p:grpSp>
          <p:nvGrpSpPr>
            <p:cNvPr id="10" name="Group 9">
              <a:extLst>
                <a:ext uri="{FF2B5EF4-FFF2-40B4-BE49-F238E27FC236}">
                  <a16:creationId xmlns:a16="http://schemas.microsoft.com/office/drawing/2014/main" id="{7972E49D-D49C-5F40-A243-9F11AA384484}"/>
                </a:ext>
              </a:extLst>
            </p:cNvPr>
            <p:cNvGrpSpPr/>
            <p:nvPr/>
          </p:nvGrpSpPr>
          <p:grpSpPr>
            <a:xfrm>
              <a:off x="6576430" y="3350150"/>
              <a:ext cx="5520611" cy="1569660"/>
              <a:chOff x="6132393" y="3149115"/>
              <a:chExt cx="5520611" cy="156833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1B158B-E385-7542-B80E-0CB23D9A4A66}"/>
                      </a:ext>
                    </a:extLst>
                  </p:cNvPr>
                  <p:cNvSpPr txBox="1"/>
                  <p:nvPr/>
                </p:nvSpPr>
                <p:spPr>
                  <a:xfrm>
                    <a:off x="6132393" y="3149115"/>
                    <a:ext cx="2190023" cy="1568334"/>
                  </a:xfrm>
                  <a:prstGeom prst="rect">
                    <a:avLst/>
                  </a:prstGeom>
                  <a:noFill/>
                </p:spPr>
                <p:txBody>
                  <a:bodyPr wrap="none" rtlCol="0">
                    <a:spAutoFit/>
                  </a:bodyPr>
                  <a:lstStyle/>
                  <a:p>
                    <a:r>
                      <a:rPr lang="en-US" sz="1200" u="sng" dirty="0"/>
                      <a:t>Calculate Output</a:t>
                    </a:r>
                  </a:p>
                  <a:p>
                    <a:r>
                      <a:rPr lang="en-US" sz="1200" dirty="0"/>
                      <a:t>µ</a:t>
                    </a:r>
                    <a:r>
                      <a:rPr lang="en-US" sz="1200" baseline="-25000" dirty="0"/>
                      <a:t>1</a:t>
                    </a:r>
                    <a:r>
                      <a:rPr lang="en-US" sz="1200" dirty="0"/>
                      <a:t> ≠&lt;&gt; µ</a:t>
                    </a:r>
                    <a:r>
                      <a:rPr lang="en-US" sz="1200" baseline="-25000" dirty="0"/>
                      <a:t>2</a:t>
                    </a:r>
                    <a:r>
                      <a:rPr lang="en-US" sz="1200" dirty="0"/>
                      <a:t> Alternative hypothesis</a:t>
                    </a:r>
                  </a:p>
                  <a:p>
                    <a:r>
                      <a:rPr lang="en-US" sz="1200" dirty="0"/>
                      <a:t>z = </a:t>
                    </a:r>
                    <a:r>
                      <a:rPr lang="en-US" sz="1200" dirty="0" err="1"/>
                      <a:t>Z</a:t>
                    </a:r>
                    <a:r>
                      <a:rPr lang="en-US" sz="1200" baseline="-25000" dirty="0" err="1"/>
                      <a:t>stat</a:t>
                    </a:r>
                    <a:endParaRPr lang="en-US" sz="1200" dirty="0"/>
                  </a:p>
                  <a:p>
                    <a:r>
                      <a:rPr lang="en-US" sz="1200" dirty="0"/>
                      <a:t>p = p-value</a:t>
                    </a:r>
                  </a:p>
                  <a:p>
                    <a14:m>
                      <m:oMath xmlns:m="http://schemas.openxmlformats.org/officeDocument/2006/math">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1</m:t>
                            </m:r>
                          </m:sub>
                        </m:sSub>
                      </m:oMath>
                    </a14:m>
                    <a:r>
                      <a:rPr lang="en-US" sz="1200" dirty="0"/>
                      <a:t>= sample 1 mean</a:t>
                    </a:r>
                  </a:p>
                  <a:p>
                    <a14:m>
                      <m:oMath xmlns:m="http://schemas.openxmlformats.org/officeDocument/2006/math">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2</m:t>
                            </m:r>
                          </m:sub>
                        </m:sSub>
                      </m:oMath>
                    </a14:m>
                    <a:r>
                      <a:rPr lang="en-US" sz="1200" dirty="0"/>
                      <a:t>= sample 2 mean</a:t>
                    </a:r>
                  </a:p>
                  <a:p>
                    <a:r>
                      <a:rPr lang="en-US" sz="1200" dirty="0"/>
                      <a:t>n</a:t>
                    </a:r>
                    <a:r>
                      <a:rPr lang="en-US" sz="1200" baseline="-25000" dirty="0"/>
                      <a:t>1</a:t>
                    </a:r>
                    <a:r>
                      <a:rPr lang="en-US" sz="1200" dirty="0"/>
                      <a:t> = sample 1 size</a:t>
                    </a:r>
                  </a:p>
                  <a:p>
                    <a:r>
                      <a:rPr lang="en-US" sz="1200" dirty="0"/>
                      <a:t>n</a:t>
                    </a:r>
                    <a:r>
                      <a:rPr lang="en-US" sz="1200" baseline="-25000" dirty="0"/>
                      <a:t>2</a:t>
                    </a:r>
                    <a:r>
                      <a:rPr lang="en-US" sz="1200" dirty="0"/>
                      <a:t> = sample 2 size</a:t>
                    </a:r>
                  </a:p>
                </p:txBody>
              </p:sp>
            </mc:Choice>
            <mc:Fallback xmlns="">
              <p:sp>
                <p:nvSpPr>
                  <p:cNvPr id="17" name="TextBox 16">
                    <a:extLst>
                      <a:ext uri="{FF2B5EF4-FFF2-40B4-BE49-F238E27FC236}">
                        <a16:creationId xmlns:a16="http://schemas.microsoft.com/office/drawing/2014/main" id="{5A1B158B-E385-7542-B80E-0CB23D9A4A66}"/>
                      </a:ext>
                    </a:extLst>
                  </p:cNvPr>
                  <p:cNvSpPr txBox="1">
                    <a:spLocks noRot="1" noChangeAspect="1" noMove="1" noResize="1" noEditPoints="1" noAdjustHandles="1" noChangeArrowheads="1" noChangeShapeType="1" noTextEdit="1"/>
                  </p:cNvSpPr>
                  <p:nvPr/>
                </p:nvSpPr>
                <p:spPr>
                  <a:xfrm>
                    <a:off x="6132393" y="3149115"/>
                    <a:ext cx="2190023" cy="1568334"/>
                  </a:xfrm>
                  <a:prstGeom prst="rect">
                    <a:avLst/>
                  </a:prstGeom>
                  <a:blipFill>
                    <a:blip r:embed="rId5"/>
                    <a:stretch>
                      <a:fillRect t="-806" b="-161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8A6C38A3-F8BE-B144-99B5-7B4709CAA4BA}"/>
                  </a:ext>
                </a:extLst>
              </p:cNvPr>
              <p:cNvSpPr txBox="1"/>
              <p:nvPr/>
            </p:nvSpPr>
            <p:spPr>
              <a:xfrm>
                <a:off x="9852679" y="3174173"/>
                <a:ext cx="1800325" cy="1446550"/>
              </a:xfrm>
              <a:prstGeom prst="rect">
                <a:avLst/>
              </a:prstGeom>
              <a:noFill/>
            </p:spPr>
            <p:txBody>
              <a:bodyPr wrap="square" rtlCol="0">
                <a:spAutoFit/>
              </a:bodyPr>
              <a:lstStyle/>
              <a:p>
                <a:r>
                  <a:rPr lang="en-US" sz="1200" u="sng" dirty="0"/>
                  <a:t>Draw Output</a:t>
                </a:r>
              </a:p>
              <a:p>
                <a:r>
                  <a:rPr lang="en-US" sz="1200" dirty="0"/>
                  <a:t>Plot (and displays values) of p = p-value and z = </a:t>
                </a:r>
                <a:r>
                  <a:rPr lang="en-US" sz="1200" dirty="0" err="1"/>
                  <a:t>Z</a:t>
                </a:r>
                <a:r>
                  <a:rPr lang="en-US" sz="1200" baseline="-25000" dirty="0" err="1"/>
                  <a:t>stat</a:t>
                </a:r>
                <a:r>
                  <a:rPr lang="en-US" sz="1200" dirty="0"/>
                  <a:t> on the standard normal curve</a:t>
                </a:r>
              </a:p>
              <a:p>
                <a:endParaRPr lang="en-US" sz="1400" dirty="0"/>
              </a:p>
              <a:p>
                <a:endParaRPr lang="en-US" sz="1400"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B570626-0723-DF42-8309-87B9035696F6}"/>
                    </a:ext>
                  </a:extLst>
                </p:cNvPr>
                <p:cNvSpPr txBox="1"/>
                <p:nvPr/>
              </p:nvSpPr>
              <p:spPr>
                <a:xfrm>
                  <a:off x="3551525" y="4578459"/>
                  <a:ext cx="2760692" cy="948914"/>
                </a:xfrm>
                <a:prstGeom prst="rect">
                  <a:avLst/>
                </a:prstGeom>
                <a:noFill/>
              </p:spPr>
              <p:txBody>
                <a:bodyPr wrap="none" rtlCol="0">
                  <a:spAutoFit/>
                </a:bodyPr>
                <a:lstStyle/>
                <a:p>
                  <a:r>
                    <a:rPr lang="en-US" i="1" dirty="0"/>
                    <a:t>(µ</a:t>
                  </a:r>
                  <a:r>
                    <a:rPr lang="en-US" i="1" baseline="-25000" dirty="0"/>
                    <a:t>1</a:t>
                  </a:r>
                  <a:r>
                    <a:rPr lang="en-US" i="1" dirty="0"/>
                    <a:t>= DC and µ</a:t>
                  </a:r>
                  <a:r>
                    <a:rPr lang="en-US" i="1" baseline="-25000" dirty="0"/>
                    <a:t>2</a:t>
                  </a:r>
                  <a:r>
                    <a:rPr lang="en-US" i="1" dirty="0"/>
                    <a:t> = Baltimore)</a:t>
                  </a:r>
                </a:p>
                <a:p>
                  <a:r>
                    <a:rPr lang="en-US" i="1" dirty="0"/>
                    <a:t>H</a:t>
                  </a:r>
                  <a:r>
                    <a:rPr lang="en-US" i="1" baseline="-25000" dirty="0"/>
                    <a:t>0</a:t>
                  </a:r>
                  <a:r>
                    <a:rPr lang="en-US" i="1"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𝜇</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=0</m:t>
                      </m:r>
                    </m:oMath>
                  </a14:m>
                  <a:endParaRPr lang="en-US" i="1" dirty="0"/>
                </a:p>
                <a:p>
                  <a:r>
                    <a:rPr lang="en-US" i="1" dirty="0"/>
                    <a:t>H</a:t>
                  </a:r>
                  <a:r>
                    <a:rPr lang="en-US" i="1" baseline="-25000" dirty="0"/>
                    <a:t>A</a:t>
                  </a:r>
                  <a:r>
                    <a:rPr lang="en-US" i="1"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𝜇</m:t>
                          </m:r>
                        </m:e>
                        <m:sub>
                          <m:r>
                            <a:rPr lang="en-US" b="0" i="1" dirty="0" smtClean="0">
                              <a:latin typeface="Cambria Math" panose="02040503050406030204" pitchFamily="18" charset="0"/>
                            </a:rPr>
                            <m:t>1</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𝜇</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&lt;</m:t>
                      </m:r>
                      <m:r>
                        <a:rPr lang="en-US" i="1" dirty="0">
                          <a:latin typeface="Cambria Math" panose="02040503050406030204" pitchFamily="18" charset="0"/>
                        </a:rPr>
                        <m:t>0</m:t>
                      </m:r>
                    </m:oMath>
                  </a14:m>
                  <a:endParaRPr lang="en-US" i="1" dirty="0"/>
                </a:p>
              </p:txBody>
            </p:sp>
          </mc:Choice>
          <mc:Fallback xmlns="">
            <p:sp>
              <p:nvSpPr>
                <p:cNvPr id="12" name="TextBox 11">
                  <a:extLst>
                    <a:ext uri="{FF2B5EF4-FFF2-40B4-BE49-F238E27FC236}">
                      <a16:creationId xmlns:a16="http://schemas.microsoft.com/office/drawing/2014/main" id="{1B570626-0723-DF42-8309-87B9035696F6}"/>
                    </a:ext>
                  </a:extLst>
                </p:cNvPr>
                <p:cNvSpPr txBox="1">
                  <a:spLocks noRot="1" noChangeAspect="1" noMove="1" noResize="1" noEditPoints="1" noAdjustHandles="1" noChangeArrowheads="1" noChangeShapeType="1" noTextEdit="1"/>
                </p:cNvSpPr>
                <p:nvPr/>
              </p:nvSpPr>
              <p:spPr>
                <a:xfrm>
                  <a:off x="3551525" y="4578459"/>
                  <a:ext cx="2760692" cy="948914"/>
                </a:xfrm>
                <a:prstGeom prst="rect">
                  <a:avLst/>
                </a:prstGeom>
                <a:blipFill>
                  <a:blip r:embed="rId6"/>
                  <a:stretch>
                    <a:fillRect l="-1835" t="-2632" r="-1376" b="-657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E769489-D2C8-F944-93CB-3DA96C57A038}"/>
                </a:ext>
              </a:extLst>
            </p:cNvPr>
            <p:cNvPicPr>
              <a:picLocks noChangeAspect="1"/>
            </p:cNvPicPr>
            <p:nvPr/>
          </p:nvPicPr>
          <p:blipFill>
            <a:blip r:embed="rId7"/>
            <a:stretch>
              <a:fillRect/>
            </a:stretch>
          </p:blipFill>
          <p:spPr>
            <a:xfrm>
              <a:off x="3382471" y="3379577"/>
              <a:ext cx="1549400" cy="1168400"/>
            </a:xfrm>
            <a:prstGeom prst="rect">
              <a:avLst/>
            </a:prstGeom>
          </p:spPr>
        </p:pic>
        <p:pic>
          <p:nvPicPr>
            <p:cNvPr id="15" name="Picture 14">
              <a:extLst>
                <a:ext uri="{FF2B5EF4-FFF2-40B4-BE49-F238E27FC236}">
                  <a16:creationId xmlns:a16="http://schemas.microsoft.com/office/drawing/2014/main" id="{66D1BEC6-0346-F541-AD00-A8F6A8A51334}"/>
                </a:ext>
              </a:extLst>
            </p:cNvPr>
            <p:cNvPicPr>
              <a:picLocks noChangeAspect="1"/>
            </p:cNvPicPr>
            <p:nvPr/>
          </p:nvPicPr>
          <p:blipFill>
            <a:blip r:embed="rId8"/>
            <a:stretch>
              <a:fillRect/>
            </a:stretch>
          </p:blipFill>
          <p:spPr>
            <a:xfrm>
              <a:off x="5014330" y="3384980"/>
              <a:ext cx="1549400" cy="1168400"/>
            </a:xfrm>
            <a:prstGeom prst="rect">
              <a:avLst/>
            </a:prstGeom>
          </p:spPr>
        </p:pic>
        <p:pic>
          <p:nvPicPr>
            <p:cNvPr id="16" name="Picture 15">
              <a:extLst>
                <a:ext uri="{FF2B5EF4-FFF2-40B4-BE49-F238E27FC236}">
                  <a16:creationId xmlns:a16="http://schemas.microsoft.com/office/drawing/2014/main" id="{1C3D1974-451E-914F-B91A-0A2B53BA2619}"/>
                </a:ext>
              </a:extLst>
            </p:cNvPr>
            <p:cNvPicPr>
              <a:picLocks noChangeAspect="1"/>
            </p:cNvPicPr>
            <p:nvPr/>
          </p:nvPicPr>
          <p:blipFill>
            <a:blip r:embed="rId9"/>
            <a:stretch>
              <a:fillRect/>
            </a:stretch>
          </p:blipFill>
          <p:spPr>
            <a:xfrm>
              <a:off x="8715980" y="3429000"/>
              <a:ext cx="1549400" cy="1168400"/>
            </a:xfrm>
            <a:prstGeom prst="rect">
              <a:avLst/>
            </a:prstGeom>
          </p:spPr>
        </p:pic>
      </p:grpSp>
    </p:spTree>
    <p:extLst>
      <p:ext uri="{BB962C8B-B14F-4D97-AF65-F5344CB8AC3E}">
        <p14:creationId xmlns:p14="http://schemas.microsoft.com/office/powerpoint/2010/main" val="2659122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261000" y="144939"/>
            <a:ext cx="6629400" cy="850900"/>
          </a:xfrm>
        </p:spPr>
        <p:txBody>
          <a:bodyPr/>
          <a:lstStyle/>
          <a:p>
            <a:r>
              <a:rPr lang="en-US" sz="24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215900" y="787021"/>
            <a:ext cx="11360800" cy="2693162"/>
          </a:xfrm>
        </p:spPr>
        <p:txBody>
          <a:bodyPr/>
          <a:lstStyle/>
          <a:p>
            <a:pPr marL="0" indent="0">
              <a:buNone/>
            </a:pPr>
            <a:r>
              <a:rPr lang="en-US" sz="1400" b="1" dirty="0"/>
              <a:t>Problem</a:t>
            </a:r>
            <a:r>
              <a:rPr lang="en-US" sz="1400" dirty="0"/>
              <a:t>: Write the conclusions and interpretations for the previous scenarios using our results.</a:t>
            </a:r>
          </a:p>
          <a:p>
            <a:pPr marL="0" indent="0">
              <a:buNone/>
            </a:pPr>
            <a:endParaRPr lang="en-US" sz="1400" dirty="0"/>
          </a:p>
          <a:p>
            <a:pPr marL="0" indent="0">
              <a:buNone/>
            </a:pPr>
            <a:r>
              <a:rPr lang="en-US" sz="1400" b="1" dirty="0"/>
              <a:t>Setup: </a:t>
            </a:r>
            <a:r>
              <a:rPr lang="en-US" sz="14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 Use 𝛼 = 0.1</a:t>
            </a:r>
          </a:p>
          <a:p>
            <a:pPr marL="0" indent="0">
              <a:buNone/>
            </a:pPr>
            <a:endParaRPr lang="en-US" sz="1400" b="1" dirty="0"/>
          </a:p>
          <a:p>
            <a:pPr marL="0" indent="0">
              <a:buNone/>
            </a:pPr>
            <a:r>
              <a:rPr lang="en-US" sz="1400" b="1" dirty="0"/>
              <a:t>Solution</a:t>
            </a:r>
            <a:r>
              <a:rPr lang="en-US" sz="1400" dirty="0"/>
              <a:t>:</a:t>
            </a:r>
            <a:endParaRPr lang="en-US" sz="1400" b="1" dirty="0"/>
          </a:p>
          <a:p>
            <a:pPr marL="0" indent="0">
              <a:buNone/>
            </a:pPr>
            <a:endParaRPr lang="en-US" sz="1400" b="1" dirty="0"/>
          </a:p>
          <a:p>
            <a:pPr marL="0" indent="0">
              <a:buNone/>
            </a:pPr>
            <a:endParaRPr lang="en-US" sz="1400" b="1" dirty="0"/>
          </a:p>
          <a:p>
            <a:pPr marL="0" indent="0">
              <a:buNone/>
            </a:pPr>
            <a:endParaRPr lang="en-US" sz="1400" b="1" dirty="0"/>
          </a:p>
        </p:txBody>
      </p:sp>
      <p:sp>
        <p:nvSpPr>
          <p:cNvPr id="4" name="Google Shape;258;p46">
            <a:extLst>
              <a:ext uri="{FF2B5EF4-FFF2-40B4-BE49-F238E27FC236}">
                <a16:creationId xmlns:a16="http://schemas.microsoft.com/office/drawing/2014/main" id="{C758AE04-F4FF-2940-8DE2-47DA89B98D1D}"/>
              </a:ext>
            </a:extLst>
          </p:cNvPr>
          <p:cNvSpPr txBox="1">
            <a:spLocks/>
          </p:cNvSpPr>
          <p:nvPr/>
        </p:nvSpPr>
        <p:spPr>
          <a:xfrm>
            <a:off x="7358099" y="40530"/>
            <a:ext cx="4833901" cy="850900"/>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1600" b="1" dirty="0">
                <a:solidFill>
                  <a:srgbClr val="0070C0"/>
                </a:solidFill>
              </a:rPr>
              <a:t>5.  Conclude </a:t>
            </a:r>
            <a:r>
              <a:rPr lang="en-US" sz="1600" dirty="0">
                <a:solidFill>
                  <a:srgbClr val="0070C0"/>
                </a:solidFill>
              </a:rPr>
              <a:t>and</a:t>
            </a:r>
            <a:r>
              <a:rPr lang="en-US" sz="1600" b="1" dirty="0">
                <a:solidFill>
                  <a:srgbClr val="0070C0"/>
                </a:solidFill>
              </a:rPr>
              <a:t> Interpret</a:t>
            </a:r>
            <a:endParaRPr lang="en-US" sz="1200" dirty="0">
              <a:solidFill>
                <a:srgbClr val="0070C0"/>
              </a:solidFill>
            </a:endParaRPr>
          </a:p>
          <a:p>
            <a:pPr marL="944850" lvl="1">
              <a:lnSpc>
                <a:spcPct val="100000"/>
              </a:lnSpc>
              <a:spcBef>
                <a:spcPts val="0"/>
              </a:spcBef>
            </a:pPr>
            <a:r>
              <a:rPr lang="en-US" sz="1200" dirty="0">
                <a:solidFill>
                  <a:srgbClr val="0070C0"/>
                </a:solidFill>
              </a:rPr>
              <a:t>State whether you reject H</a:t>
            </a:r>
            <a:r>
              <a:rPr lang="en-US" sz="1200" baseline="-25000" dirty="0">
                <a:solidFill>
                  <a:srgbClr val="0070C0"/>
                </a:solidFill>
              </a:rPr>
              <a:t>0</a:t>
            </a:r>
            <a:r>
              <a:rPr lang="en-US" sz="1200" dirty="0">
                <a:solidFill>
                  <a:srgbClr val="0070C0"/>
                </a:solidFill>
              </a:rPr>
              <a:t> or fail to reject H</a:t>
            </a:r>
            <a:r>
              <a:rPr lang="en-US" sz="1200" baseline="-25000" dirty="0">
                <a:solidFill>
                  <a:srgbClr val="0070C0"/>
                </a:solidFill>
              </a:rPr>
              <a:t>0</a:t>
            </a:r>
            <a:r>
              <a:rPr lang="en-US" sz="1200" dirty="0">
                <a:solidFill>
                  <a:srgbClr val="0070C0"/>
                </a:solidFill>
              </a:rPr>
              <a:t> AND WHY!</a:t>
            </a:r>
            <a:endParaRPr lang="en-US" sz="1200" baseline="-25000" dirty="0">
              <a:solidFill>
                <a:srgbClr val="0070C0"/>
              </a:solidFill>
            </a:endParaRPr>
          </a:p>
          <a:p>
            <a:pPr marL="944850" lvl="1">
              <a:lnSpc>
                <a:spcPct val="100000"/>
              </a:lnSpc>
              <a:spcBef>
                <a:spcPts val="0"/>
              </a:spcBef>
            </a:pPr>
            <a:r>
              <a:rPr lang="en-US" sz="1200" dirty="0">
                <a:solidFill>
                  <a:srgbClr val="0070C0"/>
                </a:solidFill>
              </a:rPr>
              <a:t>Interpret your results in the context of the problem</a:t>
            </a:r>
          </a:p>
        </p:txBody>
      </p:sp>
      <p:sp>
        <p:nvSpPr>
          <p:cNvPr id="12" name="TextBox 11">
            <a:extLst>
              <a:ext uri="{FF2B5EF4-FFF2-40B4-BE49-F238E27FC236}">
                <a16:creationId xmlns:a16="http://schemas.microsoft.com/office/drawing/2014/main" id="{6A5198AC-4FDC-3A4B-B76A-E92BA09ABA35}"/>
              </a:ext>
            </a:extLst>
          </p:cNvPr>
          <p:cNvSpPr txBox="1"/>
          <p:nvPr/>
        </p:nvSpPr>
        <p:spPr>
          <a:xfrm>
            <a:off x="109505" y="2295366"/>
            <a:ext cx="12082495" cy="492443"/>
          </a:xfrm>
          <a:prstGeom prst="rect">
            <a:avLst/>
          </a:prstGeom>
          <a:noFill/>
        </p:spPr>
        <p:txBody>
          <a:bodyPr wrap="square" rtlCol="0">
            <a:spAutoFit/>
          </a:bodyPr>
          <a:lstStyle/>
          <a:p>
            <a:endParaRPr lang="en-US" sz="1300" i="1" dirty="0">
              <a:solidFill>
                <a:srgbClr val="FF0000"/>
              </a:solidFill>
            </a:endParaRPr>
          </a:p>
          <a:p>
            <a:endParaRPr lang="en-US" sz="1300" dirty="0"/>
          </a:p>
        </p:txBody>
      </p:sp>
      <p:pic>
        <p:nvPicPr>
          <p:cNvPr id="14" name="Picture 13">
            <a:extLst>
              <a:ext uri="{FF2B5EF4-FFF2-40B4-BE49-F238E27FC236}">
                <a16:creationId xmlns:a16="http://schemas.microsoft.com/office/drawing/2014/main" id="{FF531544-2EEB-6E41-BFC3-9E5A2DF81646}"/>
              </a:ext>
            </a:extLst>
          </p:cNvPr>
          <p:cNvPicPr>
            <a:picLocks noChangeAspect="1"/>
          </p:cNvPicPr>
          <p:nvPr/>
        </p:nvPicPr>
        <p:blipFill>
          <a:blip r:embed="rId2"/>
          <a:stretch>
            <a:fillRect/>
          </a:stretch>
        </p:blipFill>
        <p:spPr>
          <a:xfrm>
            <a:off x="8945533" y="2365614"/>
            <a:ext cx="1549400" cy="1168400"/>
          </a:xfrm>
          <a:prstGeom prst="rect">
            <a:avLst/>
          </a:prstGeom>
        </p:spPr>
      </p:pic>
    </p:spTree>
    <p:extLst>
      <p:ext uri="{BB962C8B-B14F-4D97-AF65-F5344CB8AC3E}">
        <p14:creationId xmlns:p14="http://schemas.microsoft.com/office/powerpoint/2010/main" val="1321385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0" y="-32861"/>
            <a:ext cx="6629400" cy="850900"/>
          </a:xfrm>
        </p:spPr>
        <p:txBody>
          <a:bodyPr/>
          <a:lstStyle/>
          <a:p>
            <a:r>
              <a:rPr lang="en-US" sz="24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0" y="440955"/>
            <a:ext cx="11360800" cy="2693162"/>
          </a:xfrm>
        </p:spPr>
        <p:txBody>
          <a:bodyPr/>
          <a:lstStyle/>
          <a:p>
            <a:pPr marL="0" indent="0">
              <a:buNone/>
            </a:pPr>
            <a:r>
              <a:rPr lang="en-US" sz="1400" b="1" dirty="0"/>
              <a:t>Problem</a:t>
            </a:r>
            <a:r>
              <a:rPr lang="en-US" sz="1400" dirty="0"/>
              <a:t>: Write the conclusions and interpretations for the previous scenarios using our results.</a:t>
            </a:r>
          </a:p>
          <a:p>
            <a:pPr marL="0" indent="0">
              <a:buNone/>
            </a:pPr>
            <a:endParaRPr lang="en-US" sz="1400" dirty="0"/>
          </a:p>
          <a:p>
            <a:pPr marL="0" indent="0">
              <a:buNone/>
            </a:pPr>
            <a:r>
              <a:rPr lang="en-US" sz="1400" b="1" dirty="0"/>
              <a:t>Setup: </a:t>
            </a:r>
            <a:r>
              <a:rPr lang="en-US" sz="14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Is there sufficient evidence that the Baltimore housing market is more expensive? Use 𝛼 = 0.1</a:t>
            </a:r>
          </a:p>
          <a:p>
            <a:pPr marL="0" indent="0">
              <a:buNone/>
            </a:pPr>
            <a:endParaRPr lang="en-US" sz="1400" b="1" dirty="0"/>
          </a:p>
          <a:p>
            <a:pPr marL="0" indent="0">
              <a:buNone/>
            </a:pPr>
            <a:r>
              <a:rPr lang="en-US" sz="1400" b="1" dirty="0"/>
              <a:t>Solution</a:t>
            </a:r>
            <a:r>
              <a:rPr lang="en-US" sz="1400" dirty="0"/>
              <a:t>:</a:t>
            </a:r>
          </a:p>
          <a:p>
            <a:pPr marL="0" indent="0">
              <a:buNone/>
            </a:pPr>
            <a:r>
              <a:rPr lang="en-US" sz="1400" i="1" dirty="0">
                <a:solidFill>
                  <a:srgbClr val="7030A0"/>
                </a:solidFill>
              </a:rPr>
              <a:t>Need these…</a:t>
            </a:r>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b="1" dirty="0"/>
          </a:p>
        </p:txBody>
      </p:sp>
      <p:sp>
        <p:nvSpPr>
          <p:cNvPr id="4" name="Google Shape;258;p46">
            <a:extLst>
              <a:ext uri="{FF2B5EF4-FFF2-40B4-BE49-F238E27FC236}">
                <a16:creationId xmlns:a16="http://schemas.microsoft.com/office/drawing/2014/main" id="{C758AE04-F4FF-2940-8DE2-47DA89B98D1D}"/>
              </a:ext>
            </a:extLst>
          </p:cNvPr>
          <p:cNvSpPr txBox="1">
            <a:spLocks/>
          </p:cNvSpPr>
          <p:nvPr/>
        </p:nvSpPr>
        <p:spPr>
          <a:xfrm>
            <a:off x="7505700" y="6369"/>
            <a:ext cx="4833901" cy="850900"/>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1600" b="1" dirty="0">
                <a:solidFill>
                  <a:srgbClr val="0070C0"/>
                </a:solidFill>
              </a:rPr>
              <a:t>5.  Conclude </a:t>
            </a:r>
            <a:r>
              <a:rPr lang="en-US" sz="1600" dirty="0">
                <a:solidFill>
                  <a:srgbClr val="0070C0"/>
                </a:solidFill>
              </a:rPr>
              <a:t>and</a:t>
            </a:r>
            <a:r>
              <a:rPr lang="en-US" sz="1600" b="1" dirty="0">
                <a:solidFill>
                  <a:srgbClr val="0070C0"/>
                </a:solidFill>
              </a:rPr>
              <a:t> Interpret</a:t>
            </a:r>
            <a:endParaRPr lang="en-US" sz="1200" dirty="0">
              <a:solidFill>
                <a:srgbClr val="0070C0"/>
              </a:solidFill>
            </a:endParaRPr>
          </a:p>
          <a:p>
            <a:pPr marL="944850" lvl="1">
              <a:lnSpc>
                <a:spcPct val="100000"/>
              </a:lnSpc>
              <a:spcBef>
                <a:spcPts val="0"/>
              </a:spcBef>
            </a:pPr>
            <a:r>
              <a:rPr lang="en-US" sz="1200" dirty="0">
                <a:solidFill>
                  <a:srgbClr val="0070C0"/>
                </a:solidFill>
              </a:rPr>
              <a:t>State whether you reject H</a:t>
            </a:r>
            <a:r>
              <a:rPr lang="en-US" sz="1200" baseline="-25000" dirty="0">
                <a:solidFill>
                  <a:srgbClr val="0070C0"/>
                </a:solidFill>
              </a:rPr>
              <a:t>0</a:t>
            </a:r>
            <a:r>
              <a:rPr lang="en-US" sz="1200" dirty="0">
                <a:solidFill>
                  <a:srgbClr val="0070C0"/>
                </a:solidFill>
              </a:rPr>
              <a:t> or fail to reject H</a:t>
            </a:r>
            <a:r>
              <a:rPr lang="en-US" sz="1200" baseline="-25000" dirty="0">
                <a:solidFill>
                  <a:srgbClr val="0070C0"/>
                </a:solidFill>
              </a:rPr>
              <a:t>0</a:t>
            </a:r>
            <a:r>
              <a:rPr lang="en-US" sz="1200" dirty="0">
                <a:solidFill>
                  <a:srgbClr val="0070C0"/>
                </a:solidFill>
              </a:rPr>
              <a:t> AND WHY!</a:t>
            </a:r>
            <a:endParaRPr lang="en-US" sz="1200" baseline="-25000" dirty="0">
              <a:solidFill>
                <a:srgbClr val="0070C0"/>
              </a:solidFill>
            </a:endParaRPr>
          </a:p>
          <a:p>
            <a:pPr marL="944850" lvl="1">
              <a:lnSpc>
                <a:spcPct val="100000"/>
              </a:lnSpc>
              <a:spcBef>
                <a:spcPts val="0"/>
              </a:spcBef>
            </a:pPr>
            <a:r>
              <a:rPr lang="en-US" sz="1200" dirty="0">
                <a:solidFill>
                  <a:srgbClr val="0070C0"/>
                </a:solidFill>
              </a:rPr>
              <a:t>Interpret your results in the context of the problem</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5198AC-4FDC-3A4B-B76A-E92BA09ABA35}"/>
                  </a:ext>
                </a:extLst>
              </p:cNvPr>
              <p:cNvSpPr txBox="1"/>
              <p:nvPr/>
            </p:nvSpPr>
            <p:spPr>
              <a:xfrm>
                <a:off x="109505" y="2295366"/>
                <a:ext cx="12082495" cy="4826962"/>
              </a:xfrm>
              <a:prstGeom prst="rect">
                <a:avLst/>
              </a:prstGeom>
              <a:noFill/>
            </p:spPr>
            <p:txBody>
              <a:bodyPr wrap="square" rtlCol="0">
                <a:spAutoFit/>
              </a:bodyPr>
              <a:lstStyle/>
              <a:p>
                <a:r>
                  <a:rPr lang="en-US" sz="1300" i="1" u="sng" dirty="0"/>
                  <a:t>P-Value</a:t>
                </a:r>
                <a:endParaRPr lang="en-US" sz="1300" i="1" dirty="0"/>
              </a:p>
              <a:p>
                <a:r>
                  <a:rPr lang="en-US" sz="1300" i="1" dirty="0">
                    <a:solidFill>
                      <a:srgbClr val="FF0000"/>
                    </a:solidFill>
                  </a:rPr>
                  <a:t>P-value = 2–</a:t>
                </a:r>
                <a:r>
                  <a:rPr lang="en-US" sz="1300" i="1" dirty="0" err="1">
                    <a:solidFill>
                      <a:srgbClr val="FF0000"/>
                    </a:solidFill>
                  </a:rPr>
                  <a:t>SampZTest</a:t>
                </a:r>
                <a:r>
                  <a:rPr lang="en-US" sz="1300" i="1" dirty="0">
                    <a:solidFill>
                      <a:srgbClr val="FF0000"/>
                    </a:solidFill>
                  </a:rPr>
                  <a:t>(𝞂</a:t>
                </a:r>
                <a:r>
                  <a:rPr lang="en-US" sz="1300" i="1" baseline="-25000" dirty="0">
                    <a:solidFill>
                      <a:srgbClr val="FF0000"/>
                    </a:solidFill>
                  </a:rPr>
                  <a:t>1</a:t>
                </a:r>
                <a:r>
                  <a:rPr lang="en-US" sz="1300" i="1" dirty="0">
                    <a:solidFill>
                      <a:srgbClr val="FF0000"/>
                    </a:solidFill>
                  </a:rPr>
                  <a:t> = 190000, 𝞂</a:t>
                </a:r>
                <a:r>
                  <a:rPr lang="en-US" sz="1300" i="1" baseline="-25000" dirty="0">
                    <a:solidFill>
                      <a:srgbClr val="FF0000"/>
                    </a:solidFill>
                  </a:rPr>
                  <a:t>2</a:t>
                </a:r>
                <a:r>
                  <a:rPr lang="en-US" sz="1300" i="1" dirty="0">
                    <a:solidFill>
                      <a:srgbClr val="FF0000"/>
                    </a:solidFill>
                  </a:rPr>
                  <a:t>  = 190000, </a:t>
                </a:r>
                <a14:m>
                  <m:oMath xmlns:m="http://schemas.openxmlformats.org/officeDocument/2006/math">
                    <m:sSub>
                      <m:sSubPr>
                        <m:ctrlPr>
                          <a:rPr lang="en-US" sz="1300" i="1" dirty="0">
                            <a:solidFill>
                              <a:srgbClr val="FF0000"/>
                            </a:solidFill>
                            <a:latin typeface="Cambria Math" panose="02040503050406030204" pitchFamily="18" charset="0"/>
                          </a:rPr>
                        </m:ctrlPr>
                      </m:sSubPr>
                      <m:e>
                        <m:acc>
                          <m:accPr>
                            <m:chr m:val="̅"/>
                            <m:ctrlPr>
                              <a:rPr lang="en-US" sz="1300" i="1">
                                <a:solidFill>
                                  <a:srgbClr val="FF0000"/>
                                </a:solidFill>
                                <a:latin typeface="Cambria Math" panose="02040503050406030204" pitchFamily="18" charset="0"/>
                              </a:rPr>
                            </m:ctrlPr>
                          </m:accPr>
                          <m:e>
                            <m:r>
                              <a:rPr lang="en-US" sz="1300" i="1">
                                <a:solidFill>
                                  <a:srgbClr val="FF0000"/>
                                </a:solidFill>
                                <a:latin typeface="Cambria Math" panose="02040503050406030204" pitchFamily="18" charset="0"/>
                              </a:rPr>
                              <m:t>𝑥</m:t>
                            </m:r>
                          </m:e>
                        </m:acc>
                      </m:e>
                      <m:sub>
                        <m:r>
                          <a:rPr lang="en-US" sz="1300" i="1" dirty="0">
                            <a:solidFill>
                              <a:srgbClr val="FF0000"/>
                            </a:solidFill>
                            <a:latin typeface="Cambria Math" panose="02040503050406030204" pitchFamily="18" charset="0"/>
                          </a:rPr>
                          <m:t>1</m:t>
                        </m:r>
                      </m:sub>
                    </m:sSub>
                  </m:oMath>
                </a14:m>
                <a:r>
                  <a:rPr lang="en-US" sz="1300" i="1" dirty="0">
                    <a:solidFill>
                      <a:srgbClr val="FF0000"/>
                    </a:solidFill>
                  </a:rPr>
                  <a:t> = 443705, n</a:t>
                </a:r>
                <a:r>
                  <a:rPr lang="en-US" sz="1300" i="1" baseline="-25000" dirty="0">
                    <a:solidFill>
                      <a:srgbClr val="FF0000"/>
                    </a:solidFill>
                  </a:rPr>
                  <a:t>1</a:t>
                </a:r>
                <a:r>
                  <a:rPr lang="en-US" sz="1300" i="1" dirty="0">
                    <a:solidFill>
                      <a:srgbClr val="FF0000"/>
                    </a:solidFill>
                  </a:rPr>
                  <a:t> = 32, </a:t>
                </a:r>
                <a14:m>
                  <m:oMath xmlns:m="http://schemas.openxmlformats.org/officeDocument/2006/math">
                    <m:sSub>
                      <m:sSubPr>
                        <m:ctrlPr>
                          <a:rPr lang="en-US" sz="1300" i="1" dirty="0">
                            <a:solidFill>
                              <a:srgbClr val="FF0000"/>
                            </a:solidFill>
                            <a:latin typeface="Cambria Math" panose="02040503050406030204" pitchFamily="18" charset="0"/>
                          </a:rPr>
                        </m:ctrlPr>
                      </m:sSubPr>
                      <m:e>
                        <m:acc>
                          <m:accPr>
                            <m:chr m:val="̅"/>
                            <m:ctrlPr>
                              <a:rPr lang="en-US" sz="1300" i="1">
                                <a:solidFill>
                                  <a:srgbClr val="FF0000"/>
                                </a:solidFill>
                                <a:latin typeface="Cambria Math" panose="02040503050406030204" pitchFamily="18" charset="0"/>
                              </a:rPr>
                            </m:ctrlPr>
                          </m:accPr>
                          <m:e>
                            <m:r>
                              <a:rPr lang="en-US" sz="1300" i="1">
                                <a:solidFill>
                                  <a:srgbClr val="FF0000"/>
                                </a:solidFill>
                                <a:latin typeface="Cambria Math" panose="02040503050406030204" pitchFamily="18" charset="0"/>
                              </a:rPr>
                              <m:t>𝑥</m:t>
                            </m:r>
                          </m:e>
                        </m:acc>
                      </m:e>
                      <m:sub>
                        <m:r>
                          <a:rPr lang="en-US" sz="1300" b="0" i="1" smtClean="0">
                            <a:solidFill>
                              <a:srgbClr val="FF0000"/>
                            </a:solidFill>
                            <a:latin typeface="Cambria Math" panose="02040503050406030204" pitchFamily="18" charset="0"/>
                          </a:rPr>
                          <m:t>2</m:t>
                        </m:r>
                      </m:sub>
                    </m:sSub>
                  </m:oMath>
                </a14:m>
                <a:r>
                  <a:rPr lang="en-US" sz="1300" i="1" dirty="0">
                    <a:solidFill>
                      <a:srgbClr val="FF0000"/>
                    </a:solidFill>
                  </a:rPr>
                  <a:t> = 450000, n</a:t>
                </a:r>
                <a:r>
                  <a:rPr lang="en-US" sz="1300" i="1" baseline="-25000" dirty="0">
                    <a:solidFill>
                      <a:srgbClr val="FF0000"/>
                    </a:solidFill>
                  </a:rPr>
                  <a:t>2</a:t>
                </a:r>
                <a:r>
                  <a:rPr lang="en-US" sz="1300" i="1" dirty="0">
                    <a:solidFill>
                      <a:srgbClr val="FF0000"/>
                    </a:solidFill>
                  </a:rPr>
                  <a:t> = 45, µ</a:t>
                </a:r>
                <a:r>
                  <a:rPr lang="en-US" sz="1300" i="1" baseline="-25000" dirty="0">
                    <a:solidFill>
                      <a:srgbClr val="FF0000"/>
                    </a:solidFill>
                  </a:rPr>
                  <a:t>1</a:t>
                </a:r>
                <a:r>
                  <a:rPr lang="en-US" sz="1300" i="1" dirty="0">
                    <a:solidFill>
                      <a:srgbClr val="FF0000"/>
                    </a:solidFill>
                  </a:rPr>
                  <a:t> &lt; µ</a:t>
                </a:r>
                <a:r>
                  <a:rPr lang="en-US" sz="1300" i="1" baseline="-25000" dirty="0">
                    <a:solidFill>
                      <a:srgbClr val="FF0000"/>
                    </a:solidFill>
                  </a:rPr>
                  <a:t>2</a:t>
                </a:r>
                <a:r>
                  <a:rPr lang="en-US" sz="1300" i="1" dirty="0">
                    <a:solidFill>
                      <a:srgbClr val="FF0000"/>
                    </a:solidFill>
                  </a:rPr>
                  <a:t>) = 0.443</a:t>
                </a:r>
              </a:p>
              <a:p>
                <a:r>
                  <a:rPr lang="en-US" sz="1300" i="1" dirty="0">
                    <a:solidFill>
                      <a:srgbClr val="FF0000"/>
                    </a:solidFill>
                  </a:rPr>
                  <a:t>p-value = 0.443 &lt; 0.10 = 𝛼 → Fail to reject H</a:t>
                </a:r>
                <a:r>
                  <a:rPr lang="en-US" sz="1300" i="1" baseline="-25000" dirty="0">
                    <a:solidFill>
                      <a:srgbClr val="FF0000"/>
                    </a:solidFill>
                  </a:rPr>
                  <a:t>0</a:t>
                </a:r>
              </a:p>
              <a:p>
                <a:endParaRPr lang="en-US" sz="1300" i="1" baseline="-25000" dirty="0">
                  <a:solidFill>
                    <a:srgbClr val="FF0000"/>
                  </a:solidFill>
                </a:endParaRPr>
              </a:p>
              <a:p>
                <a:r>
                  <a:rPr lang="en-US" sz="1300" i="1" dirty="0">
                    <a:solidFill>
                      <a:srgbClr val="7030A0"/>
                    </a:solidFill>
                  </a:rPr>
                  <a:t>There is two parts that we need 1) Conclusion and 2) Interpretation</a:t>
                </a:r>
              </a:p>
              <a:p>
                <a:endParaRPr lang="en-US" sz="1300" i="1" dirty="0">
                  <a:solidFill>
                    <a:srgbClr val="7030A0"/>
                  </a:solidFill>
                </a:endParaRPr>
              </a:p>
              <a:p>
                <a:r>
                  <a:rPr lang="en-US" sz="1300" u="sng" dirty="0"/>
                  <a:t>Conclusion and Interpretation</a:t>
                </a:r>
              </a:p>
              <a:p>
                <a:r>
                  <a:rPr lang="en-US" sz="1300" i="1" dirty="0">
                    <a:solidFill>
                      <a:srgbClr val="FF0000"/>
                    </a:solidFill>
                  </a:rPr>
                  <a:t>We fail to reject the null hypothesis because the p-value is greater than the significance level </a:t>
                </a:r>
                <a:r>
                  <a:rPr lang="en-US" sz="1300" i="1" dirty="0">
                    <a:solidFill>
                      <a:srgbClr val="7030A0"/>
                    </a:solidFill>
                  </a:rPr>
                  <a:t>→This is the correct decision, BUT if this is all you write, you are MISSING the entire INTERPRETATION part; and should be MORE SPECIFIC!! What are the the p-value and significance level???</a:t>
                </a:r>
              </a:p>
              <a:p>
                <a:endParaRPr lang="en-US" sz="1300" i="1" dirty="0">
                  <a:solidFill>
                    <a:srgbClr val="7030A0"/>
                  </a:solidFill>
                </a:endParaRPr>
              </a:p>
              <a:p>
                <a:r>
                  <a:rPr lang="en-US" sz="1300" i="1" dirty="0">
                    <a:solidFill>
                      <a:srgbClr val="7030A0"/>
                    </a:solidFill>
                  </a:rPr>
                  <a:t>This would be better for the CONCLUSION (only) →</a:t>
                </a:r>
                <a:r>
                  <a:rPr lang="en-US" sz="1300" dirty="0">
                    <a:solidFill>
                      <a:srgbClr val="7030A0"/>
                    </a:solidFill>
                  </a:rPr>
                  <a:t> </a:t>
                </a:r>
                <a:r>
                  <a:rPr lang="en-US" sz="1300" i="1" dirty="0">
                    <a:solidFill>
                      <a:srgbClr val="FF0000"/>
                    </a:solidFill>
                  </a:rPr>
                  <a:t>We fail to reject the null hypothesis because the p-value </a:t>
                </a:r>
                <a:r>
                  <a:rPr lang="en-US" sz="1300" i="1" dirty="0">
                    <a:solidFill>
                      <a:srgbClr val="00B050"/>
                    </a:solidFill>
                  </a:rPr>
                  <a:t>= 0.443 </a:t>
                </a:r>
                <a:r>
                  <a:rPr lang="en-US" sz="1300" i="1" dirty="0">
                    <a:solidFill>
                      <a:srgbClr val="FF0000"/>
                    </a:solidFill>
                  </a:rPr>
                  <a:t>is greater than the significance level </a:t>
                </a:r>
                <a:r>
                  <a:rPr lang="en-US" sz="1300" i="1" dirty="0">
                    <a:solidFill>
                      <a:srgbClr val="00B050"/>
                    </a:solidFill>
                  </a:rPr>
                  <a:t>0.1</a:t>
                </a:r>
                <a:r>
                  <a:rPr lang="en-US" sz="1300" i="1" dirty="0">
                    <a:solidFill>
                      <a:srgbClr val="FF0000"/>
                    </a:solidFill>
                  </a:rPr>
                  <a:t> </a:t>
                </a:r>
                <a:r>
                  <a:rPr lang="en-US" sz="1300" i="1" dirty="0">
                    <a:solidFill>
                      <a:srgbClr val="00B050"/>
                    </a:solidFill>
                  </a:rPr>
                  <a:t>→ SHOW ME YOU KNOW WHAT YOU’RE DOING!</a:t>
                </a:r>
                <a:endParaRPr lang="en-US" sz="1300" dirty="0">
                  <a:solidFill>
                    <a:srgbClr val="00B050"/>
                  </a:solidFill>
                </a:endParaRPr>
              </a:p>
              <a:p>
                <a:endParaRPr lang="en-US" sz="1300" dirty="0"/>
              </a:p>
              <a:p>
                <a:r>
                  <a:rPr lang="en-US" sz="1300" i="1" dirty="0">
                    <a:solidFill>
                      <a:srgbClr val="7030A0"/>
                    </a:solidFill>
                  </a:rPr>
                  <a:t>Can also word the CONCLUSION part like this, which is correct as long as we have all the needed info! →</a:t>
                </a:r>
                <a:r>
                  <a:rPr lang="en-US" sz="1300" dirty="0">
                    <a:solidFill>
                      <a:srgbClr val="7030A0"/>
                    </a:solidFill>
                  </a:rPr>
                  <a:t> </a:t>
                </a:r>
                <a:r>
                  <a:rPr lang="en-US" sz="1300" dirty="0">
                    <a:solidFill>
                      <a:srgbClr val="FF0000"/>
                    </a:solidFill>
                  </a:rPr>
                  <a:t>Because the p-value 0.443 is greater than 𝛼 = 0.1, we fail to reject the null Hypothesis</a:t>
                </a:r>
              </a:p>
              <a:p>
                <a:endParaRPr lang="en-US" sz="1300" u="sng" dirty="0"/>
              </a:p>
              <a:p>
                <a:r>
                  <a:rPr lang="en-US" sz="1300" i="1" dirty="0">
                    <a:solidFill>
                      <a:schemeClr val="accent2">
                        <a:lumMod val="75000"/>
                      </a:schemeClr>
                    </a:solidFill>
                  </a:rPr>
                  <a:t>Now here is the Interpretation part, which needs to be right after our CORRECT conclusion from above</a:t>
                </a:r>
                <a:endParaRPr lang="en-US" sz="1300" dirty="0"/>
              </a:p>
              <a:p>
                <a:r>
                  <a:rPr lang="en-US" sz="1300" i="1" dirty="0">
                    <a:solidFill>
                      <a:srgbClr val="FF0000"/>
                    </a:solidFill>
                  </a:rPr>
                  <a:t>We do not have sufficient evidence to conclude that the prices in Baltimore are greater than DC </a:t>
                </a:r>
                <a:r>
                  <a:rPr lang="en-US" sz="1300" i="1" dirty="0">
                    <a:solidFill>
                      <a:srgbClr val="7030A0"/>
                    </a:solidFill>
                  </a:rPr>
                  <a:t>→ Almost there! Correctly said that there is NOT sufficient evidence and talked about the Alternative Hypothesis very good and good context. But MISSING the PARAMETER </a:t>
                </a:r>
                <a:r>
                  <a:rPr lang="en-US" sz="1300" dirty="0">
                    <a:solidFill>
                      <a:srgbClr val="00B050"/>
                    </a:solidFill>
                  </a:rPr>
                  <a:t>TRUE MEAN</a:t>
                </a:r>
              </a:p>
              <a:p>
                <a:r>
                  <a:rPr lang="en-US" sz="1300" i="1" dirty="0">
                    <a:solidFill>
                      <a:srgbClr val="FF0000"/>
                    </a:solidFill>
                  </a:rPr>
                  <a:t>There is NOT sufficient evidence to claim that the homes in Baltimore are more expensive than homes sold in DC </a:t>
                </a:r>
                <a:r>
                  <a:rPr lang="en-US" sz="1300" i="1" dirty="0">
                    <a:solidFill>
                      <a:srgbClr val="7030A0"/>
                    </a:solidFill>
                  </a:rPr>
                  <a:t>→  Same thing, MISSING TRUE AVERAGE</a:t>
                </a:r>
                <a:endParaRPr lang="en-US" sz="1300" dirty="0"/>
              </a:p>
              <a:p>
                <a:r>
                  <a:rPr lang="en-US" sz="1300" i="1" dirty="0">
                    <a:solidFill>
                      <a:srgbClr val="FF0000"/>
                    </a:solidFill>
                  </a:rPr>
                  <a:t>There is NOT sufficient evidence to conclude that the </a:t>
                </a:r>
                <a:r>
                  <a:rPr lang="en-US" sz="1300" i="1" dirty="0">
                    <a:solidFill>
                      <a:srgbClr val="00B050"/>
                    </a:solidFill>
                  </a:rPr>
                  <a:t>true mean</a:t>
                </a:r>
                <a:r>
                  <a:rPr lang="en-US" sz="1300" i="1" dirty="0">
                    <a:solidFill>
                      <a:srgbClr val="FF0000"/>
                    </a:solidFill>
                  </a:rPr>
                  <a:t> sale price of foreclosed homes in Baltimore is more than that of DC</a:t>
                </a:r>
                <a:r>
                  <a:rPr lang="en-US" sz="1300" i="1" dirty="0">
                    <a:solidFill>
                      <a:srgbClr val="7030A0"/>
                    </a:solidFill>
                  </a:rPr>
                  <a:t> → NOW this is CORRECT!</a:t>
                </a:r>
                <a:endParaRPr lang="en-US" sz="1300" i="1" dirty="0">
                  <a:solidFill>
                    <a:srgbClr val="FF0000"/>
                  </a:solidFill>
                </a:endParaRPr>
              </a:p>
              <a:p>
                <a:r>
                  <a:rPr lang="en-US" sz="1300" i="1" dirty="0">
                    <a:solidFill>
                      <a:srgbClr val="FF0000"/>
                    </a:solidFill>
                  </a:rPr>
                  <a:t>We do not have sufficient evidence to conclude that the </a:t>
                </a:r>
                <a:r>
                  <a:rPr lang="en-US" sz="1300" i="1" dirty="0">
                    <a:solidFill>
                      <a:srgbClr val="00B050"/>
                    </a:solidFill>
                  </a:rPr>
                  <a:t>true average</a:t>
                </a:r>
                <a:r>
                  <a:rPr lang="en-US" sz="1300" i="1" dirty="0">
                    <a:solidFill>
                      <a:srgbClr val="FF0000"/>
                    </a:solidFill>
                  </a:rPr>
                  <a:t> price of Baltimore homes are greater than DC homes </a:t>
                </a:r>
                <a:r>
                  <a:rPr lang="en-US" sz="1300" i="1" dirty="0">
                    <a:solidFill>
                      <a:srgbClr val="7030A0"/>
                    </a:solidFill>
                  </a:rPr>
                  <a:t>→ This would also be CORRECT!</a:t>
                </a:r>
                <a:endParaRPr lang="en-US" sz="1300" i="1" dirty="0">
                  <a:solidFill>
                    <a:srgbClr val="FF0000"/>
                  </a:solidFill>
                </a:endParaRPr>
              </a:p>
              <a:p>
                <a:endParaRPr lang="en-US" sz="1300" i="1" dirty="0">
                  <a:solidFill>
                    <a:srgbClr val="FF0000"/>
                  </a:solidFill>
                </a:endParaRPr>
              </a:p>
              <a:p>
                <a:endParaRPr lang="en-US" sz="1300" dirty="0"/>
              </a:p>
            </p:txBody>
          </p:sp>
        </mc:Choice>
        <mc:Fallback xmlns="">
          <p:sp>
            <p:nvSpPr>
              <p:cNvPr id="12" name="TextBox 11">
                <a:extLst>
                  <a:ext uri="{FF2B5EF4-FFF2-40B4-BE49-F238E27FC236}">
                    <a16:creationId xmlns:a16="http://schemas.microsoft.com/office/drawing/2014/main" id="{6A5198AC-4FDC-3A4B-B76A-E92BA09ABA35}"/>
                  </a:ext>
                </a:extLst>
              </p:cNvPr>
              <p:cNvSpPr txBox="1">
                <a:spLocks noRot="1" noChangeAspect="1" noMove="1" noResize="1" noEditPoints="1" noAdjustHandles="1" noChangeArrowheads="1" noChangeShapeType="1" noTextEdit="1"/>
              </p:cNvSpPr>
              <p:nvPr/>
            </p:nvSpPr>
            <p:spPr>
              <a:xfrm>
                <a:off x="109505" y="2295366"/>
                <a:ext cx="12082495" cy="4826962"/>
              </a:xfrm>
              <a:prstGeom prst="rect">
                <a:avLst/>
              </a:prstGeom>
              <a:blipFill>
                <a:blip r:embed="rId2"/>
                <a:stretch>
                  <a:fillRect l="-10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F531544-2EEB-6E41-BFC3-9E5A2DF81646}"/>
              </a:ext>
            </a:extLst>
          </p:cNvPr>
          <p:cNvPicPr>
            <a:picLocks noChangeAspect="1"/>
          </p:cNvPicPr>
          <p:nvPr/>
        </p:nvPicPr>
        <p:blipFill>
          <a:blip r:embed="rId3"/>
          <a:stretch>
            <a:fillRect/>
          </a:stretch>
        </p:blipFill>
        <p:spPr>
          <a:xfrm>
            <a:off x="9834533" y="1549402"/>
            <a:ext cx="1549400" cy="1168400"/>
          </a:xfrm>
          <a:prstGeom prst="rect">
            <a:avLst/>
          </a:prstGeom>
        </p:spPr>
      </p:pic>
      <p:grpSp>
        <p:nvGrpSpPr>
          <p:cNvPr id="6" name="Group 5">
            <a:extLst>
              <a:ext uri="{FF2B5EF4-FFF2-40B4-BE49-F238E27FC236}">
                <a16:creationId xmlns:a16="http://schemas.microsoft.com/office/drawing/2014/main" id="{EB361194-A49E-FD41-8856-DFA735D158E2}"/>
              </a:ext>
            </a:extLst>
          </p:cNvPr>
          <p:cNvGrpSpPr/>
          <p:nvPr/>
        </p:nvGrpSpPr>
        <p:grpSpPr>
          <a:xfrm>
            <a:off x="1094525" y="1540738"/>
            <a:ext cx="4271875" cy="1015663"/>
            <a:chOff x="1094525" y="1540738"/>
            <a:chExt cx="4271875" cy="1015663"/>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E38BCE-42D6-A84D-BAA5-56C707CAFFE6}"/>
                    </a:ext>
                  </a:extLst>
                </p:cNvPr>
                <p:cNvSpPr txBox="1"/>
                <p:nvPr/>
              </p:nvSpPr>
              <p:spPr>
                <a:xfrm>
                  <a:off x="1094525" y="1540738"/>
                  <a:ext cx="4271875" cy="1015663"/>
                </a:xfrm>
                <a:prstGeom prst="rect">
                  <a:avLst/>
                </a:prstGeom>
                <a:noFill/>
              </p:spPr>
              <p:txBody>
                <a:bodyPr wrap="none" rtlCol="0">
                  <a:spAutoFit/>
                </a:bodyPr>
                <a:lstStyle/>
                <a:p>
                  <a:r>
                    <a:rPr lang="en-US" sz="1200" i="1" dirty="0">
                      <a:solidFill>
                        <a:srgbClr val="FF0000"/>
                      </a:solidFill>
                    </a:rPr>
                    <a:t>Let µ</a:t>
                  </a:r>
                  <a:r>
                    <a:rPr lang="en-US" sz="1200" i="1" baseline="-25000" dirty="0">
                      <a:solidFill>
                        <a:srgbClr val="FF0000"/>
                      </a:solidFill>
                    </a:rPr>
                    <a:t>1</a:t>
                  </a:r>
                  <a:r>
                    <a:rPr lang="en-US" sz="1200" i="1" dirty="0">
                      <a:solidFill>
                        <a:srgbClr val="FF0000"/>
                      </a:solidFill>
                    </a:rPr>
                    <a:t> = the true mean sale price of foreclosed homes in DC</a:t>
                  </a:r>
                </a:p>
                <a:p>
                  <a:r>
                    <a:rPr lang="en-US" sz="1200" i="1" dirty="0">
                      <a:solidFill>
                        <a:srgbClr val="FF0000"/>
                      </a:solidFill>
                    </a:rPr>
                    <a:t>Let µ</a:t>
                  </a:r>
                  <a:r>
                    <a:rPr lang="en-US" sz="1200" i="1" baseline="-25000" dirty="0">
                      <a:solidFill>
                        <a:srgbClr val="FF0000"/>
                      </a:solidFill>
                    </a:rPr>
                    <a:t>2</a:t>
                  </a:r>
                  <a:r>
                    <a:rPr lang="en-US" sz="1200" i="1" dirty="0">
                      <a:solidFill>
                        <a:srgbClr val="FF0000"/>
                      </a:solidFill>
                    </a:rPr>
                    <a:t> = the true mean sale price of foreclosed homes in Baltimore</a:t>
                  </a:r>
                </a:p>
                <a:p>
                  <a:endParaRPr lang="en-US" sz="1200" i="1" dirty="0">
                    <a:solidFill>
                      <a:srgbClr val="FF0000"/>
                    </a:solidFill>
                  </a:endParaRPr>
                </a:p>
                <a:p>
                  <a:r>
                    <a:rPr lang="en-US" sz="1200" i="1" dirty="0">
                      <a:solidFill>
                        <a:srgbClr val="FF0000"/>
                      </a:solidFill>
                    </a:rPr>
                    <a:t>H</a:t>
                  </a:r>
                  <a:r>
                    <a:rPr lang="en-US" sz="1200" i="1" baseline="-25000" dirty="0">
                      <a:solidFill>
                        <a:srgbClr val="FF0000"/>
                      </a:solidFill>
                    </a:rPr>
                    <a:t>0</a:t>
                  </a:r>
                  <a:r>
                    <a:rPr lang="en-US" sz="1200" i="1" dirty="0">
                      <a:solidFill>
                        <a:srgbClr val="FF0000"/>
                      </a:solidFill>
                    </a:rPr>
                    <a:t>: </a:t>
                  </a:r>
                  <a14:m>
                    <m:oMath xmlns:m="http://schemas.openxmlformats.org/officeDocument/2006/math">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𝜇</m:t>
                          </m:r>
                        </m:e>
                        <m:sub>
                          <m:r>
                            <a:rPr lang="en-US" sz="1200" i="1" dirty="0">
                              <a:solidFill>
                                <a:srgbClr val="FF0000"/>
                              </a:solidFill>
                              <a:latin typeface="Cambria Math" panose="02040503050406030204" pitchFamily="18" charset="0"/>
                            </a:rPr>
                            <m:t>1</m:t>
                          </m:r>
                        </m:sub>
                      </m:sSub>
                      <m:r>
                        <a:rPr lang="en-US" sz="1200" i="1" dirty="0">
                          <a:solidFill>
                            <a:srgbClr val="FF0000"/>
                          </a:solidFill>
                          <a:latin typeface="Cambria Math" panose="02040503050406030204" pitchFamily="18" charset="0"/>
                        </a:rPr>
                        <m:t>−</m:t>
                      </m:r>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𝜇</m:t>
                          </m:r>
                        </m:e>
                        <m:sub>
                          <m:r>
                            <a:rPr lang="en-US" sz="1200" i="1" dirty="0">
                              <a:solidFill>
                                <a:srgbClr val="FF0000"/>
                              </a:solidFill>
                              <a:latin typeface="Cambria Math" panose="02040503050406030204" pitchFamily="18" charset="0"/>
                            </a:rPr>
                            <m:t>2</m:t>
                          </m:r>
                        </m:sub>
                      </m:sSub>
                      <m:r>
                        <a:rPr lang="en-US" sz="1200" i="1" dirty="0">
                          <a:solidFill>
                            <a:srgbClr val="FF0000"/>
                          </a:solidFill>
                          <a:latin typeface="Cambria Math" panose="02040503050406030204" pitchFamily="18" charset="0"/>
                        </a:rPr>
                        <m:t>=0</m:t>
                      </m:r>
                    </m:oMath>
                  </a14:m>
                  <a:endParaRPr lang="en-US" sz="1200" i="1" dirty="0">
                    <a:solidFill>
                      <a:srgbClr val="FF0000"/>
                    </a:solidFill>
                  </a:endParaRPr>
                </a:p>
                <a:p>
                  <a:r>
                    <a:rPr lang="en-US" sz="1200" i="1" dirty="0">
                      <a:solidFill>
                        <a:srgbClr val="FF0000"/>
                      </a:solidFill>
                    </a:rPr>
                    <a:t>H</a:t>
                  </a:r>
                  <a:r>
                    <a:rPr lang="en-US" sz="1200" i="1" baseline="-25000" dirty="0">
                      <a:solidFill>
                        <a:srgbClr val="FF0000"/>
                      </a:solidFill>
                    </a:rPr>
                    <a:t>A</a:t>
                  </a:r>
                  <a:r>
                    <a:rPr lang="en-US" sz="1200" i="1" dirty="0">
                      <a:solidFill>
                        <a:srgbClr val="FF0000"/>
                      </a:solidFill>
                    </a:rPr>
                    <a:t>: </a:t>
                  </a:r>
                  <a14:m>
                    <m:oMath xmlns:m="http://schemas.openxmlformats.org/officeDocument/2006/math">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𝜇</m:t>
                          </m:r>
                        </m:e>
                        <m:sub>
                          <m:r>
                            <a:rPr lang="en-US" sz="1200" i="1" dirty="0">
                              <a:solidFill>
                                <a:srgbClr val="FF0000"/>
                              </a:solidFill>
                              <a:latin typeface="Cambria Math" panose="02040503050406030204" pitchFamily="18" charset="0"/>
                            </a:rPr>
                            <m:t>1</m:t>
                          </m:r>
                        </m:sub>
                      </m:sSub>
                      <m:r>
                        <a:rPr lang="en-US" sz="1200" i="1" dirty="0">
                          <a:solidFill>
                            <a:srgbClr val="FF0000"/>
                          </a:solidFill>
                          <a:latin typeface="Cambria Math" panose="02040503050406030204" pitchFamily="18" charset="0"/>
                        </a:rPr>
                        <m:t>−</m:t>
                      </m:r>
                      <m:sSub>
                        <m:sSubPr>
                          <m:ctrlPr>
                            <a:rPr lang="en-US" sz="1200" i="1" dirty="0">
                              <a:solidFill>
                                <a:srgbClr val="FF0000"/>
                              </a:solidFill>
                              <a:latin typeface="Cambria Math" panose="02040503050406030204" pitchFamily="18" charset="0"/>
                            </a:rPr>
                          </m:ctrlPr>
                        </m:sSubPr>
                        <m:e>
                          <m:r>
                            <a:rPr lang="en-US" sz="1200" i="1" dirty="0">
                              <a:solidFill>
                                <a:srgbClr val="FF0000"/>
                              </a:solidFill>
                              <a:latin typeface="Cambria Math" panose="02040503050406030204" pitchFamily="18" charset="0"/>
                            </a:rPr>
                            <m:t>𝜇</m:t>
                          </m:r>
                        </m:e>
                        <m:sub>
                          <m:r>
                            <a:rPr lang="en-US" sz="1200" i="1" dirty="0">
                              <a:solidFill>
                                <a:srgbClr val="FF0000"/>
                              </a:solidFill>
                              <a:latin typeface="Cambria Math" panose="02040503050406030204" pitchFamily="18" charset="0"/>
                            </a:rPr>
                            <m:t>2</m:t>
                          </m:r>
                        </m:sub>
                      </m:sSub>
                      <m:r>
                        <a:rPr lang="en-US" sz="1200" i="1" dirty="0">
                          <a:solidFill>
                            <a:srgbClr val="FF0000"/>
                          </a:solidFill>
                          <a:latin typeface="Cambria Math" panose="02040503050406030204" pitchFamily="18" charset="0"/>
                        </a:rPr>
                        <m:t>&lt;0</m:t>
                      </m:r>
                    </m:oMath>
                  </a14:m>
                  <a:endParaRPr lang="en-US" sz="1200" i="1" dirty="0">
                    <a:solidFill>
                      <a:srgbClr val="FF0000"/>
                    </a:solidFill>
                  </a:endParaRPr>
                </a:p>
              </p:txBody>
            </p:sp>
          </mc:Choice>
          <mc:Fallback xmlns="">
            <p:sp>
              <p:nvSpPr>
                <p:cNvPr id="11" name="TextBox 10">
                  <a:extLst>
                    <a:ext uri="{FF2B5EF4-FFF2-40B4-BE49-F238E27FC236}">
                      <a16:creationId xmlns:a16="http://schemas.microsoft.com/office/drawing/2014/main" id="{D2E38BCE-42D6-A84D-BAA5-56C707CAFFE6}"/>
                    </a:ext>
                  </a:extLst>
                </p:cNvPr>
                <p:cNvSpPr txBox="1">
                  <a:spLocks noRot="1" noChangeAspect="1" noMove="1" noResize="1" noEditPoints="1" noAdjustHandles="1" noChangeArrowheads="1" noChangeShapeType="1" noTextEdit="1"/>
                </p:cNvSpPr>
                <p:nvPr/>
              </p:nvSpPr>
              <p:spPr>
                <a:xfrm>
                  <a:off x="1094525" y="1540738"/>
                  <a:ext cx="4271875" cy="1015663"/>
                </a:xfrm>
                <a:prstGeom prst="rect">
                  <a:avLst/>
                </a:prstGeom>
                <a:blipFill>
                  <a:blip r:embed="rId4"/>
                  <a:stretch>
                    <a:fillRect l="-297" t="-1235" b="-370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BD4ED77-F2CD-934B-9429-BA64D7355FAE}"/>
                </a:ext>
              </a:extLst>
            </p:cNvPr>
            <p:cNvSpPr txBox="1"/>
            <p:nvPr/>
          </p:nvSpPr>
          <p:spPr>
            <a:xfrm>
              <a:off x="2357467" y="2156867"/>
              <a:ext cx="620683" cy="276999"/>
            </a:xfrm>
            <a:prstGeom prst="rect">
              <a:avLst/>
            </a:prstGeom>
            <a:noFill/>
          </p:spPr>
          <p:txBody>
            <a:bodyPr wrap="none" rtlCol="0">
              <a:spAutoFit/>
            </a:bodyPr>
            <a:lstStyle/>
            <a:p>
              <a:r>
                <a:rPr lang="en-US" sz="1200" i="1" dirty="0">
                  <a:solidFill>
                    <a:srgbClr val="FF0000"/>
                  </a:solidFill>
                </a:rPr>
                <a:t>𝛼 = 0.1</a:t>
              </a:r>
            </a:p>
          </p:txBody>
        </p:sp>
      </p:grpSp>
    </p:spTree>
    <p:extLst>
      <p:ext uri="{BB962C8B-B14F-4D97-AF65-F5344CB8AC3E}">
        <p14:creationId xmlns:p14="http://schemas.microsoft.com/office/powerpoint/2010/main" val="3723890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4684-FEFB-9948-A5B3-22041AFB81AD}"/>
              </a:ext>
            </a:extLst>
          </p:cNvPr>
          <p:cNvSpPr>
            <a:spLocks noGrp="1"/>
          </p:cNvSpPr>
          <p:nvPr>
            <p:ph type="title"/>
          </p:nvPr>
        </p:nvSpPr>
        <p:spPr/>
        <p:txBody>
          <a:bodyPr/>
          <a:lstStyle/>
          <a:p>
            <a:r>
              <a:rPr lang="en-US" sz="3000" dirty="0"/>
              <a:t>Hypothesis Tests for Means – INDEPENDENT Samples (and Unknown 𝞂)</a:t>
            </a:r>
          </a:p>
        </p:txBody>
      </p:sp>
      <p:sp>
        <p:nvSpPr>
          <p:cNvPr id="3" name="Text Placeholder 2">
            <a:extLst>
              <a:ext uri="{FF2B5EF4-FFF2-40B4-BE49-F238E27FC236}">
                <a16:creationId xmlns:a16="http://schemas.microsoft.com/office/drawing/2014/main" id="{4A2B61B1-4DDB-C646-A423-41384EF083F8}"/>
              </a:ext>
            </a:extLst>
          </p:cNvPr>
          <p:cNvSpPr>
            <a:spLocks noGrp="1"/>
          </p:cNvSpPr>
          <p:nvPr>
            <p:ph type="body" idx="1"/>
          </p:nvPr>
        </p:nvSpPr>
        <p:spPr/>
        <p:txBody>
          <a:bodyPr/>
          <a:lstStyle/>
          <a:p>
            <a:r>
              <a:rPr lang="en-US" sz="2000" dirty="0">
                <a:solidFill>
                  <a:srgbClr val="00B050"/>
                </a:solidFill>
              </a:rPr>
              <a:t>Now we will go over </a:t>
            </a:r>
            <a:r>
              <a:rPr lang="en-US" sz="2000" u="sng" dirty="0">
                <a:solidFill>
                  <a:srgbClr val="00B050"/>
                </a:solidFill>
              </a:rPr>
              <a:t>UNKNOWN population standard deviations!</a:t>
            </a:r>
          </a:p>
          <a:p>
            <a:pPr lvl="1"/>
            <a:r>
              <a:rPr lang="en-US" sz="1800" dirty="0">
                <a:solidFill>
                  <a:srgbClr val="00B050"/>
                </a:solidFill>
              </a:rPr>
              <a:t>This is the scenario when ONLY SAMPLE standard deviations are given</a:t>
            </a:r>
          </a:p>
          <a:p>
            <a:pPr lvl="1"/>
            <a:endParaRPr lang="en-US" sz="1800" dirty="0">
              <a:solidFill>
                <a:srgbClr val="00B050"/>
              </a:solidFill>
            </a:endParaRPr>
          </a:p>
          <a:p>
            <a:r>
              <a:rPr lang="en-US" sz="2000" dirty="0"/>
              <a:t>All of the previous Two Sample overview applies and the Means Hypotheses, Conditions and Interpretations are the same</a:t>
            </a:r>
          </a:p>
          <a:p>
            <a:pPr lvl="1"/>
            <a:r>
              <a:rPr lang="en-US" sz="2000" dirty="0"/>
              <a:t>Our test is just based on the T distribution now!</a:t>
            </a:r>
          </a:p>
          <a:p>
            <a:pPr marL="152396" indent="0">
              <a:buNone/>
            </a:pPr>
            <a:endParaRPr lang="en-US" sz="2000" dirty="0"/>
          </a:p>
          <a:p>
            <a:pPr marL="152396" indent="0">
              <a:buNone/>
            </a:pPr>
            <a:endParaRPr lang="en-US" sz="2000" dirty="0"/>
          </a:p>
          <a:p>
            <a:r>
              <a:rPr lang="en-US" sz="2400" dirty="0">
                <a:solidFill>
                  <a:srgbClr val="7030A0"/>
                </a:solidFill>
              </a:rPr>
              <a:t>This is still for </a:t>
            </a:r>
            <a:r>
              <a:rPr lang="en-US" sz="2400" b="1" dirty="0">
                <a:solidFill>
                  <a:srgbClr val="7030A0"/>
                </a:solidFill>
              </a:rPr>
              <a:t>independent</a:t>
            </a:r>
            <a:r>
              <a:rPr lang="en-US" sz="2400" dirty="0">
                <a:solidFill>
                  <a:srgbClr val="7030A0"/>
                </a:solidFill>
              </a:rPr>
              <a:t> samples!</a:t>
            </a:r>
          </a:p>
        </p:txBody>
      </p:sp>
    </p:spTree>
    <p:extLst>
      <p:ext uri="{BB962C8B-B14F-4D97-AF65-F5344CB8AC3E}">
        <p14:creationId xmlns:p14="http://schemas.microsoft.com/office/powerpoint/2010/main" val="212751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3200" dirty="0"/>
              <a:t>Using Calc - Test Statistic and P-Value for Ind Means and Unknown 𝞂</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300" dirty="0"/>
              <a:t>A prospective home buyer is trying to decide which city to move to. In Washington D.C, a random sample of 32 foreclosed homes sold for an average of $443,705 with standard deviation $150,000 and in Baltimore and random sample of 45 foreclosed homes sold for $450,000 with standard deviation $130,000. Is there sufficient evidence that the Baltimore housing market is more expensive? Use 𝛼 = 0.1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110975" y="2590240"/>
                <a:ext cx="8836684" cy="4432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GOAL</a:t>
                </a:r>
                <a:r>
                  <a:rPr lang="en-US" sz="1400" dirty="0"/>
                  <a:t>: Conduct a Hypothesis Test!</a:t>
                </a:r>
              </a:p>
              <a:p>
                <a:pPr marL="514350" indent="-514350">
                  <a:buFont typeface="+mj-lt"/>
                  <a:buAutoNum type="arabicPeriod"/>
                </a:pPr>
                <a:r>
                  <a:rPr lang="en-US" sz="1400" dirty="0"/>
                  <a:t>2–</a:t>
                </a:r>
                <a:r>
                  <a:rPr lang="en-US" sz="1400" dirty="0" err="1"/>
                  <a:t>SampTTest</a:t>
                </a:r>
                <a:endParaRPr lang="en-US" sz="1400" dirty="0"/>
              </a:p>
              <a:p>
                <a:pPr marL="914400" lvl="1" indent="-457200">
                  <a:buFont typeface="+mj-lt"/>
                  <a:buAutoNum type="alphaLcParenR"/>
                </a:pPr>
                <a:r>
                  <a:rPr lang="en-US" sz="1400" dirty="0"/>
                  <a:t>Input = Stats</a:t>
                </a:r>
              </a:p>
              <a:p>
                <a:pPr marL="914400" lvl="1" indent="-457200">
                  <a:buFont typeface="+mj-lt"/>
                  <a:buAutoNum type="alphaLcParen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b="0" i="1" dirty="0" smtClean="0">
                            <a:latin typeface="Cambria Math" panose="02040503050406030204" pitchFamily="18" charset="0"/>
                          </a:rPr>
                          <m:t>1</m:t>
                        </m:r>
                      </m:sub>
                    </m:sSub>
                  </m:oMath>
                </a14:m>
                <a:r>
                  <a:rPr lang="en-US" sz="1400" dirty="0"/>
                  <a:t> = sample 1 mean</a:t>
                </a:r>
              </a:p>
              <a:p>
                <a:pPr marL="914400" lvl="1" indent="-457200">
                  <a:buFont typeface="+mj-lt"/>
                  <a:buAutoNum type="alphaLcParenR"/>
                </a:pPr>
                <a:r>
                  <a:rPr lang="en-US" sz="1400" dirty="0"/>
                  <a:t>Sx</a:t>
                </a:r>
                <a:r>
                  <a:rPr lang="en-US" sz="1400" baseline="-25000" dirty="0"/>
                  <a:t>1</a:t>
                </a:r>
                <a:r>
                  <a:rPr lang="en-US" sz="1400" dirty="0"/>
                  <a:t> = sample 1 SD</a:t>
                </a:r>
              </a:p>
              <a:p>
                <a:pPr marL="914400" lvl="1" indent="-457200">
                  <a:buFont typeface="+mj-lt"/>
                  <a:buAutoNum type="alphaLcParenR"/>
                </a:pPr>
                <a:r>
                  <a:rPr lang="en-US" sz="1400" dirty="0"/>
                  <a:t>n</a:t>
                </a:r>
                <a:r>
                  <a:rPr lang="en-US" sz="1400" baseline="-25000" dirty="0"/>
                  <a:t>1</a:t>
                </a:r>
                <a:r>
                  <a:rPr lang="en-US" sz="1400" dirty="0"/>
                  <a:t> = sample size 1</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b="0" i="1" smtClean="0">
                            <a:latin typeface="Cambria Math" panose="02040503050406030204" pitchFamily="18" charset="0"/>
                          </a:rPr>
                          <m:t>2</m:t>
                        </m:r>
                      </m:sub>
                    </m:sSub>
                  </m:oMath>
                </a14:m>
                <a:r>
                  <a:rPr lang="en-US" sz="1400" dirty="0"/>
                  <a:t> = sample 2 mean</a:t>
                </a:r>
              </a:p>
              <a:p>
                <a:pPr marL="914400" lvl="1" indent="-457200">
                  <a:buFont typeface="+mj-lt"/>
                  <a:buAutoNum type="alphaLcParenR"/>
                </a:pPr>
                <a:r>
                  <a:rPr lang="en-US" sz="1400" dirty="0"/>
                  <a:t>Sx</a:t>
                </a:r>
                <a:r>
                  <a:rPr lang="en-US" sz="1400" baseline="-25000" dirty="0"/>
                  <a:t>2</a:t>
                </a:r>
                <a:r>
                  <a:rPr lang="en-US" sz="1400" dirty="0"/>
                  <a:t> = sample 2 SD</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µ</a:t>
                </a:r>
                <a:r>
                  <a:rPr lang="en-US" sz="1400" baseline="-25000" dirty="0"/>
                  <a:t>1</a:t>
                </a:r>
                <a:r>
                  <a:rPr lang="en-US" sz="1400" dirty="0"/>
                  <a:t>: Alternative hypothesis with µ</a:t>
                </a:r>
                <a:r>
                  <a:rPr lang="en-US" sz="1400" baseline="-25000" dirty="0"/>
                  <a:t>2</a:t>
                </a:r>
                <a:r>
                  <a:rPr lang="en-US" sz="1400" dirty="0"/>
                  <a:t>  </a:t>
                </a:r>
                <a:r>
                  <a:rPr lang="en-US" sz="1400" dirty="0">
                    <a:solidFill>
                      <a:srgbClr val="7030A0"/>
                    </a:solidFill>
                  </a:rPr>
                  <a:t>→  ** </a:t>
                </a:r>
                <a:r>
                  <a:rPr lang="en-US" sz="1400" i="1" dirty="0">
                    <a:solidFill>
                      <a:srgbClr val="7030A0"/>
                    </a:solidFill>
                  </a:rPr>
                  <a:t>NOTE this is </a:t>
                </a:r>
                <a:r>
                  <a:rPr lang="en-US" sz="1400" i="1" u="sng" dirty="0">
                    <a:solidFill>
                      <a:srgbClr val="7030A0"/>
                    </a:solidFill>
                  </a:rPr>
                  <a:t>not</a:t>
                </a:r>
                <a:r>
                  <a:rPr lang="en-US" sz="1400" i="1" dirty="0">
                    <a:solidFill>
                      <a:srgbClr val="7030A0"/>
                    </a:solidFill>
                  </a:rPr>
                  <a:t> in terms of the </a:t>
                </a:r>
                <a:r>
                  <a:rPr lang="en-US" sz="1400" i="1" u="sng" dirty="0">
                    <a:solidFill>
                      <a:srgbClr val="7030A0"/>
                    </a:solidFill>
                  </a:rPr>
                  <a:t>difference</a:t>
                </a:r>
              </a:p>
              <a:p>
                <a:pPr marL="914400" lvl="1" indent="-457200">
                  <a:buFont typeface="+mj-lt"/>
                  <a:buAutoNum type="alphaLcParenR"/>
                </a:pPr>
                <a:r>
                  <a:rPr lang="en-US" sz="1400" dirty="0"/>
                  <a:t>Pooled: No </a:t>
                </a:r>
                <a:r>
                  <a:rPr lang="en-US" sz="1400" dirty="0">
                    <a:solidFill>
                      <a:srgbClr val="7030A0"/>
                    </a:solidFill>
                  </a:rPr>
                  <a:t>→  ** </a:t>
                </a:r>
                <a:r>
                  <a:rPr lang="en-US" sz="1400" i="1" dirty="0">
                    <a:solidFill>
                      <a:srgbClr val="7030A0"/>
                    </a:solidFill>
                  </a:rPr>
                  <a:t>ALWAYS keep as NO for this class</a:t>
                </a:r>
                <a:endParaRPr lang="en-US" sz="1400" dirty="0"/>
              </a:p>
              <a:p>
                <a:pPr marL="457200" lvl="1" indent="0">
                  <a:buNone/>
                </a:pPr>
                <a:r>
                  <a:rPr lang="en-US" sz="1400" dirty="0"/>
                  <a:t>Calculate or Draw</a:t>
                </a:r>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110975" y="2590240"/>
                <a:ext cx="8836684" cy="4432860"/>
              </a:xfrm>
              <a:prstGeom prst="rect">
                <a:avLst/>
              </a:prstGeom>
              <a:blipFill>
                <a:blip r:embed="rId2"/>
                <a:stretch>
                  <a:fillRect l="-143" t="-860"/>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02AF11B-C24E-8842-94D5-7FFC7C9A480D}"/>
              </a:ext>
            </a:extLst>
          </p:cNvPr>
          <p:cNvGrpSpPr/>
          <p:nvPr/>
        </p:nvGrpSpPr>
        <p:grpSpPr>
          <a:xfrm>
            <a:off x="8954508" y="605415"/>
            <a:ext cx="2885726" cy="2246769"/>
            <a:chOff x="8985833" y="705259"/>
            <a:chExt cx="2885726" cy="2246769"/>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80DD30-D692-0E4B-807D-12BC80E39EFC}"/>
                    </a:ext>
                  </a:extLst>
                </p:cNvPr>
                <p:cNvSpPr txBox="1"/>
                <p:nvPr/>
              </p:nvSpPr>
              <p:spPr>
                <a:xfrm>
                  <a:off x="8985833" y="705259"/>
                  <a:ext cx="2885726"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t</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Under the Null hypothesis, the quantity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m:t>
                      </m:r>
                    </m:oMath>
                  </a14:m>
                  <a:r>
                    <a:rPr lang="en-US" sz="1400" dirty="0"/>
                    <a:t> and everything else is known.</a:t>
                  </a:r>
                </a:p>
              </p:txBody>
            </p:sp>
          </mc:Choice>
          <mc:Fallback xmlns="">
            <p:sp>
              <p:nvSpPr>
                <p:cNvPr id="3" name="TextBox 2">
                  <a:extLst>
                    <a:ext uri="{FF2B5EF4-FFF2-40B4-BE49-F238E27FC236}">
                      <a16:creationId xmlns:a16="http://schemas.microsoft.com/office/drawing/2014/main" id="{5D80DD30-D692-0E4B-807D-12BC80E39EFC}"/>
                    </a:ext>
                  </a:extLst>
                </p:cNvPr>
                <p:cNvSpPr txBox="1">
                  <a:spLocks noRot="1" noChangeAspect="1" noMove="1" noResize="1" noEditPoints="1" noAdjustHandles="1" noChangeArrowheads="1" noChangeShapeType="1" noTextEdit="1"/>
                </p:cNvSpPr>
                <p:nvPr/>
              </p:nvSpPr>
              <p:spPr>
                <a:xfrm>
                  <a:off x="8985833" y="705259"/>
                  <a:ext cx="2885726" cy="2246769"/>
                </a:xfrm>
                <a:prstGeom prst="rect">
                  <a:avLst/>
                </a:prstGeom>
                <a:blipFill>
                  <a:blip r:embed="rId3"/>
                  <a:stretch>
                    <a:fillRect l="-437" t="-559" r="-873" b="-167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9B4B80C4-9D17-834F-8E94-AEB01840359A}"/>
                </a:ext>
              </a:extLst>
            </p:cNvPr>
            <p:cNvPicPr>
              <a:picLocks noChangeAspect="1"/>
            </p:cNvPicPr>
            <p:nvPr/>
          </p:nvPicPr>
          <p:blipFill>
            <a:blip r:embed="rId4"/>
            <a:stretch>
              <a:fillRect/>
            </a:stretch>
          </p:blipFill>
          <p:spPr>
            <a:xfrm>
              <a:off x="9160066" y="1033842"/>
              <a:ext cx="2273300" cy="977900"/>
            </a:xfrm>
            <a:prstGeom prst="rect">
              <a:avLst/>
            </a:prstGeom>
          </p:spPr>
        </p:pic>
      </p:grpSp>
      <p:sp>
        <p:nvSpPr>
          <p:cNvPr id="34" name="TextBox 33">
            <a:extLst>
              <a:ext uri="{FF2B5EF4-FFF2-40B4-BE49-F238E27FC236}">
                <a16:creationId xmlns:a16="http://schemas.microsoft.com/office/drawing/2014/main" id="{4ADE47F1-6F95-6249-A2BA-47C3133F5794}"/>
              </a:ext>
            </a:extLst>
          </p:cNvPr>
          <p:cNvSpPr txBox="1"/>
          <p:nvPr/>
        </p:nvSpPr>
        <p:spPr>
          <a:xfrm>
            <a:off x="8559800" y="5270028"/>
            <a:ext cx="36322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tx1"/>
                </a:solidFill>
              </a:rPr>
              <a:t>*** </a:t>
            </a:r>
            <a:r>
              <a:rPr lang="en-US" sz="1200" u="sng" dirty="0">
                <a:solidFill>
                  <a:schemeClr val="tx1"/>
                </a:solidFill>
              </a:rPr>
              <a:t>Degrees of Freedom</a:t>
            </a:r>
          </a:p>
          <a:p>
            <a:pPr marL="285750" indent="-285750">
              <a:buFont typeface="Arial" panose="020B0604020202020204" pitchFamily="34" charset="0"/>
              <a:buChar char="•"/>
            </a:pPr>
            <a:r>
              <a:rPr lang="en-US" sz="1200" dirty="0">
                <a:solidFill>
                  <a:srgbClr val="C00000"/>
                </a:solidFill>
              </a:rPr>
              <a:t>There is a difficult fancy way to determine the DF for two sample T-Tests (which our calc does) that we aren’t going to do</a:t>
            </a:r>
          </a:p>
          <a:p>
            <a:pPr marL="285750" indent="-285750">
              <a:buFont typeface="Arial" panose="020B0604020202020204" pitchFamily="34" charset="0"/>
              <a:buChar char="•"/>
            </a:pPr>
            <a:r>
              <a:rPr lang="en-US" sz="1200" b="1" dirty="0">
                <a:solidFill>
                  <a:srgbClr val="C00000"/>
                </a:solidFill>
              </a:rPr>
              <a:t>So only going to be making conclusions using the p-value method</a:t>
            </a:r>
          </a:p>
        </p:txBody>
      </p:sp>
      <p:sp>
        <p:nvSpPr>
          <p:cNvPr id="35" name="TextBox 34">
            <a:extLst>
              <a:ext uri="{FF2B5EF4-FFF2-40B4-BE49-F238E27FC236}">
                <a16:creationId xmlns:a16="http://schemas.microsoft.com/office/drawing/2014/main" id="{B1E8AB99-5FDA-814B-AA95-EA0FE26036CA}"/>
              </a:ext>
            </a:extLst>
          </p:cNvPr>
          <p:cNvSpPr txBox="1"/>
          <p:nvPr/>
        </p:nvSpPr>
        <p:spPr>
          <a:xfrm>
            <a:off x="2417261" y="5777859"/>
            <a:ext cx="5796395"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200" dirty="0">
                <a:solidFill>
                  <a:schemeClr val="tx1"/>
                </a:solidFill>
              </a:rPr>
              <a:t>*** </a:t>
            </a:r>
            <a:r>
              <a:rPr lang="en-US" sz="1200" u="sng" dirty="0">
                <a:solidFill>
                  <a:schemeClr val="tx1"/>
                </a:solidFill>
              </a:rPr>
              <a:t>Pooled Standard Deviation</a:t>
            </a:r>
          </a:p>
          <a:p>
            <a:pPr marL="285750" indent="-285750">
              <a:buFont typeface="Arial" panose="020B0604020202020204" pitchFamily="34" charset="0"/>
              <a:buChar char="•"/>
            </a:pPr>
            <a:r>
              <a:rPr lang="en-US" sz="1200" dirty="0">
                <a:solidFill>
                  <a:srgbClr val="C00000"/>
                </a:solidFill>
              </a:rPr>
              <a:t>We have the option to use a weighted average of the two sample standard deviations</a:t>
            </a:r>
          </a:p>
          <a:p>
            <a:pPr marL="285750" indent="-285750">
              <a:buFont typeface="Arial" panose="020B0604020202020204" pitchFamily="34" charset="0"/>
              <a:buChar char="•"/>
            </a:pPr>
            <a:r>
              <a:rPr lang="en-US" sz="1200" dirty="0">
                <a:solidFill>
                  <a:srgbClr val="C00000"/>
                </a:solidFill>
              </a:rPr>
              <a:t>This is appropriate if the two values are similar and results in a slightly better test</a:t>
            </a:r>
          </a:p>
          <a:p>
            <a:pPr marL="285750" indent="-285750">
              <a:buFont typeface="Arial" panose="020B0604020202020204" pitchFamily="34" charset="0"/>
              <a:buChar char="•"/>
            </a:pPr>
            <a:r>
              <a:rPr lang="en-US" sz="1200" b="1" dirty="0">
                <a:solidFill>
                  <a:srgbClr val="C00000"/>
                </a:solidFill>
              </a:rPr>
              <a:t>But we are going to keep it simple and ALWAYS NOT pool the SDs</a:t>
            </a:r>
          </a:p>
        </p:txBody>
      </p:sp>
    </p:spTree>
    <p:extLst>
      <p:ext uri="{BB962C8B-B14F-4D97-AF65-F5344CB8AC3E}">
        <p14:creationId xmlns:p14="http://schemas.microsoft.com/office/powerpoint/2010/main" val="1880865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3200" dirty="0"/>
              <a:t>Using Calc - Test Statistic and P-Value for Ind Means and Unknown 𝞂</a:t>
            </a:r>
          </a:p>
        </p:txBody>
      </p:sp>
      <p:sp>
        <p:nvSpPr>
          <p:cNvPr id="4" name="Google Shape;258;p46">
            <a:extLst>
              <a:ext uri="{FF2B5EF4-FFF2-40B4-BE49-F238E27FC236}">
                <a16:creationId xmlns:a16="http://schemas.microsoft.com/office/drawing/2014/main" id="{2163856E-B58F-C441-A914-4EEB72F300B1}"/>
              </a:ext>
            </a:extLst>
          </p:cNvPr>
          <p:cNvSpPr txBox="1">
            <a:spLocks/>
          </p:cNvSpPr>
          <p:nvPr/>
        </p:nvSpPr>
        <p:spPr>
          <a:xfrm>
            <a:off x="415600" y="731221"/>
            <a:ext cx="5933743" cy="64528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marL="152396" indent="0">
              <a:lnSpc>
                <a:spcPct val="100000"/>
              </a:lnSpc>
              <a:buNone/>
            </a:pPr>
            <a:r>
              <a:rPr lang="en-US" sz="2400" b="1" dirty="0">
                <a:solidFill>
                  <a:srgbClr val="0070C0"/>
                </a:solidFill>
              </a:rPr>
              <a:t>4.  Compute value of Test Statistic / P-value.</a:t>
            </a:r>
          </a:p>
        </p:txBody>
      </p:sp>
      <p:sp>
        <p:nvSpPr>
          <p:cNvPr id="11" name="Content Placeholder 2">
            <a:extLst>
              <a:ext uri="{FF2B5EF4-FFF2-40B4-BE49-F238E27FC236}">
                <a16:creationId xmlns:a16="http://schemas.microsoft.com/office/drawing/2014/main" id="{F5772ED0-BBE3-A545-A39D-E566AF35B35C}"/>
              </a:ext>
            </a:extLst>
          </p:cNvPr>
          <p:cNvSpPr txBox="1">
            <a:spLocks/>
          </p:cNvSpPr>
          <p:nvPr/>
        </p:nvSpPr>
        <p:spPr>
          <a:xfrm>
            <a:off x="415600" y="1446600"/>
            <a:ext cx="8423980" cy="1082675"/>
          </a:xfrm>
          <a:prstGeom prst="rect">
            <a:avLst/>
          </a:prstGeom>
          <a:ln>
            <a:solidFill>
              <a:srgbClr val="00B050"/>
            </a:solidFill>
          </a:ln>
        </p:spPr>
        <p:txBody>
          <a:bodyPr spcFirstLastPara="1" vert="horz" wrap="square" lIns="91425" tIns="91425" rIns="91425" bIns="91425" rtlCol="0" anchor="t"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Setup</a:t>
            </a:r>
          </a:p>
          <a:p>
            <a:pPr marL="0" indent="0">
              <a:buNone/>
            </a:pPr>
            <a:r>
              <a:rPr lang="en-US" sz="1300" dirty="0"/>
              <a:t>A prospective home buyer is trying to decide which city to move to. In Washington D.C, a random sample of 32 foreclosed homes sold for an average of $443,705 with standard deviation $150,000 and in Baltimore and random sample of 45 foreclosed homes sold for $450,000 with standard deviation $130,000. Is there sufficient evidence that the Baltimore housing market is more expensive? Use 𝛼 = 0.1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110975" y="2590240"/>
                <a:ext cx="8836684" cy="4432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t>GOAL</a:t>
                </a:r>
                <a:r>
                  <a:rPr lang="en-US" sz="1400" dirty="0"/>
                  <a:t>: Conduct a Hypothesis Test!</a:t>
                </a:r>
              </a:p>
              <a:p>
                <a:pPr marL="514350" indent="-514350">
                  <a:buFont typeface="+mj-lt"/>
                  <a:buAutoNum type="arabicPeriod"/>
                </a:pPr>
                <a:r>
                  <a:rPr lang="en-US" sz="1400" dirty="0"/>
                  <a:t>2–</a:t>
                </a:r>
                <a:r>
                  <a:rPr lang="en-US" sz="1400" dirty="0" err="1"/>
                  <a:t>SampTTest</a:t>
                </a:r>
                <a:endParaRPr lang="en-US" sz="1400" dirty="0"/>
              </a:p>
              <a:p>
                <a:pPr marL="914400" lvl="1" indent="-457200">
                  <a:buFont typeface="+mj-lt"/>
                  <a:buAutoNum type="alphaLcParenR"/>
                </a:pPr>
                <a:r>
                  <a:rPr lang="en-US" sz="1400" dirty="0"/>
                  <a:t>Input = Stats</a:t>
                </a:r>
              </a:p>
              <a:p>
                <a:pPr marL="914400" lvl="1" indent="-457200">
                  <a:buFont typeface="+mj-lt"/>
                  <a:buAutoNum type="alphaLcParenR"/>
                </a:pP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b="0" i="1" dirty="0" smtClean="0">
                            <a:latin typeface="Cambria Math" panose="02040503050406030204" pitchFamily="18" charset="0"/>
                          </a:rPr>
                          <m:t>1</m:t>
                        </m:r>
                      </m:sub>
                    </m:sSub>
                  </m:oMath>
                </a14:m>
                <a:r>
                  <a:rPr lang="en-US" sz="1400" dirty="0"/>
                  <a:t> = sample 1 mean</a:t>
                </a:r>
              </a:p>
              <a:p>
                <a:pPr marL="914400" lvl="1" indent="-457200">
                  <a:buFont typeface="+mj-lt"/>
                  <a:buAutoNum type="alphaLcParenR"/>
                </a:pPr>
                <a:r>
                  <a:rPr lang="en-US" sz="1400" dirty="0"/>
                  <a:t>Sx</a:t>
                </a:r>
                <a:r>
                  <a:rPr lang="en-US" sz="1400" baseline="-25000" dirty="0"/>
                  <a:t>1</a:t>
                </a:r>
                <a:r>
                  <a:rPr lang="en-US" sz="1400" dirty="0"/>
                  <a:t> = sample 1 SD</a:t>
                </a:r>
              </a:p>
              <a:p>
                <a:pPr marL="914400" lvl="1" indent="-457200">
                  <a:buFont typeface="+mj-lt"/>
                  <a:buAutoNum type="alphaLcParenR"/>
                </a:pPr>
                <a:r>
                  <a:rPr lang="en-US" sz="1400" dirty="0"/>
                  <a:t>n</a:t>
                </a:r>
                <a:r>
                  <a:rPr lang="en-US" sz="1400" baseline="-25000" dirty="0"/>
                  <a:t>1</a:t>
                </a:r>
                <a:r>
                  <a:rPr lang="en-US" sz="1400" dirty="0"/>
                  <a:t> = sample size 1</a:t>
                </a:r>
              </a:p>
              <a:p>
                <a:pPr marL="914400" lvl="1" indent="-457200">
                  <a:buFont typeface="+mj-lt"/>
                  <a:buAutoNum type="alphaLcParenR"/>
                </a:pPr>
                <a:r>
                  <a:rPr lang="en-US" sz="1400" dirty="0"/>
                  <a:t> </a:t>
                </a:r>
                <a14:m>
                  <m:oMath xmlns:m="http://schemas.openxmlformats.org/officeDocument/2006/math">
                    <m:sSub>
                      <m:sSubPr>
                        <m:ctrlPr>
                          <a:rPr lang="en-US" sz="1400" i="1" dirty="0"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b="0" i="1" smtClean="0">
                            <a:latin typeface="Cambria Math" panose="02040503050406030204" pitchFamily="18" charset="0"/>
                          </a:rPr>
                          <m:t>2</m:t>
                        </m:r>
                      </m:sub>
                    </m:sSub>
                  </m:oMath>
                </a14:m>
                <a:r>
                  <a:rPr lang="en-US" sz="1400" dirty="0"/>
                  <a:t> = sample 2 mean</a:t>
                </a:r>
              </a:p>
              <a:p>
                <a:pPr marL="914400" lvl="1" indent="-457200">
                  <a:buFont typeface="+mj-lt"/>
                  <a:buAutoNum type="alphaLcParenR"/>
                </a:pPr>
                <a:r>
                  <a:rPr lang="en-US" sz="1400" dirty="0"/>
                  <a:t>Sx</a:t>
                </a:r>
                <a:r>
                  <a:rPr lang="en-US" sz="1400" baseline="-25000" dirty="0"/>
                  <a:t>2</a:t>
                </a:r>
                <a:r>
                  <a:rPr lang="en-US" sz="1400" dirty="0"/>
                  <a:t> = sample 2 SD</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µ</a:t>
                </a:r>
                <a:r>
                  <a:rPr lang="en-US" sz="1400" baseline="-25000" dirty="0"/>
                  <a:t>1</a:t>
                </a:r>
                <a:r>
                  <a:rPr lang="en-US" sz="1400" dirty="0"/>
                  <a:t>: Alternative hypothesis with µ</a:t>
                </a:r>
                <a:r>
                  <a:rPr lang="en-US" sz="1400" baseline="-25000" dirty="0"/>
                  <a:t>2</a:t>
                </a:r>
                <a:r>
                  <a:rPr lang="en-US" sz="1400" dirty="0"/>
                  <a:t>  </a:t>
                </a:r>
                <a:r>
                  <a:rPr lang="en-US" sz="1400" dirty="0">
                    <a:solidFill>
                      <a:srgbClr val="7030A0"/>
                    </a:solidFill>
                  </a:rPr>
                  <a:t>→  ** </a:t>
                </a:r>
                <a:r>
                  <a:rPr lang="en-US" sz="1400" i="1" dirty="0">
                    <a:solidFill>
                      <a:srgbClr val="7030A0"/>
                    </a:solidFill>
                  </a:rPr>
                  <a:t>NOTE this is </a:t>
                </a:r>
                <a:r>
                  <a:rPr lang="en-US" sz="1400" i="1" u="sng" dirty="0">
                    <a:solidFill>
                      <a:srgbClr val="7030A0"/>
                    </a:solidFill>
                  </a:rPr>
                  <a:t>not</a:t>
                </a:r>
                <a:r>
                  <a:rPr lang="en-US" sz="1400" i="1" dirty="0">
                    <a:solidFill>
                      <a:srgbClr val="7030A0"/>
                    </a:solidFill>
                  </a:rPr>
                  <a:t> in terms of the </a:t>
                </a:r>
                <a:r>
                  <a:rPr lang="en-US" sz="1400" i="1" u="sng" dirty="0">
                    <a:solidFill>
                      <a:srgbClr val="7030A0"/>
                    </a:solidFill>
                  </a:rPr>
                  <a:t>difference</a:t>
                </a:r>
              </a:p>
              <a:p>
                <a:pPr marL="914400" lvl="1" indent="-457200">
                  <a:buFont typeface="+mj-lt"/>
                  <a:buAutoNum type="alphaLcParenR"/>
                </a:pPr>
                <a:r>
                  <a:rPr lang="en-US" sz="1400" dirty="0"/>
                  <a:t>Pooled: No </a:t>
                </a:r>
                <a:r>
                  <a:rPr lang="en-US" sz="1400" dirty="0">
                    <a:solidFill>
                      <a:srgbClr val="7030A0"/>
                    </a:solidFill>
                  </a:rPr>
                  <a:t>→  ** </a:t>
                </a:r>
                <a:r>
                  <a:rPr lang="en-US" sz="1400" i="1" dirty="0">
                    <a:solidFill>
                      <a:srgbClr val="7030A0"/>
                    </a:solidFill>
                  </a:rPr>
                  <a:t>ALWAYS keep as NO for this class</a:t>
                </a:r>
                <a:endParaRPr lang="en-US" sz="1400" dirty="0"/>
              </a:p>
              <a:p>
                <a:pPr marL="457200" lvl="1" indent="0">
                  <a:buNone/>
                </a:pPr>
                <a:r>
                  <a:rPr lang="en-US" sz="1400" dirty="0"/>
                  <a:t>Calculate or Draw</a:t>
                </a:r>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110975" y="2590240"/>
                <a:ext cx="8836684" cy="4432860"/>
              </a:xfrm>
              <a:prstGeom prst="rect">
                <a:avLst/>
              </a:prstGeom>
              <a:blipFill>
                <a:blip r:embed="rId2"/>
                <a:stretch>
                  <a:fillRect l="-143" t="-86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C0BE79C7-CBFC-0547-B503-9DCCE9C49B5F}"/>
              </a:ext>
            </a:extLst>
          </p:cNvPr>
          <p:cNvGrpSpPr/>
          <p:nvPr/>
        </p:nvGrpSpPr>
        <p:grpSpPr>
          <a:xfrm>
            <a:off x="3051393" y="2868305"/>
            <a:ext cx="8725007" cy="2123658"/>
            <a:chOff x="2859142" y="2811983"/>
            <a:chExt cx="8725007" cy="2123658"/>
          </a:xfrm>
        </p:grpSpPr>
        <p:grpSp>
          <p:nvGrpSpPr>
            <p:cNvPr id="33" name="Group 32">
              <a:extLst>
                <a:ext uri="{FF2B5EF4-FFF2-40B4-BE49-F238E27FC236}">
                  <a16:creationId xmlns:a16="http://schemas.microsoft.com/office/drawing/2014/main" id="{5168EB6F-97F5-124C-8524-4F532FB3D66A}"/>
                </a:ext>
              </a:extLst>
            </p:cNvPr>
            <p:cNvGrpSpPr/>
            <p:nvPr/>
          </p:nvGrpSpPr>
          <p:grpSpPr>
            <a:xfrm>
              <a:off x="2859142" y="2811983"/>
              <a:ext cx="8725007" cy="2123658"/>
              <a:chOff x="2859142" y="2811983"/>
              <a:chExt cx="8725007" cy="2123658"/>
            </a:xfrm>
          </p:grpSpPr>
          <p:grpSp>
            <p:nvGrpSpPr>
              <p:cNvPr id="32" name="Group 31">
                <a:extLst>
                  <a:ext uri="{FF2B5EF4-FFF2-40B4-BE49-F238E27FC236}">
                    <a16:creationId xmlns:a16="http://schemas.microsoft.com/office/drawing/2014/main" id="{1758DA93-2A5D-904D-BEBE-8F6F00EEC7E9}"/>
                  </a:ext>
                </a:extLst>
              </p:cNvPr>
              <p:cNvGrpSpPr/>
              <p:nvPr/>
            </p:nvGrpSpPr>
            <p:grpSpPr>
              <a:xfrm>
                <a:off x="2859142" y="2811983"/>
                <a:ext cx="8725007" cy="2123658"/>
                <a:chOff x="3372034" y="3350150"/>
                <a:chExt cx="8725007" cy="2123658"/>
              </a:xfrm>
            </p:grpSpPr>
            <p:grpSp>
              <p:nvGrpSpPr>
                <p:cNvPr id="26" name="Group 25">
                  <a:extLst>
                    <a:ext uri="{FF2B5EF4-FFF2-40B4-BE49-F238E27FC236}">
                      <a16:creationId xmlns:a16="http://schemas.microsoft.com/office/drawing/2014/main" id="{3F3A3CFF-F754-EA48-B37F-0BA1BF72CF43}"/>
                    </a:ext>
                  </a:extLst>
                </p:cNvPr>
                <p:cNvGrpSpPr/>
                <p:nvPr/>
              </p:nvGrpSpPr>
              <p:grpSpPr>
                <a:xfrm>
                  <a:off x="3372034" y="3350150"/>
                  <a:ext cx="8725007" cy="2123658"/>
                  <a:chOff x="3372034" y="3350150"/>
                  <a:chExt cx="8725007" cy="2123658"/>
                </a:xfrm>
              </p:grpSpPr>
              <p:grpSp>
                <p:nvGrpSpPr>
                  <p:cNvPr id="15" name="Group 14">
                    <a:extLst>
                      <a:ext uri="{FF2B5EF4-FFF2-40B4-BE49-F238E27FC236}">
                        <a16:creationId xmlns:a16="http://schemas.microsoft.com/office/drawing/2014/main" id="{78F52A79-6D2C-E04C-8CBC-017EC7417897}"/>
                      </a:ext>
                    </a:extLst>
                  </p:cNvPr>
                  <p:cNvGrpSpPr/>
                  <p:nvPr/>
                </p:nvGrpSpPr>
                <p:grpSpPr>
                  <a:xfrm>
                    <a:off x="6576430" y="3350150"/>
                    <a:ext cx="5520611" cy="2123658"/>
                    <a:chOff x="6132393" y="3149115"/>
                    <a:chExt cx="5520611" cy="2121864"/>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33656C-9505-7942-AF5F-416331E35177}"/>
                            </a:ext>
                          </a:extLst>
                        </p:cNvPr>
                        <p:cNvSpPr txBox="1"/>
                        <p:nvPr/>
                      </p:nvSpPr>
                      <p:spPr>
                        <a:xfrm>
                          <a:off x="6132393" y="3149115"/>
                          <a:ext cx="2190600" cy="2121864"/>
                        </a:xfrm>
                        <a:prstGeom prst="rect">
                          <a:avLst/>
                        </a:prstGeom>
                        <a:noFill/>
                      </p:spPr>
                      <p:txBody>
                        <a:bodyPr wrap="none" rtlCol="0">
                          <a:spAutoFit/>
                        </a:bodyPr>
                        <a:lstStyle/>
                        <a:p>
                          <a:r>
                            <a:rPr lang="en-US" sz="1200" u="sng" dirty="0"/>
                            <a:t>Calculate Output</a:t>
                          </a:r>
                        </a:p>
                        <a:p>
                          <a:r>
                            <a:rPr lang="en-US" sz="1200" dirty="0"/>
                            <a:t>µ</a:t>
                          </a:r>
                          <a:r>
                            <a:rPr lang="en-US" sz="1200" baseline="-25000" dirty="0"/>
                            <a:t>1</a:t>
                          </a:r>
                          <a:r>
                            <a:rPr lang="en-US" sz="1200" dirty="0"/>
                            <a:t> ≠&lt;&gt; µ</a:t>
                          </a:r>
                          <a:r>
                            <a:rPr lang="en-US" sz="1200" baseline="-25000" dirty="0"/>
                            <a:t>2</a:t>
                          </a:r>
                          <a:r>
                            <a:rPr lang="en-US" sz="1200" dirty="0"/>
                            <a:t> Alternative hypothesis</a:t>
                          </a:r>
                        </a:p>
                        <a:p>
                          <a:r>
                            <a:rPr lang="en-US" sz="1200" dirty="0"/>
                            <a:t>t = </a:t>
                          </a:r>
                          <a:r>
                            <a:rPr lang="en-US" sz="1200" dirty="0" err="1"/>
                            <a:t>t</a:t>
                          </a:r>
                          <a:r>
                            <a:rPr lang="en-US" sz="1200" baseline="-25000" dirty="0" err="1"/>
                            <a:t>stat</a:t>
                          </a:r>
                          <a:endParaRPr lang="en-US" sz="1200" dirty="0"/>
                        </a:p>
                        <a:p>
                          <a:r>
                            <a:rPr lang="en-US" sz="1200" dirty="0"/>
                            <a:t>p = p-value</a:t>
                          </a:r>
                        </a:p>
                        <a:p>
                          <a:r>
                            <a:rPr lang="en-US" sz="1200" dirty="0"/>
                            <a:t>df = pooled degrees of freedom</a:t>
                          </a:r>
                        </a:p>
                        <a:p>
                          <a14:m>
                            <m:oMath xmlns:m="http://schemas.openxmlformats.org/officeDocument/2006/math">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1</m:t>
                                  </m:r>
                                </m:sub>
                              </m:sSub>
                            </m:oMath>
                          </a14:m>
                          <a:r>
                            <a:rPr lang="en-US" sz="1200" dirty="0"/>
                            <a:t> = sample 1 mean</a:t>
                          </a:r>
                        </a:p>
                        <a:p>
                          <a14:m>
                            <m:oMath xmlns:m="http://schemas.openxmlformats.org/officeDocument/2006/math">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2</m:t>
                                  </m:r>
                                </m:sub>
                              </m:sSub>
                            </m:oMath>
                          </a14:m>
                          <a:r>
                            <a:rPr lang="en-US" sz="1200" dirty="0"/>
                            <a:t> = sample 2 mean</a:t>
                          </a:r>
                        </a:p>
                        <a:p>
                          <a:r>
                            <a:rPr lang="en-US" sz="1200" dirty="0"/>
                            <a:t>Sx</a:t>
                          </a:r>
                          <a:r>
                            <a:rPr lang="en-US" sz="1200" baseline="-25000" dirty="0"/>
                            <a:t>1 </a:t>
                          </a:r>
                          <a:r>
                            <a:rPr lang="en-US" sz="1200" dirty="0"/>
                            <a:t>= sample  2 SD</a:t>
                          </a:r>
                        </a:p>
                        <a:p>
                          <a:r>
                            <a:rPr lang="en-US" sz="1200" dirty="0"/>
                            <a:t>Sx</a:t>
                          </a:r>
                          <a:r>
                            <a:rPr lang="en-US" sz="1200" baseline="-25000" dirty="0"/>
                            <a:t>2 </a:t>
                          </a:r>
                          <a:r>
                            <a:rPr lang="en-US" sz="1200" dirty="0"/>
                            <a:t>= sample  2 SD</a:t>
                          </a:r>
                        </a:p>
                        <a:p>
                          <a:r>
                            <a:rPr lang="en-US" sz="1200" dirty="0"/>
                            <a:t>n</a:t>
                          </a:r>
                          <a:r>
                            <a:rPr lang="en-US" sz="1200" baseline="-25000" dirty="0"/>
                            <a:t>1</a:t>
                          </a:r>
                          <a:r>
                            <a:rPr lang="en-US" sz="1200" dirty="0"/>
                            <a:t> = sample size 1</a:t>
                          </a:r>
                        </a:p>
                        <a:p>
                          <a:r>
                            <a:rPr lang="en-US" sz="1200" dirty="0"/>
                            <a:t>n</a:t>
                          </a:r>
                          <a:r>
                            <a:rPr lang="en-US" sz="1200" baseline="-25000" dirty="0"/>
                            <a:t>2</a:t>
                          </a:r>
                          <a:r>
                            <a:rPr lang="en-US" sz="1200" dirty="0"/>
                            <a:t> = sample size 2</a:t>
                          </a:r>
                        </a:p>
                      </p:txBody>
                    </p:sp>
                  </mc:Choice>
                  <mc:Fallback xmlns="">
                    <p:sp>
                      <p:nvSpPr>
                        <p:cNvPr id="17" name="TextBox 16">
                          <a:extLst>
                            <a:ext uri="{FF2B5EF4-FFF2-40B4-BE49-F238E27FC236}">
                              <a16:creationId xmlns:a16="http://schemas.microsoft.com/office/drawing/2014/main" id="{8633656C-9505-7942-AF5F-416331E35177}"/>
                            </a:ext>
                          </a:extLst>
                        </p:cNvPr>
                        <p:cNvSpPr txBox="1">
                          <a:spLocks noRot="1" noChangeAspect="1" noMove="1" noResize="1" noEditPoints="1" noAdjustHandles="1" noChangeArrowheads="1" noChangeShapeType="1" noTextEdit="1"/>
                        </p:cNvSpPr>
                        <p:nvPr/>
                      </p:nvSpPr>
                      <p:spPr>
                        <a:xfrm>
                          <a:off x="6132393" y="3149115"/>
                          <a:ext cx="2190600" cy="2121864"/>
                        </a:xfrm>
                        <a:prstGeom prst="rect">
                          <a:avLst/>
                        </a:prstGeom>
                        <a:blipFill>
                          <a:blip r:embed="rId3"/>
                          <a:stretch>
                            <a:fillRect t="-595" b="-59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F1EE610-AC1D-574B-99D4-673759D55457}"/>
                        </a:ext>
                      </a:extLst>
                    </p:cNvPr>
                    <p:cNvSpPr txBox="1"/>
                    <p:nvPr/>
                  </p:nvSpPr>
                  <p:spPr>
                    <a:xfrm>
                      <a:off x="9852679" y="3174173"/>
                      <a:ext cx="1800325" cy="1446550"/>
                    </a:xfrm>
                    <a:prstGeom prst="rect">
                      <a:avLst/>
                    </a:prstGeom>
                    <a:noFill/>
                  </p:spPr>
                  <p:txBody>
                    <a:bodyPr wrap="square" rtlCol="0">
                      <a:spAutoFit/>
                    </a:bodyPr>
                    <a:lstStyle/>
                    <a:p>
                      <a:r>
                        <a:rPr lang="en-US" sz="1200" u="sng" dirty="0"/>
                        <a:t>Draw Output</a:t>
                      </a:r>
                    </a:p>
                    <a:p>
                      <a:r>
                        <a:rPr lang="en-US" sz="1200" dirty="0"/>
                        <a:t>Plot (and displays values) of p = p-value and t = </a:t>
                      </a:r>
                      <a:r>
                        <a:rPr lang="en-US" sz="1200" dirty="0" err="1"/>
                        <a:t>t</a:t>
                      </a:r>
                      <a:r>
                        <a:rPr lang="en-US" sz="1200" baseline="-25000" dirty="0" err="1"/>
                        <a:t>stat</a:t>
                      </a:r>
                      <a:r>
                        <a:rPr lang="en-US" sz="1200" dirty="0"/>
                        <a:t> on the standard normal curve</a:t>
                      </a:r>
                    </a:p>
                    <a:p>
                      <a:endParaRPr lang="en-US" sz="1400" dirty="0"/>
                    </a:p>
                    <a:p>
                      <a:endParaRPr lang="en-US" sz="1400" dirty="0"/>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5708F6-4DB6-2148-BE18-351A04397532}"/>
                          </a:ext>
                        </a:extLst>
                      </p:cNvPr>
                      <p:cNvSpPr txBox="1"/>
                      <p:nvPr/>
                    </p:nvSpPr>
                    <p:spPr>
                      <a:xfrm>
                        <a:off x="3372034" y="4564130"/>
                        <a:ext cx="2473754" cy="830997"/>
                      </a:xfrm>
                      <a:prstGeom prst="rect">
                        <a:avLst/>
                      </a:prstGeom>
                      <a:noFill/>
                    </p:spPr>
                    <p:txBody>
                      <a:bodyPr wrap="none" rtlCol="0">
                        <a:spAutoFit/>
                      </a:bodyPr>
                      <a:lstStyle/>
                      <a:p>
                        <a:r>
                          <a:rPr lang="en-US" sz="1600" i="1" dirty="0"/>
                          <a:t>(µ</a:t>
                        </a:r>
                        <a:r>
                          <a:rPr lang="en-US" sz="1600" i="1" baseline="-25000" dirty="0"/>
                          <a:t>1</a:t>
                        </a:r>
                        <a:r>
                          <a:rPr lang="en-US" sz="1600" i="1" dirty="0"/>
                          <a:t>= DC and µ</a:t>
                        </a:r>
                        <a:r>
                          <a:rPr lang="en-US" sz="1600" i="1" baseline="-25000" dirty="0"/>
                          <a:t>2</a:t>
                        </a:r>
                        <a:r>
                          <a:rPr lang="en-US" sz="1600" i="1" dirty="0"/>
                          <a:t> = Baltimore)</a:t>
                        </a:r>
                      </a:p>
                      <a:p>
                        <a:r>
                          <a:rPr lang="en-US" sz="1600" i="1" dirty="0"/>
                          <a:t>H</a:t>
                        </a:r>
                        <a:r>
                          <a:rPr lang="en-US" sz="1600" i="1" baseline="-25000" dirty="0"/>
                          <a:t>0</a:t>
                        </a:r>
                        <a:r>
                          <a:rPr lang="en-US" sz="1600" i="1" dirty="0"/>
                          <a:t>: </a:t>
                        </a:r>
                        <a14:m>
                          <m:oMath xmlns:m="http://schemas.openxmlformats.org/officeDocument/2006/math">
                            <m:sSub>
                              <m:sSubPr>
                                <m:ctrlPr>
                                  <a:rPr lang="en-US" sz="1600" i="1" dirty="0" smtClean="0">
                                    <a:latin typeface="Cambria Math" panose="02040503050406030204" pitchFamily="18" charset="0"/>
                                  </a:rPr>
                                </m:ctrlPr>
                              </m:sSubPr>
                              <m:e>
                                <m:r>
                                  <a:rPr lang="en-US" sz="1600" i="1" dirty="0" smtClean="0">
                                    <a:latin typeface="Cambria Math" panose="02040503050406030204" pitchFamily="18" charset="0"/>
                                  </a:rPr>
                                  <m:t>𝜇</m:t>
                                </m:r>
                              </m:e>
                              <m:sub>
                                <m:r>
                                  <a:rPr lang="en-US" sz="1600" b="0" i="1" dirty="0" smtClean="0">
                                    <a:latin typeface="Cambria Math" panose="02040503050406030204" pitchFamily="18" charset="0"/>
                                  </a:rPr>
                                  <m:t>1</m:t>
                                </m:r>
                              </m:sub>
                            </m:sSub>
                            <m:r>
                              <a:rPr lang="en-US" sz="1600" b="0" i="1" dirty="0" smtClean="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𝜇</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=0</m:t>
                            </m:r>
                          </m:oMath>
                        </a14:m>
                        <a:endParaRPr lang="en-US" sz="1600" i="1" dirty="0"/>
                      </a:p>
                      <a:p>
                        <a:r>
                          <a:rPr lang="en-US" sz="1600" i="1" dirty="0"/>
                          <a:t>H</a:t>
                        </a:r>
                        <a:r>
                          <a:rPr lang="en-US" sz="1600" i="1" baseline="-25000" dirty="0"/>
                          <a:t>A</a:t>
                        </a:r>
                        <a:r>
                          <a:rPr lang="en-US" sz="1600" i="1" dirty="0"/>
                          <a:t>: </a:t>
                        </a:r>
                        <a14:m>
                          <m:oMath xmlns:m="http://schemas.openxmlformats.org/officeDocument/2006/math">
                            <m:sSub>
                              <m:sSubPr>
                                <m:ctrlPr>
                                  <a:rPr lang="en-US" sz="1600" i="1" dirty="0" smtClean="0">
                                    <a:latin typeface="Cambria Math" panose="02040503050406030204" pitchFamily="18" charset="0"/>
                                  </a:rPr>
                                </m:ctrlPr>
                              </m:sSubPr>
                              <m:e>
                                <m:r>
                                  <a:rPr lang="en-US" sz="1600" i="1" dirty="0" smtClean="0">
                                    <a:latin typeface="Cambria Math" panose="02040503050406030204" pitchFamily="18" charset="0"/>
                                  </a:rPr>
                                  <m:t>𝜇</m:t>
                                </m:r>
                              </m:e>
                              <m:sub>
                                <m:r>
                                  <a:rPr lang="en-US" sz="1600" b="0" i="1" dirty="0" smtClean="0">
                                    <a:latin typeface="Cambria Math" panose="02040503050406030204" pitchFamily="18" charset="0"/>
                                  </a:rPr>
                                  <m:t>1</m:t>
                                </m:r>
                              </m:sub>
                            </m:sSub>
                            <m:r>
                              <a:rPr lang="en-US" sz="1600" i="1" dirty="0">
                                <a:latin typeface="Cambria Math" panose="02040503050406030204" pitchFamily="18" charset="0"/>
                              </a:rPr>
                              <m:t>−</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𝜇</m:t>
                                </m:r>
                              </m:e>
                              <m:sub>
                                <m:r>
                                  <a:rPr lang="en-US" sz="1600" b="0" i="1" dirty="0" smtClean="0">
                                    <a:latin typeface="Cambria Math" panose="02040503050406030204" pitchFamily="18" charset="0"/>
                                  </a:rPr>
                                  <m:t>2</m:t>
                                </m:r>
                              </m:sub>
                            </m:sSub>
                            <m:r>
                              <a:rPr lang="en-US" sz="1600" b="0" i="1" dirty="0" smtClean="0">
                                <a:latin typeface="Cambria Math" panose="02040503050406030204" pitchFamily="18" charset="0"/>
                              </a:rPr>
                              <m:t>&lt;</m:t>
                            </m:r>
                            <m:r>
                              <a:rPr lang="en-US" sz="1600" i="1" dirty="0">
                                <a:latin typeface="Cambria Math" panose="02040503050406030204" pitchFamily="18" charset="0"/>
                              </a:rPr>
                              <m:t>0</m:t>
                            </m:r>
                          </m:oMath>
                        </a14:m>
                        <a:endParaRPr lang="en-US" sz="1600" i="1" dirty="0"/>
                      </a:p>
                    </p:txBody>
                  </p:sp>
                </mc:Choice>
                <mc:Fallback xmlns="">
                  <p:sp>
                    <p:nvSpPr>
                      <p:cNvPr id="19" name="TextBox 18">
                        <a:extLst>
                          <a:ext uri="{FF2B5EF4-FFF2-40B4-BE49-F238E27FC236}">
                            <a16:creationId xmlns:a16="http://schemas.microsoft.com/office/drawing/2014/main" id="{105708F6-4DB6-2148-BE18-351A04397532}"/>
                          </a:ext>
                        </a:extLst>
                      </p:cNvPr>
                      <p:cNvSpPr txBox="1">
                        <a:spLocks noRot="1" noChangeAspect="1" noMove="1" noResize="1" noEditPoints="1" noAdjustHandles="1" noChangeArrowheads="1" noChangeShapeType="1" noTextEdit="1"/>
                      </p:cNvSpPr>
                      <p:nvPr/>
                    </p:nvSpPr>
                    <p:spPr>
                      <a:xfrm>
                        <a:off x="3372034" y="4564130"/>
                        <a:ext cx="2473754" cy="830997"/>
                      </a:xfrm>
                      <a:prstGeom prst="rect">
                        <a:avLst/>
                      </a:prstGeom>
                      <a:blipFill>
                        <a:blip r:embed="rId4"/>
                        <a:stretch>
                          <a:fillRect l="-1538" t="-1515" r="-513" b="-7576"/>
                        </a:stretch>
                      </a:blipFill>
                    </p:spPr>
                    <p:txBody>
                      <a:bodyPr/>
                      <a:lstStyle/>
                      <a:p>
                        <a:r>
                          <a:rPr lang="en-US">
                            <a:noFill/>
                          </a:rPr>
                          <a:t> </a:t>
                        </a:r>
                      </a:p>
                    </p:txBody>
                  </p:sp>
                </mc:Fallback>
              </mc:AlternateContent>
            </p:grpSp>
            <p:pic>
              <p:nvPicPr>
                <p:cNvPr id="7" name="Picture 6">
                  <a:extLst>
                    <a:ext uri="{FF2B5EF4-FFF2-40B4-BE49-F238E27FC236}">
                      <a16:creationId xmlns:a16="http://schemas.microsoft.com/office/drawing/2014/main" id="{CC0790A7-0451-274F-B90A-714D81AA2C70}"/>
                    </a:ext>
                  </a:extLst>
                </p:cNvPr>
                <p:cNvPicPr>
                  <a:picLocks noChangeAspect="1"/>
                </p:cNvPicPr>
                <p:nvPr/>
              </p:nvPicPr>
              <p:blipFill>
                <a:blip r:embed="rId5"/>
                <a:stretch>
                  <a:fillRect/>
                </a:stretch>
              </p:blipFill>
              <p:spPr>
                <a:xfrm>
                  <a:off x="3382471" y="3395730"/>
                  <a:ext cx="1549400" cy="1168400"/>
                </a:xfrm>
                <a:prstGeom prst="rect">
                  <a:avLst/>
                </a:prstGeom>
              </p:spPr>
            </p:pic>
            <p:pic>
              <p:nvPicPr>
                <p:cNvPr id="9" name="Picture 8">
                  <a:extLst>
                    <a:ext uri="{FF2B5EF4-FFF2-40B4-BE49-F238E27FC236}">
                      <a16:creationId xmlns:a16="http://schemas.microsoft.com/office/drawing/2014/main" id="{AA0A18DA-A459-3849-9C72-1F6DC3BF270D}"/>
                    </a:ext>
                  </a:extLst>
                </p:cNvPr>
                <p:cNvPicPr>
                  <a:picLocks noChangeAspect="1"/>
                </p:cNvPicPr>
                <p:nvPr/>
              </p:nvPicPr>
              <p:blipFill>
                <a:blip r:embed="rId6"/>
                <a:stretch>
                  <a:fillRect/>
                </a:stretch>
              </p:blipFill>
              <p:spPr>
                <a:xfrm>
                  <a:off x="5027030" y="3395730"/>
                  <a:ext cx="1549400" cy="1168400"/>
                </a:xfrm>
                <a:prstGeom prst="rect">
                  <a:avLst/>
                </a:prstGeom>
              </p:spPr>
            </p:pic>
          </p:grpSp>
          <p:pic>
            <p:nvPicPr>
              <p:cNvPr id="22" name="Picture 21">
                <a:extLst>
                  <a:ext uri="{FF2B5EF4-FFF2-40B4-BE49-F238E27FC236}">
                    <a16:creationId xmlns:a16="http://schemas.microsoft.com/office/drawing/2014/main" id="{8226CA05-5635-E348-AF46-0DD1FF7ED0C5}"/>
                  </a:ext>
                </a:extLst>
              </p:cNvPr>
              <p:cNvPicPr>
                <a:picLocks noChangeAspect="1"/>
              </p:cNvPicPr>
              <p:nvPr/>
            </p:nvPicPr>
            <p:blipFill rotWithShape="1">
              <a:blip r:embed="rId7"/>
              <a:srcRect t="71595" r="51692" b="1487"/>
              <a:stretch/>
            </p:blipFill>
            <p:spPr>
              <a:xfrm>
                <a:off x="5279982" y="3743005"/>
                <a:ext cx="748488" cy="314513"/>
              </a:xfrm>
              <a:prstGeom prst="rect">
                <a:avLst/>
              </a:prstGeom>
            </p:spPr>
          </p:pic>
        </p:grpSp>
        <p:pic>
          <p:nvPicPr>
            <p:cNvPr id="27" name="Picture 26">
              <a:extLst>
                <a:ext uri="{FF2B5EF4-FFF2-40B4-BE49-F238E27FC236}">
                  <a16:creationId xmlns:a16="http://schemas.microsoft.com/office/drawing/2014/main" id="{2E49F24A-3CB6-0D4C-82B9-E28B45C9B317}"/>
                </a:ext>
              </a:extLst>
            </p:cNvPr>
            <p:cNvPicPr>
              <a:picLocks noChangeAspect="1"/>
            </p:cNvPicPr>
            <p:nvPr/>
          </p:nvPicPr>
          <p:blipFill>
            <a:blip r:embed="rId8"/>
            <a:stretch>
              <a:fillRect/>
            </a:stretch>
          </p:blipFill>
          <p:spPr>
            <a:xfrm>
              <a:off x="8231093" y="2858854"/>
              <a:ext cx="1549400" cy="1168400"/>
            </a:xfrm>
            <a:prstGeom prst="rect">
              <a:avLst/>
            </a:prstGeom>
          </p:spPr>
        </p:pic>
      </p:grpSp>
      <p:grpSp>
        <p:nvGrpSpPr>
          <p:cNvPr id="29" name="Group 28">
            <a:extLst>
              <a:ext uri="{FF2B5EF4-FFF2-40B4-BE49-F238E27FC236}">
                <a16:creationId xmlns:a16="http://schemas.microsoft.com/office/drawing/2014/main" id="{102AF11B-C24E-8842-94D5-7FFC7C9A480D}"/>
              </a:ext>
            </a:extLst>
          </p:cNvPr>
          <p:cNvGrpSpPr/>
          <p:nvPr/>
        </p:nvGrpSpPr>
        <p:grpSpPr>
          <a:xfrm>
            <a:off x="8954508" y="605415"/>
            <a:ext cx="2885726" cy="2246769"/>
            <a:chOff x="8985833" y="705259"/>
            <a:chExt cx="2885726" cy="2246769"/>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80DD30-D692-0E4B-807D-12BC80E39EFC}"/>
                    </a:ext>
                  </a:extLst>
                </p:cNvPr>
                <p:cNvSpPr txBox="1"/>
                <p:nvPr/>
              </p:nvSpPr>
              <p:spPr>
                <a:xfrm>
                  <a:off x="8985833" y="705259"/>
                  <a:ext cx="2885726"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Formula for </a:t>
                  </a:r>
                  <a:r>
                    <a:rPr lang="en-US" sz="1400" dirty="0" err="1"/>
                    <a:t>t</a:t>
                  </a:r>
                  <a:r>
                    <a:rPr lang="en-US" sz="1400" baseline="-25000" dirty="0" err="1"/>
                    <a:t>stat</a:t>
                  </a:r>
                  <a:r>
                    <a:rPr lang="en-US" sz="1400" dirty="0"/>
                    <a:t> by hand:</a:t>
                  </a:r>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Under the Null hypothesis, the quantity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=0</m:t>
                      </m:r>
                    </m:oMath>
                  </a14:m>
                  <a:r>
                    <a:rPr lang="en-US" sz="1400" dirty="0"/>
                    <a:t> and everything else is known.</a:t>
                  </a:r>
                </a:p>
              </p:txBody>
            </p:sp>
          </mc:Choice>
          <mc:Fallback xmlns="">
            <p:sp>
              <p:nvSpPr>
                <p:cNvPr id="3" name="TextBox 2">
                  <a:extLst>
                    <a:ext uri="{FF2B5EF4-FFF2-40B4-BE49-F238E27FC236}">
                      <a16:creationId xmlns:a16="http://schemas.microsoft.com/office/drawing/2014/main" id="{5D80DD30-D692-0E4B-807D-12BC80E39EFC}"/>
                    </a:ext>
                  </a:extLst>
                </p:cNvPr>
                <p:cNvSpPr txBox="1">
                  <a:spLocks noRot="1" noChangeAspect="1" noMove="1" noResize="1" noEditPoints="1" noAdjustHandles="1" noChangeArrowheads="1" noChangeShapeType="1" noTextEdit="1"/>
                </p:cNvSpPr>
                <p:nvPr/>
              </p:nvSpPr>
              <p:spPr>
                <a:xfrm>
                  <a:off x="8985833" y="705259"/>
                  <a:ext cx="2885726" cy="2246769"/>
                </a:xfrm>
                <a:prstGeom prst="rect">
                  <a:avLst/>
                </a:prstGeom>
                <a:blipFill>
                  <a:blip r:embed="rId9"/>
                  <a:stretch>
                    <a:fillRect l="-437" t="-559" r="-873" b="-1676"/>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9B4B80C4-9D17-834F-8E94-AEB01840359A}"/>
                </a:ext>
              </a:extLst>
            </p:cNvPr>
            <p:cNvPicPr>
              <a:picLocks noChangeAspect="1"/>
            </p:cNvPicPr>
            <p:nvPr/>
          </p:nvPicPr>
          <p:blipFill>
            <a:blip r:embed="rId10"/>
            <a:stretch>
              <a:fillRect/>
            </a:stretch>
          </p:blipFill>
          <p:spPr>
            <a:xfrm>
              <a:off x="9160066" y="1033842"/>
              <a:ext cx="2273300" cy="977900"/>
            </a:xfrm>
            <a:prstGeom prst="rect">
              <a:avLst/>
            </a:prstGeom>
          </p:spPr>
        </p:pic>
      </p:grpSp>
      <p:sp>
        <p:nvSpPr>
          <p:cNvPr id="30" name="TextBox 29">
            <a:extLst>
              <a:ext uri="{FF2B5EF4-FFF2-40B4-BE49-F238E27FC236}">
                <a16:creationId xmlns:a16="http://schemas.microsoft.com/office/drawing/2014/main" id="{B43E2669-98BC-654E-B1A5-A61CDF3F9F08}"/>
              </a:ext>
            </a:extLst>
          </p:cNvPr>
          <p:cNvSpPr txBox="1"/>
          <p:nvPr/>
        </p:nvSpPr>
        <p:spPr>
          <a:xfrm>
            <a:off x="8559800" y="5270028"/>
            <a:ext cx="3632200"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tx1"/>
                </a:solidFill>
              </a:rPr>
              <a:t>*** </a:t>
            </a:r>
            <a:r>
              <a:rPr lang="en-US" sz="1200" u="sng" dirty="0">
                <a:solidFill>
                  <a:schemeClr val="tx1"/>
                </a:solidFill>
              </a:rPr>
              <a:t>Degrees of Freedom</a:t>
            </a:r>
          </a:p>
          <a:p>
            <a:pPr marL="285750" indent="-285750">
              <a:buFont typeface="Arial" panose="020B0604020202020204" pitchFamily="34" charset="0"/>
              <a:buChar char="•"/>
            </a:pPr>
            <a:r>
              <a:rPr lang="en-US" sz="1200" dirty="0">
                <a:solidFill>
                  <a:srgbClr val="C00000"/>
                </a:solidFill>
              </a:rPr>
              <a:t>There is a difficult fancy way to determine the DF for two sample T-Tests (which our calc does) that we aren’t going to do</a:t>
            </a:r>
          </a:p>
          <a:p>
            <a:pPr marL="285750" indent="-285750">
              <a:buFont typeface="Arial" panose="020B0604020202020204" pitchFamily="34" charset="0"/>
              <a:buChar char="•"/>
            </a:pPr>
            <a:r>
              <a:rPr lang="en-US" sz="1200" b="1" dirty="0">
                <a:solidFill>
                  <a:srgbClr val="C00000"/>
                </a:solidFill>
              </a:rPr>
              <a:t>So only going to be making conclusions using the p-value method</a:t>
            </a:r>
          </a:p>
        </p:txBody>
      </p:sp>
      <p:sp>
        <p:nvSpPr>
          <p:cNvPr id="31" name="TextBox 30">
            <a:extLst>
              <a:ext uri="{FF2B5EF4-FFF2-40B4-BE49-F238E27FC236}">
                <a16:creationId xmlns:a16="http://schemas.microsoft.com/office/drawing/2014/main" id="{54F3862B-69EA-F849-84A1-0DFD283BCE2F}"/>
              </a:ext>
            </a:extLst>
          </p:cNvPr>
          <p:cNvSpPr txBox="1"/>
          <p:nvPr/>
        </p:nvSpPr>
        <p:spPr>
          <a:xfrm>
            <a:off x="2434698" y="5741431"/>
            <a:ext cx="5796395"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200" dirty="0">
                <a:solidFill>
                  <a:schemeClr val="tx1"/>
                </a:solidFill>
              </a:rPr>
              <a:t>*** </a:t>
            </a:r>
            <a:r>
              <a:rPr lang="en-US" sz="1200" u="sng" dirty="0">
                <a:solidFill>
                  <a:schemeClr val="tx1"/>
                </a:solidFill>
              </a:rPr>
              <a:t>Pooled Standard Deviation</a:t>
            </a:r>
          </a:p>
          <a:p>
            <a:pPr marL="285750" indent="-285750">
              <a:buFont typeface="Arial" panose="020B0604020202020204" pitchFamily="34" charset="0"/>
              <a:buChar char="•"/>
            </a:pPr>
            <a:r>
              <a:rPr lang="en-US" sz="1200" dirty="0">
                <a:solidFill>
                  <a:srgbClr val="C00000"/>
                </a:solidFill>
              </a:rPr>
              <a:t>We have the option to use a weighted average of the two sample standard deviations</a:t>
            </a:r>
          </a:p>
          <a:p>
            <a:pPr marL="285750" indent="-285750">
              <a:buFont typeface="Arial" panose="020B0604020202020204" pitchFamily="34" charset="0"/>
              <a:buChar char="•"/>
            </a:pPr>
            <a:r>
              <a:rPr lang="en-US" sz="1200" dirty="0">
                <a:solidFill>
                  <a:srgbClr val="C00000"/>
                </a:solidFill>
              </a:rPr>
              <a:t>This is appropriate if the two values are similar and results in a slightly better test</a:t>
            </a:r>
          </a:p>
          <a:p>
            <a:pPr marL="285750" indent="-285750">
              <a:buFont typeface="Arial" panose="020B0604020202020204" pitchFamily="34" charset="0"/>
              <a:buChar char="•"/>
            </a:pPr>
            <a:r>
              <a:rPr lang="en-US" sz="1200" b="1" dirty="0">
                <a:solidFill>
                  <a:srgbClr val="C00000"/>
                </a:solidFill>
              </a:rPr>
              <a:t>But we are going to keep it simple and ALWAYS NOT pool the SDs</a:t>
            </a:r>
          </a:p>
        </p:txBody>
      </p:sp>
    </p:spTree>
    <p:extLst>
      <p:ext uri="{BB962C8B-B14F-4D97-AF65-F5344CB8AC3E}">
        <p14:creationId xmlns:p14="http://schemas.microsoft.com/office/powerpoint/2010/main" val="178728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4684-FEFB-9948-A5B3-22041AFB81AD}"/>
              </a:ext>
            </a:extLst>
          </p:cNvPr>
          <p:cNvSpPr>
            <a:spLocks noGrp="1"/>
          </p:cNvSpPr>
          <p:nvPr>
            <p:ph type="title"/>
          </p:nvPr>
        </p:nvSpPr>
        <p:spPr/>
        <p:txBody>
          <a:bodyPr/>
          <a:lstStyle/>
          <a:p>
            <a:r>
              <a:rPr lang="en-US" dirty="0"/>
              <a:t>Confidence Intervals – Two Samples!</a:t>
            </a:r>
          </a:p>
        </p:txBody>
      </p:sp>
      <p:sp>
        <p:nvSpPr>
          <p:cNvPr id="3" name="Text Placeholder 2">
            <a:extLst>
              <a:ext uri="{FF2B5EF4-FFF2-40B4-BE49-F238E27FC236}">
                <a16:creationId xmlns:a16="http://schemas.microsoft.com/office/drawing/2014/main" id="{4A2B61B1-4DDB-C646-A423-41384EF083F8}"/>
              </a:ext>
            </a:extLst>
          </p:cNvPr>
          <p:cNvSpPr>
            <a:spLocks noGrp="1"/>
          </p:cNvSpPr>
          <p:nvPr>
            <p:ph type="body" idx="1"/>
          </p:nvPr>
        </p:nvSpPr>
        <p:spPr/>
        <p:txBody>
          <a:bodyPr/>
          <a:lstStyle/>
          <a:p>
            <a:r>
              <a:rPr lang="en-US" dirty="0"/>
              <a:t>Everything we learned about Confidence Intervals (the different pieces, interpretation, etc.) still applies!</a:t>
            </a:r>
          </a:p>
          <a:p>
            <a:endParaRPr lang="en-US" dirty="0"/>
          </a:p>
          <a:p>
            <a:r>
              <a:rPr lang="en-US" dirty="0"/>
              <a:t>Now we are just trying to estimate the DIFFERENCE between the two parameters!</a:t>
            </a:r>
          </a:p>
        </p:txBody>
      </p:sp>
      <p:pic>
        <p:nvPicPr>
          <p:cNvPr id="7" name="Picture 6">
            <a:extLst>
              <a:ext uri="{FF2B5EF4-FFF2-40B4-BE49-F238E27FC236}">
                <a16:creationId xmlns:a16="http://schemas.microsoft.com/office/drawing/2014/main" id="{11F81A62-2BC8-FE44-8BE6-F66835BF150C}"/>
              </a:ext>
            </a:extLst>
          </p:cNvPr>
          <p:cNvPicPr>
            <a:picLocks noChangeAspect="1"/>
          </p:cNvPicPr>
          <p:nvPr/>
        </p:nvPicPr>
        <p:blipFill>
          <a:blip r:embed="rId2"/>
          <a:stretch>
            <a:fillRect/>
          </a:stretch>
        </p:blipFill>
        <p:spPr>
          <a:xfrm>
            <a:off x="4038600" y="3581467"/>
            <a:ext cx="4114800" cy="1333500"/>
          </a:xfrm>
          <a:prstGeom prst="rect">
            <a:avLst/>
          </a:prstGeom>
        </p:spPr>
      </p:pic>
      <p:pic>
        <p:nvPicPr>
          <p:cNvPr id="4" name="Picture 3">
            <a:extLst>
              <a:ext uri="{FF2B5EF4-FFF2-40B4-BE49-F238E27FC236}">
                <a16:creationId xmlns:a16="http://schemas.microsoft.com/office/drawing/2014/main" id="{2F669747-9337-6C47-9DB0-F89BA69074CE}"/>
              </a:ext>
            </a:extLst>
          </p:cNvPr>
          <p:cNvPicPr>
            <a:picLocks noChangeAspect="1"/>
          </p:cNvPicPr>
          <p:nvPr/>
        </p:nvPicPr>
        <p:blipFill>
          <a:blip r:embed="rId3"/>
          <a:stretch>
            <a:fillRect/>
          </a:stretch>
        </p:blipFill>
        <p:spPr>
          <a:xfrm>
            <a:off x="4038600" y="5031383"/>
            <a:ext cx="4114800" cy="1333500"/>
          </a:xfrm>
          <a:prstGeom prst="rect">
            <a:avLst/>
          </a:prstGeom>
        </p:spPr>
      </p:pic>
    </p:spTree>
    <p:extLst>
      <p:ext uri="{BB962C8B-B14F-4D97-AF65-F5344CB8AC3E}">
        <p14:creationId xmlns:p14="http://schemas.microsoft.com/office/powerpoint/2010/main" val="494448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EFED-D440-AA45-8C8C-523B14FB26BB}"/>
              </a:ext>
            </a:extLst>
          </p:cNvPr>
          <p:cNvSpPr>
            <a:spLocks noGrp="1"/>
          </p:cNvSpPr>
          <p:nvPr>
            <p:ph type="title"/>
          </p:nvPr>
        </p:nvSpPr>
        <p:spPr>
          <a:xfrm>
            <a:off x="202096" y="-163768"/>
            <a:ext cx="10515600" cy="1325563"/>
          </a:xfrm>
        </p:spPr>
        <p:txBody>
          <a:bodyPr>
            <a:normAutofit/>
          </a:bodyPr>
          <a:lstStyle/>
          <a:p>
            <a:r>
              <a:rPr lang="en-US" sz="3600" dirty="0"/>
              <a:t>Structure of a Two Sample Confidence Interval</a:t>
            </a:r>
          </a:p>
        </p:txBody>
      </p:sp>
      <p:sp>
        <p:nvSpPr>
          <p:cNvPr id="3" name="Content Placeholder 2">
            <a:extLst>
              <a:ext uri="{FF2B5EF4-FFF2-40B4-BE49-F238E27FC236}">
                <a16:creationId xmlns:a16="http://schemas.microsoft.com/office/drawing/2014/main" id="{97E51F74-C955-0143-9FA5-214433F6487C}"/>
              </a:ext>
            </a:extLst>
          </p:cNvPr>
          <p:cNvSpPr>
            <a:spLocks noGrp="1"/>
          </p:cNvSpPr>
          <p:nvPr>
            <p:ph idx="1"/>
          </p:nvPr>
        </p:nvSpPr>
        <p:spPr>
          <a:xfrm>
            <a:off x="308113" y="794803"/>
            <a:ext cx="10303566" cy="4657139"/>
          </a:xfrm>
        </p:spPr>
        <p:txBody>
          <a:bodyPr>
            <a:normAutofit/>
          </a:bodyPr>
          <a:lstStyle/>
          <a:p>
            <a:pPr marL="0" indent="0">
              <a:lnSpc>
                <a:spcPct val="100000"/>
              </a:lnSpc>
              <a:spcBef>
                <a:spcPts val="0"/>
              </a:spcBef>
              <a:buNone/>
            </a:pPr>
            <a:r>
              <a:rPr lang="en-US" sz="1800" dirty="0"/>
              <a:t>SAME structure as the One Sample Confidence Intervals we learned previously</a:t>
            </a:r>
          </a:p>
          <a:p>
            <a:pPr marL="0" indent="0">
              <a:lnSpc>
                <a:spcPct val="100000"/>
              </a:lnSpc>
              <a:spcBef>
                <a:spcPts val="0"/>
              </a:spcBef>
              <a:buNone/>
            </a:pPr>
            <a:endParaRPr lang="en-US" sz="1600" b="1" dirty="0"/>
          </a:p>
          <a:p>
            <a:pPr marL="0" indent="0">
              <a:lnSpc>
                <a:spcPct val="100000"/>
              </a:lnSpc>
              <a:spcBef>
                <a:spcPts val="0"/>
              </a:spcBef>
              <a:buNone/>
            </a:pPr>
            <a:r>
              <a:rPr lang="en-US" sz="2400" b="1" dirty="0"/>
              <a:t>C.I. = Point Estimate ± Margin of Error</a:t>
            </a:r>
          </a:p>
          <a:p>
            <a:pPr marL="0" indent="0">
              <a:lnSpc>
                <a:spcPct val="100000"/>
              </a:lnSpc>
              <a:spcBef>
                <a:spcPts val="0"/>
              </a:spcBef>
              <a:buNone/>
            </a:pPr>
            <a:endParaRPr lang="en-US" sz="1100" b="1" dirty="0"/>
          </a:p>
          <a:p>
            <a:pPr marL="0" indent="0">
              <a:lnSpc>
                <a:spcPct val="100000"/>
              </a:lnSpc>
              <a:spcBef>
                <a:spcPts val="0"/>
              </a:spcBef>
              <a:buNone/>
            </a:pPr>
            <a:r>
              <a:rPr lang="en-US" sz="1800" u="sng" dirty="0"/>
              <a:t>But Now with Two Samples</a:t>
            </a:r>
          </a:p>
          <a:p>
            <a:pPr marL="0" indent="0">
              <a:lnSpc>
                <a:spcPct val="100000"/>
              </a:lnSpc>
              <a:spcBef>
                <a:spcPts val="0"/>
              </a:spcBef>
              <a:buNone/>
            </a:pPr>
            <a:endParaRPr lang="en-US" sz="1800" u="sng" dirty="0"/>
          </a:p>
          <a:p>
            <a:pPr>
              <a:lnSpc>
                <a:spcPct val="100000"/>
              </a:lnSpc>
              <a:spcBef>
                <a:spcPts val="0"/>
              </a:spcBef>
            </a:pPr>
            <a:r>
              <a:rPr lang="en-US" sz="2000" dirty="0"/>
              <a:t>Point Estimate is your best guess of the </a:t>
            </a:r>
            <a:r>
              <a:rPr lang="en-US" sz="2000" dirty="0">
                <a:solidFill>
                  <a:srgbClr val="7030A0"/>
                </a:solidFill>
              </a:rPr>
              <a:t>DIFFERENCE</a:t>
            </a:r>
            <a:r>
              <a:rPr lang="en-US" sz="2000" dirty="0"/>
              <a:t>; at the center of the interval.</a:t>
            </a:r>
          </a:p>
          <a:p>
            <a:pPr>
              <a:lnSpc>
                <a:spcPct val="100000"/>
              </a:lnSpc>
              <a:spcBef>
                <a:spcPts val="0"/>
              </a:spcBef>
            </a:pPr>
            <a:endParaRPr lang="en-US" sz="2000" dirty="0"/>
          </a:p>
          <a:p>
            <a:pPr>
              <a:lnSpc>
                <a:spcPct val="100000"/>
              </a:lnSpc>
              <a:spcBef>
                <a:spcPts val="0"/>
              </a:spcBef>
            </a:pPr>
            <a:r>
              <a:rPr lang="en-US" sz="2000" dirty="0"/>
              <a:t>Margin of Error (MOE) = Critical Value (CV) * Standard Error (SE).</a:t>
            </a:r>
          </a:p>
          <a:p>
            <a:pPr lvl="1">
              <a:lnSpc>
                <a:spcPct val="100000"/>
              </a:lnSpc>
              <a:spcBef>
                <a:spcPts val="0"/>
              </a:spcBef>
            </a:pPr>
            <a:r>
              <a:rPr lang="en-US" sz="1600" dirty="0">
                <a:solidFill>
                  <a:srgbClr val="7030A0"/>
                </a:solidFill>
              </a:rPr>
              <a:t>CV are the exact same!</a:t>
            </a:r>
          </a:p>
          <a:p>
            <a:pPr lvl="1">
              <a:lnSpc>
                <a:spcPct val="100000"/>
              </a:lnSpc>
              <a:spcBef>
                <a:spcPts val="0"/>
              </a:spcBef>
            </a:pPr>
            <a:r>
              <a:rPr lang="en-US" sz="1600" dirty="0">
                <a:solidFill>
                  <a:srgbClr val="7030A0"/>
                </a:solidFill>
              </a:rPr>
              <a:t>SE formulas are slightly different because we have an additional sample</a:t>
            </a:r>
          </a:p>
          <a:p>
            <a:pPr lvl="1">
              <a:lnSpc>
                <a:spcPct val="100000"/>
              </a:lnSpc>
              <a:spcBef>
                <a:spcPts val="0"/>
              </a:spcBef>
            </a:pPr>
            <a:endParaRPr lang="en-US" sz="1600" dirty="0">
              <a:solidFill>
                <a:srgbClr val="7030A0"/>
              </a:solidFill>
            </a:endParaRPr>
          </a:p>
          <a:p>
            <a:pPr>
              <a:lnSpc>
                <a:spcPct val="100000"/>
              </a:lnSpc>
              <a:spcBef>
                <a:spcPts val="0"/>
              </a:spcBef>
            </a:pPr>
            <a:r>
              <a:rPr lang="en-US" sz="2000" dirty="0"/>
              <a:t> Same relationships with MOE: Smaller MOE, more precise your </a:t>
            </a:r>
            <a:r>
              <a:rPr lang="en-US" sz="2000" dirty="0">
                <a:solidFill>
                  <a:srgbClr val="7030A0"/>
                </a:solidFill>
              </a:rPr>
              <a:t>estimate</a:t>
            </a:r>
            <a:r>
              <a:rPr lang="en-US" sz="2000" dirty="0"/>
              <a:t> of the difference is.</a:t>
            </a:r>
          </a:p>
          <a:p>
            <a:pPr lvl="1">
              <a:lnSpc>
                <a:spcPct val="100000"/>
              </a:lnSpc>
              <a:spcBef>
                <a:spcPts val="0"/>
              </a:spcBef>
            </a:pPr>
            <a:r>
              <a:rPr lang="en-US" sz="1600" dirty="0"/>
              <a:t>The more confident, the wider your interval is (if everything else stays the same)</a:t>
            </a:r>
          </a:p>
          <a:p>
            <a:pPr lvl="1">
              <a:lnSpc>
                <a:spcPct val="100000"/>
              </a:lnSpc>
              <a:spcBef>
                <a:spcPts val="0"/>
              </a:spcBef>
            </a:pPr>
            <a:endParaRPr lang="en-US" sz="2000" dirty="0"/>
          </a:p>
          <a:p>
            <a:pPr>
              <a:lnSpc>
                <a:spcPct val="100000"/>
              </a:lnSpc>
              <a:spcBef>
                <a:spcPts val="0"/>
              </a:spcBef>
            </a:pPr>
            <a:endParaRPr lang="en-US" sz="2400" b="1" dirty="0"/>
          </a:p>
          <a:p>
            <a:pPr marL="0" indent="0">
              <a:lnSpc>
                <a:spcPct val="100000"/>
              </a:lnSpc>
              <a:spcBef>
                <a:spcPts val="0"/>
              </a:spcBef>
              <a:buNone/>
            </a:pPr>
            <a:endParaRPr lang="en-US" sz="2400" dirty="0"/>
          </a:p>
        </p:txBody>
      </p:sp>
      <p:pic>
        <p:nvPicPr>
          <p:cNvPr id="4" name="Picture 3">
            <a:extLst>
              <a:ext uri="{FF2B5EF4-FFF2-40B4-BE49-F238E27FC236}">
                <a16:creationId xmlns:a16="http://schemas.microsoft.com/office/drawing/2014/main" id="{B9CC0B53-254E-A048-BF72-AB55B0874AAE}"/>
              </a:ext>
            </a:extLst>
          </p:cNvPr>
          <p:cNvPicPr>
            <a:picLocks noChangeAspect="1"/>
          </p:cNvPicPr>
          <p:nvPr/>
        </p:nvPicPr>
        <p:blipFill>
          <a:blip r:embed="rId2"/>
          <a:stretch>
            <a:fillRect/>
          </a:stretch>
        </p:blipFill>
        <p:spPr>
          <a:xfrm>
            <a:off x="247926" y="5041900"/>
            <a:ext cx="4991100" cy="1816100"/>
          </a:xfrm>
          <a:prstGeom prst="rect">
            <a:avLst/>
          </a:prstGeom>
        </p:spPr>
      </p:pic>
      <p:grpSp>
        <p:nvGrpSpPr>
          <p:cNvPr id="5" name="Group 4">
            <a:extLst>
              <a:ext uri="{FF2B5EF4-FFF2-40B4-BE49-F238E27FC236}">
                <a16:creationId xmlns:a16="http://schemas.microsoft.com/office/drawing/2014/main" id="{EA2D8525-43F2-7AE5-C33F-C5B67EF481BD}"/>
              </a:ext>
            </a:extLst>
          </p:cNvPr>
          <p:cNvGrpSpPr/>
          <p:nvPr/>
        </p:nvGrpSpPr>
        <p:grpSpPr>
          <a:xfrm>
            <a:off x="5239026" y="5155485"/>
            <a:ext cx="7004050" cy="1531701"/>
            <a:chOff x="5009874" y="4914185"/>
            <a:chExt cx="7004050" cy="1531701"/>
          </a:xfrm>
        </p:grpSpPr>
        <p:sp>
          <p:nvSpPr>
            <p:cNvPr id="38" name="TextBox 37">
              <a:extLst>
                <a:ext uri="{FF2B5EF4-FFF2-40B4-BE49-F238E27FC236}">
                  <a16:creationId xmlns:a16="http://schemas.microsoft.com/office/drawing/2014/main" id="{14E19286-0521-C64D-9C72-7EEC2F58784C}"/>
                </a:ext>
              </a:extLst>
            </p:cNvPr>
            <p:cNvSpPr txBox="1"/>
            <p:nvPr/>
          </p:nvSpPr>
          <p:spPr>
            <a:xfrm>
              <a:off x="6210300" y="4914185"/>
              <a:ext cx="4270656" cy="369332"/>
            </a:xfrm>
            <a:prstGeom prst="rect">
              <a:avLst/>
            </a:prstGeom>
            <a:noFill/>
          </p:spPr>
          <p:txBody>
            <a:bodyPr wrap="none" rtlCol="0">
              <a:spAutoFit/>
            </a:bodyPr>
            <a:lstStyle/>
            <a:p>
              <a:r>
                <a:rPr lang="en-US" dirty="0"/>
                <a:t>Tradeoff between Precision and Confidence</a:t>
              </a:r>
            </a:p>
          </p:txBody>
        </p:sp>
        <p:pic>
          <p:nvPicPr>
            <p:cNvPr id="42" name="Picture 41">
              <a:extLst>
                <a:ext uri="{FF2B5EF4-FFF2-40B4-BE49-F238E27FC236}">
                  <a16:creationId xmlns:a16="http://schemas.microsoft.com/office/drawing/2014/main" id="{7AD0D486-7D98-6F43-BCA7-5724BEACFF1A}"/>
                </a:ext>
              </a:extLst>
            </p:cNvPr>
            <p:cNvPicPr>
              <a:picLocks noChangeAspect="1"/>
            </p:cNvPicPr>
            <p:nvPr/>
          </p:nvPicPr>
          <p:blipFill>
            <a:blip r:embed="rId3"/>
            <a:stretch>
              <a:fillRect/>
            </a:stretch>
          </p:blipFill>
          <p:spPr>
            <a:xfrm>
              <a:off x="5009874" y="5375052"/>
              <a:ext cx="7004050" cy="1070834"/>
            </a:xfrm>
            <a:prstGeom prst="rect">
              <a:avLst/>
            </a:prstGeom>
          </p:spPr>
        </p:pic>
      </p:grpSp>
    </p:spTree>
    <p:extLst>
      <p:ext uri="{BB962C8B-B14F-4D97-AF65-F5344CB8AC3E}">
        <p14:creationId xmlns:p14="http://schemas.microsoft.com/office/powerpoint/2010/main" val="65551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D9C8-D9FF-1147-A7E8-120A63F1567E}"/>
              </a:ext>
            </a:extLst>
          </p:cNvPr>
          <p:cNvSpPr>
            <a:spLocks noGrp="1"/>
          </p:cNvSpPr>
          <p:nvPr>
            <p:ph type="title"/>
          </p:nvPr>
        </p:nvSpPr>
        <p:spPr>
          <a:xfrm>
            <a:off x="415600" y="136167"/>
            <a:ext cx="11360800" cy="763600"/>
          </a:xfrm>
        </p:spPr>
        <p:txBody>
          <a:bodyPr/>
          <a:lstStyle/>
          <a:p>
            <a:r>
              <a:rPr lang="en-US" dirty="0"/>
              <a:t>Full Problem</a:t>
            </a:r>
          </a:p>
        </p:txBody>
      </p:sp>
      <p:sp>
        <p:nvSpPr>
          <p:cNvPr id="3" name="Text Placeholder 2">
            <a:extLst>
              <a:ext uri="{FF2B5EF4-FFF2-40B4-BE49-F238E27FC236}">
                <a16:creationId xmlns:a16="http://schemas.microsoft.com/office/drawing/2014/main" id="{A31AE72B-A5FC-A54E-8101-DB39CF47F747}"/>
              </a:ext>
            </a:extLst>
          </p:cNvPr>
          <p:cNvSpPr>
            <a:spLocks noGrp="1"/>
          </p:cNvSpPr>
          <p:nvPr>
            <p:ph type="body" idx="1"/>
          </p:nvPr>
        </p:nvSpPr>
        <p:spPr>
          <a:xfrm>
            <a:off x="415600" y="899767"/>
            <a:ext cx="11531758" cy="850935"/>
          </a:xfrm>
        </p:spPr>
        <p:style>
          <a:lnRef idx="2">
            <a:schemeClr val="accent1"/>
          </a:lnRef>
          <a:fillRef idx="1">
            <a:schemeClr val="lt1"/>
          </a:fillRef>
          <a:effectRef idx="0">
            <a:schemeClr val="accent1"/>
          </a:effectRef>
          <a:fontRef idx="minor">
            <a:schemeClr val="dk1"/>
          </a:fontRef>
        </p:style>
        <p:txBody>
          <a:bodyPr/>
          <a:lstStyle/>
          <a:p>
            <a:pPr marL="0" lvl="0" indent="0">
              <a:spcAft>
                <a:spcPts val="1600"/>
              </a:spcAft>
              <a:buNone/>
            </a:pPr>
            <a:r>
              <a:rPr lang="en-US" sz="1400" b="1" dirty="0"/>
              <a:t>Setup</a:t>
            </a:r>
            <a:r>
              <a:rPr lang="en-US" sz="1400" dirty="0"/>
              <a:t>: Is there a difference in the proportion of male and female college students who prefer Starbucks as their favorite coffee spot? We collected data from random samples of students from CSCC and found that 31 out of 114 males and 63 out of 176 females prefer Starbucks. Test an appropriate hypothesis with </a:t>
            </a:r>
            <a:r>
              <a:rPr lang="el-GR" sz="1400" dirty="0"/>
              <a:t>α = 0.05.</a:t>
            </a:r>
            <a:endParaRPr lang="en-US" sz="1400" dirty="0"/>
          </a:p>
        </p:txBody>
      </p:sp>
      <p:sp>
        <p:nvSpPr>
          <p:cNvPr id="4" name="TextBox 3">
            <a:extLst>
              <a:ext uri="{FF2B5EF4-FFF2-40B4-BE49-F238E27FC236}">
                <a16:creationId xmlns:a16="http://schemas.microsoft.com/office/drawing/2014/main" id="{D52B4272-8490-ED4D-8BAD-6A2CE80956E6}"/>
              </a:ext>
            </a:extLst>
          </p:cNvPr>
          <p:cNvSpPr txBox="1"/>
          <p:nvPr/>
        </p:nvSpPr>
        <p:spPr>
          <a:xfrm>
            <a:off x="4030579" y="103081"/>
            <a:ext cx="4547937" cy="73866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Here is an </a:t>
            </a:r>
            <a:r>
              <a:rPr lang="en-US" sz="1400" u="sng" dirty="0"/>
              <a:t>entire TWO sample hypothesis problem</a:t>
            </a:r>
            <a:r>
              <a:rPr lang="en-US" sz="1400" dirty="0"/>
              <a:t> worked out </a:t>
            </a:r>
            <a:r>
              <a:rPr lang="en-US" sz="1400" u="sng" dirty="0"/>
              <a:t>perfectly</a:t>
            </a:r>
            <a:r>
              <a:rPr lang="en-US" sz="1400" dirty="0"/>
              <a:t> to show us where we are going!</a:t>
            </a:r>
          </a:p>
          <a:p>
            <a:pPr marL="285750" indent="-285750">
              <a:buFont typeface="Arial" panose="020B0604020202020204" pitchFamily="34" charset="0"/>
              <a:buChar char="•"/>
            </a:pPr>
            <a:r>
              <a:rPr lang="en-US" sz="1400" u="sng" dirty="0"/>
              <a:t>Then we will break it down piece by piece again!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D7AE08-3145-5F49-9B33-D3CE12A38E58}"/>
                  </a:ext>
                </a:extLst>
              </p:cNvPr>
              <p:cNvSpPr txBox="1"/>
              <p:nvPr/>
            </p:nvSpPr>
            <p:spPr>
              <a:xfrm>
                <a:off x="415600" y="1867849"/>
                <a:ext cx="5594922" cy="501675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u="sng" dirty="0"/>
                  <a:t>Solution</a:t>
                </a:r>
              </a:p>
              <a:p>
                <a:endParaRPr lang="en-US" sz="1600" u="sng" dirty="0"/>
              </a:p>
              <a:p>
                <a:r>
                  <a:rPr lang="en-US" sz="1600" dirty="0"/>
                  <a:t>Hypotheses:</a:t>
                </a:r>
              </a:p>
              <a:p>
                <a:r>
                  <a:rPr lang="en-US" sz="1600" i="1" dirty="0">
                    <a:solidFill>
                      <a:srgbClr val="7030A0"/>
                    </a:solidFill>
                  </a:rPr>
                  <a:t>Let p</a:t>
                </a:r>
                <a:r>
                  <a:rPr lang="en-US" sz="1600" i="1" baseline="-25000" dirty="0">
                    <a:solidFill>
                      <a:srgbClr val="7030A0"/>
                    </a:solidFill>
                  </a:rPr>
                  <a:t>1</a:t>
                </a:r>
                <a:r>
                  <a:rPr lang="en-US" sz="1600" i="1" dirty="0">
                    <a:solidFill>
                      <a:srgbClr val="7030A0"/>
                    </a:solidFill>
                  </a:rPr>
                  <a:t> = true proportion of males who prefer Starbucks</a:t>
                </a:r>
              </a:p>
              <a:p>
                <a:r>
                  <a:rPr lang="en-US" sz="1600" i="1" dirty="0">
                    <a:solidFill>
                      <a:srgbClr val="7030A0"/>
                    </a:solidFill>
                  </a:rPr>
                  <a:t>Let p</a:t>
                </a:r>
                <a:r>
                  <a:rPr lang="en-US" sz="1600" i="1" baseline="-25000" dirty="0">
                    <a:solidFill>
                      <a:srgbClr val="7030A0"/>
                    </a:solidFill>
                  </a:rPr>
                  <a:t>2</a:t>
                </a:r>
                <a:r>
                  <a:rPr lang="en-US" sz="1600" i="1" dirty="0">
                    <a:solidFill>
                      <a:srgbClr val="7030A0"/>
                    </a:solidFill>
                  </a:rPr>
                  <a:t> = true proportion of females who prefer Starbucks</a:t>
                </a:r>
              </a:p>
              <a:p>
                <a:endParaRPr lang="en-US" sz="1600" i="1" dirty="0">
                  <a:solidFill>
                    <a:srgbClr val="7030A0"/>
                  </a:solidFill>
                </a:endParaRPr>
              </a:p>
              <a:p>
                <a:r>
                  <a:rPr lang="en-US" sz="1600" b="0" i="1" dirty="0">
                    <a:solidFill>
                      <a:srgbClr val="7030A0"/>
                    </a:solidFill>
                  </a:rPr>
                  <a:t> </a:t>
                </a:r>
                <a14:m>
                  <m:oMath xmlns:m="http://schemas.openxmlformats.org/officeDocument/2006/math">
                    <m:sSub>
                      <m:sSubPr>
                        <m:ctrlPr>
                          <a:rPr lang="en-US" sz="1600" b="0" i="1" smtClean="0">
                            <a:solidFill>
                              <a:srgbClr val="7030A0"/>
                            </a:solidFill>
                            <a:latin typeface="Cambria Math" panose="02040503050406030204" pitchFamily="18" charset="0"/>
                          </a:rPr>
                        </m:ctrlPr>
                      </m:sSubPr>
                      <m:e>
                        <m:r>
                          <a:rPr lang="en-US" sz="1600" b="0" i="1" smtClean="0">
                            <a:solidFill>
                              <a:srgbClr val="7030A0"/>
                            </a:solidFill>
                            <a:latin typeface="Cambria Math" panose="02040503050406030204" pitchFamily="18" charset="0"/>
                          </a:rPr>
                          <m:t>𝐻</m:t>
                        </m:r>
                      </m:e>
                      <m:sub>
                        <m:r>
                          <a:rPr lang="en-US" sz="1600" b="0" i="1" smtClean="0">
                            <a:solidFill>
                              <a:srgbClr val="7030A0"/>
                            </a:solidFill>
                            <a:latin typeface="Cambria Math" panose="02040503050406030204" pitchFamily="18" charset="0"/>
                          </a:rPr>
                          <m:t>0</m:t>
                        </m:r>
                      </m:sub>
                    </m:sSub>
                    <m:r>
                      <a:rPr lang="en-US" sz="1600" b="0" i="1" smtClean="0">
                        <a:solidFill>
                          <a:srgbClr val="7030A0"/>
                        </a:solidFill>
                        <a:latin typeface="Cambria Math" panose="02040503050406030204" pitchFamily="18" charset="0"/>
                      </a:rPr>
                      <m:t>:</m:t>
                    </m:r>
                    <m:sSub>
                      <m:sSubPr>
                        <m:ctrlPr>
                          <a:rPr lang="en-US" sz="1600" b="0" i="1" smtClean="0">
                            <a:solidFill>
                              <a:srgbClr val="7030A0"/>
                            </a:solidFill>
                            <a:latin typeface="Cambria Math" panose="02040503050406030204" pitchFamily="18" charset="0"/>
                          </a:rPr>
                        </m:ctrlPr>
                      </m:sSubPr>
                      <m:e>
                        <m:r>
                          <a:rPr lang="en-US" sz="1600" b="0" i="1" smtClean="0">
                            <a:solidFill>
                              <a:srgbClr val="7030A0"/>
                            </a:solidFill>
                            <a:latin typeface="Cambria Math" panose="02040503050406030204" pitchFamily="18" charset="0"/>
                          </a:rPr>
                          <m:t>𝑝</m:t>
                        </m:r>
                      </m:e>
                      <m:sub>
                        <m:r>
                          <a:rPr lang="en-US" sz="1600" b="0" i="1" smtClean="0">
                            <a:solidFill>
                              <a:srgbClr val="7030A0"/>
                            </a:solidFill>
                            <a:latin typeface="Cambria Math" panose="02040503050406030204" pitchFamily="18" charset="0"/>
                          </a:rPr>
                          <m:t>1</m:t>
                        </m:r>
                      </m:sub>
                    </m:sSub>
                    <m:r>
                      <a:rPr lang="en-US" sz="1600" b="0" i="1" smtClean="0">
                        <a:solidFill>
                          <a:srgbClr val="7030A0"/>
                        </a:solidFill>
                        <a:latin typeface="Cambria Math" panose="02040503050406030204" pitchFamily="18" charset="0"/>
                      </a:rPr>
                      <m:t>−</m:t>
                    </m:r>
                    <m:sSub>
                      <m:sSubPr>
                        <m:ctrlPr>
                          <a:rPr lang="en-US" sz="1600" b="0" i="1" smtClean="0">
                            <a:solidFill>
                              <a:srgbClr val="7030A0"/>
                            </a:solidFill>
                            <a:latin typeface="Cambria Math" panose="02040503050406030204" pitchFamily="18" charset="0"/>
                          </a:rPr>
                        </m:ctrlPr>
                      </m:sSubPr>
                      <m:e>
                        <m:r>
                          <a:rPr lang="en-US" sz="1600" b="0" i="1" smtClean="0">
                            <a:solidFill>
                              <a:srgbClr val="7030A0"/>
                            </a:solidFill>
                            <a:latin typeface="Cambria Math" panose="02040503050406030204" pitchFamily="18" charset="0"/>
                          </a:rPr>
                          <m:t>𝑝</m:t>
                        </m:r>
                      </m:e>
                      <m:sub>
                        <m:r>
                          <a:rPr lang="en-US" sz="1600" b="0" i="1" smtClean="0">
                            <a:solidFill>
                              <a:srgbClr val="7030A0"/>
                            </a:solidFill>
                            <a:latin typeface="Cambria Math" panose="02040503050406030204" pitchFamily="18" charset="0"/>
                          </a:rPr>
                          <m:t>2</m:t>
                        </m:r>
                      </m:sub>
                    </m:sSub>
                    <m:r>
                      <a:rPr lang="en-US" sz="1600" b="0" i="1" smtClean="0">
                        <a:solidFill>
                          <a:srgbClr val="7030A0"/>
                        </a:solidFill>
                        <a:latin typeface="Cambria Math" panose="02040503050406030204" pitchFamily="18" charset="0"/>
                      </a:rPr>
                      <m:t>=0</m:t>
                    </m:r>
                  </m:oMath>
                </a14:m>
                <a:endParaRPr lang="en-US" sz="1600" b="0" i="1" dirty="0">
                  <a:solidFill>
                    <a:srgbClr val="7030A0"/>
                  </a:solidFill>
                  <a:latin typeface="Cambria Math" panose="02040503050406030204" pitchFamily="18" charset="0"/>
                </a:endParaRPr>
              </a:p>
              <a:p>
                <a:r>
                  <a:rPr lang="en-US" sz="1600" i="1" dirty="0">
                    <a:solidFill>
                      <a:srgbClr val="7030A0"/>
                    </a:solidFill>
                  </a:rPr>
                  <a:t> </a:t>
                </a:r>
                <a14:m>
                  <m:oMath xmlns:m="http://schemas.openxmlformats.org/officeDocument/2006/math">
                    <m:sSub>
                      <m:sSubPr>
                        <m:ctrlPr>
                          <a:rPr lang="en-US" sz="1600" i="1">
                            <a:solidFill>
                              <a:srgbClr val="7030A0"/>
                            </a:solidFill>
                            <a:latin typeface="Cambria Math" panose="02040503050406030204" pitchFamily="18" charset="0"/>
                          </a:rPr>
                        </m:ctrlPr>
                      </m:sSubPr>
                      <m:e>
                        <m:r>
                          <a:rPr lang="en-US" sz="1600" i="1" smtClean="0">
                            <a:solidFill>
                              <a:srgbClr val="7030A0"/>
                            </a:solidFill>
                            <a:latin typeface="Cambria Math" panose="02040503050406030204" pitchFamily="18" charset="0"/>
                          </a:rPr>
                          <m:t>𝐻</m:t>
                        </m:r>
                      </m:e>
                      <m:sub>
                        <m:r>
                          <a:rPr lang="en-US" sz="1600" b="0" i="1" smtClean="0">
                            <a:solidFill>
                              <a:srgbClr val="7030A0"/>
                            </a:solidFill>
                            <a:latin typeface="Cambria Math" panose="02040503050406030204" pitchFamily="18" charset="0"/>
                          </a:rPr>
                          <m:t>𝐴</m:t>
                        </m:r>
                      </m:sub>
                    </m:sSub>
                    <m:r>
                      <a:rPr lang="en-US" sz="1600" i="1" smtClean="0">
                        <a:solidFill>
                          <a:srgbClr val="7030A0"/>
                        </a:solidFill>
                        <a:latin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𝑝</m:t>
                        </m:r>
                      </m:e>
                      <m:sub>
                        <m:r>
                          <a:rPr lang="en-US" sz="1600" i="1">
                            <a:solidFill>
                              <a:srgbClr val="7030A0"/>
                            </a:solidFill>
                            <a:latin typeface="Cambria Math" panose="02040503050406030204" pitchFamily="18" charset="0"/>
                          </a:rPr>
                          <m:t>1</m:t>
                        </m:r>
                      </m:sub>
                    </m:sSub>
                    <m:r>
                      <a:rPr lang="en-US" sz="1600" i="1">
                        <a:solidFill>
                          <a:srgbClr val="7030A0"/>
                        </a:solidFill>
                        <a:latin typeface="Cambria Math" panose="02040503050406030204" pitchFamily="18" charset="0"/>
                      </a:rPr>
                      <m:t>−</m:t>
                    </m:r>
                    <m:sSub>
                      <m:sSubPr>
                        <m:ctrlPr>
                          <a:rPr lang="en-US" sz="1600" i="1">
                            <a:solidFill>
                              <a:srgbClr val="7030A0"/>
                            </a:solidFill>
                            <a:latin typeface="Cambria Math" panose="02040503050406030204" pitchFamily="18" charset="0"/>
                          </a:rPr>
                        </m:ctrlPr>
                      </m:sSubPr>
                      <m:e>
                        <m:r>
                          <a:rPr lang="en-US" sz="1600" i="1">
                            <a:solidFill>
                              <a:srgbClr val="7030A0"/>
                            </a:solidFill>
                            <a:latin typeface="Cambria Math" panose="02040503050406030204" pitchFamily="18" charset="0"/>
                          </a:rPr>
                          <m:t>𝑝</m:t>
                        </m:r>
                      </m:e>
                      <m:sub>
                        <m:r>
                          <a:rPr lang="en-US" sz="1600" i="1">
                            <a:solidFill>
                              <a:srgbClr val="7030A0"/>
                            </a:solidFill>
                            <a:latin typeface="Cambria Math" panose="02040503050406030204" pitchFamily="18" charset="0"/>
                          </a:rPr>
                          <m:t>2</m:t>
                        </m:r>
                      </m:sub>
                    </m:sSub>
                    <m:r>
                      <a:rPr lang="en-US" sz="1600" b="0" i="1" smtClean="0">
                        <a:solidFill>
                          <a:srgbClr val="7030A0"/>
                        </a:solidFill>
                        <a:latin typeface="Cambria Math" panose="02040503050406030204" pitchFamily="18" charset="0"/>
                      </a:rPr>
                      <m:t>≠</m:t>
                    </m:r>
                    <m:r>
                      <a:rPr lang="en-US" sz="1600" i="1">
                        <a:solidFill>
                          <a:srgbClr val="7030A0"/>
                        </a:solidFill>
                        <a:latin typeface="Cambria Math" panose="02040503050406030204" pitchFamily="18" charset="0"/>
                      </a:rPr>
                      <m:t>0</m:t>
                    </m:r>
                  </m:oMath>
                </a14:m>
                <a:endParaRPr lang="en-US" sz="1600" i="1" dirty="0">
                  <a:solidFill>
                    <a:srgbClr val="7030A0"/>
                  </a:solidFill>
                  <a:latin typeface="Cambria Math" panose="02040503050406030204" pitchFamily="18" charset="0"/>
                </a:endParaRPr>
              </a:p>
              <a:p>
                <a:endParaRPr lang="en-US" sz="1600" i="1" dirty="0">
                  <a:solidFill>
                    <a:srgbClr val="7030A0"/>
                  </a:solidFill>
                </a:endParaRPr>
              </a:p>
              <a:p>
                <a:r>
                  <a:rPr lang="en-US" sz="1600" i="1" dirty="0">
                    <a:solidFill>
                      <a:srgbClr val="7030A0"/>
                    </a:solidFill>
                  </a:rPr>
                  <a:t>Set 𝛼 = 0.05</a:t>
                </a:r>
              </a:p>
              <a:p>
                <a:endParaRPr lang="en-US" sz="1600" i="1" dirty="0"/>
              </a:p>
              <a:p>
                <a:r>
                  <a:rPr lang="en-US" sz="1600" dirty="0"/>
                  <a:t>Check Assumptions:</a:t>
                </a:r>
              </a:p>
              <a:p>
                <a:pPr marL="285750" indent="-285750">
                  <a:buFont typeface="Arial" panose="020B0604020202020204" pitchFamily="34" charset="0"/>
                  <a:buChar char="•"/>
                </a:pPr>
                <a:r>
                  <a:rPr lang="en-US" sz="1600" i="1" dirty="0">
                    <a:solidFill>
                      <a:srgbClr val="7030A0"/>
                    </a:solidFill>
                  </a:rPr>
                  <a:t>Randomization: Random sample of males and females were taken</a:t>
                </a:r>
              </a:p>
              <a:p>
                <a:pPr marL="285750" indent="-285750">
                  <a:buFont typeface="Arial" panose="020B0604020202020204" pitchFamily="34" charset="0"/>
                  <a:buChar char="•"/>
                </a:pPr>
                <a:r>
                  <a:rPr lang="en-US" sz="1600" i="1" dirty="0">
                    <a:solidFill>
                      <a:srgbClr val="7030A0"/>
                    </a:solidFill>
                  </a:rPr>
                  <a:t>Independence: Males and females are independent groups</a:t>
                </a:r>
              </a:p>
              <a:p>
                <a:pPr marL="285750" indent="-285750">
                  <a:buFont typeface="Arial" panose="020B0604020202020204" pitchFamily="34" charset="0"/>
                  <a:buChar char="•"/>
                </a:pPr>
                <a:r>
                  <a:rPr lang="en-US" sz="1600" i="1" dirty="0">
                    <a:solidFill>
                      <a:srgbClr val="7030A0"/>
                    </a:solidFill>
                  </a:rPr>
                  <a:t>Large enough samples:</a:t>
                </a:r>
              </a:p>
              <a:p>
                <a:pPr marL="742950" lvl="1" indent="-285750">
                  <a:buFont typeface="Arial" panose="020B0604020202020204" pitchFamily="34" charset="0"/>
                  <a:buChar char="•"/>
                </a:pPr>
                <a:r>
                  <a:rPr lang="en-US" sz="1600" dirty="0">
                    <a:solidFill>
                      <a:srgbClr val="7030A0"/>
                    </a:solidFill>
                  </a:rPr>
                  <a:t>Males </a:t>
                </a:r>
                <a:r>
                  <a:rPr lang="en-US" sz="1600" i="1" dirty="0">
                    <a:solidFill>
                      <a:srgbClr val="7030A0"/>
                    </a:solidFill>
                  </a:rPr>
                  <a:t>→ 31 successes and 83 failures, both &gt; 5</a:t>
                </a:r>
              </a:p>
              <a:p>
                <a:pPr marL="742950" lvl="1" indent="-285750">
                  <a:buFont typeface="Arial" panose="020B0604020202020204" pitchFamily="34" charset="0"/>
                  <a:buChar char="•"/>
                </a:pPr>
                <a:r>
                  <a:rPr lang="en-US" sz="1600" dirty="0">
                    <a:solidFill>
                      <a:srgbClr val="7030A0"/>
                    </a:solidFill>
                  </a:rPr>
                  <a:t>Females </a:t>
                </a:r>
                <a:r>
                  <a:rPr lang="en-US" sz="1600" i="1" dirty="0">
                    <a:solidFill>
                      <a:srgbClr val="7030A0"/>
                    </a:solidFill>
                  </a:rPr>
                  <a:t>→63 successes and 113 failures, both &gt; 5</a:t>
                </a:r>
              </a:p>
              <a:p>
                <a:pPr marL="742950" lvl="1" indent="-285750">
                  <a:buFont typeface="Arial" panose="020B0604020202020204" pitchFamily="34" charset="0"/>
                  <a:buChar char="•"/>
                </a:pPr>
                <a:endParaRPr lang="en-US" sz="1600" i="1" dirty="0">
                  <a:solidFill>
                    <a:srgbClr val="7030A0"/>
                  </a:solidFill>
                </a:endParaRPr>
              </a:p>
              <a:p>
                <a:pPr marL="285750" indent="-285750">
                  <a:buFont typeface="Arial" panose="020B0604020202020204" pitchFamily="34" charset="0"/>
                  <a:buChar char="•"/>
                </a:pPr>
                <a:r>
                  <a:rPr lang="en-US" sz="1600" i="1" dirty="0">
                    <a:solidFill>
                      <a:srgbClr val="7030A0"/>
                    </a:solidFill>
                  </a:rPr>
                  <a:t>All conditions are met, appropriate to continue with test!</a:t>
                </a:r>
              </a:p>
            </p:txBody>
          </p:sp>
        </mc:Choice>
        <mc:Fallback xmlns="">
          <p:sp>
            <p:nvSpPr>
              <p:cNvPr id="6" name="TextBox 5">
                <a:extLst>
                  <a:ext uri="{FF2B5EF4-FFF2-40B4-BE49-F238E27FC236}">
                    <a16:creationId xmlns:a16="http://schemas.microsoft.com/office/drawing/2014/main" id="{7ED7AE08-3145-5F49-9B33-D3CE12A38E58}"/>
                  </a:ext>
                </a:extLst>
              </p:cNvPr>
              <p:cNvSpPr txBox="1">
                <a:spLocks noRot="1" noChangeAspect="1" noMove="1" noResize="1" noEditPoints="1" noAdjustHandles="1" noChangeArrowheads="1" noChangeShapeType="1" noTextEdit="1"/>
              </p:cNvSpPr>
              <p:nvPr/>
            </p:nvSpPr>
            <p:spPr>
              <a:xfrm>
                <a:off x="415600" y="1867849"/>
                <a:ext cx="5594922" cy="5016758"/>
              </a:xfrm>
              <a:prstGeom prst="rect">
                <a:avLst/>
              </a:prstGeom>
              <a:blipFill>
                <a:blip r:embed="rId2"/>
                <a:stretch>
                  <a:fillRect l="-452" t="-252" b="-50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5CFF0A0-DB1C-9148-AB87-44E68777E662}"/>
              </a:ext>
            </a:extLst>
          </p:cNvPr>
          <p:cNvSpPr txBox="1"/>
          <p:nvPr/>
        </p:nvSpPr>
        <p:spPr>
          <a:xfrm>
            <a:off x="6175285" y="1867849"/>
            <a:ext cx="6010521" cy="470898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500" dirty="0"/>
              <a:t>Rejection Region:</a:t>
            </a:r>
          </a:p>
          <a:p>
            <a:r>
              <a:rPr lang="en-US" sz="1500" i="1" dirty="0">
                <a:solidFill>
                  <a:srgbClr val="7030A0"/>
                </a:solidFill>
              </a:rPr>
              <a:t>Z* = </a:t>
            </a:r>
            <a:r>
              <a:rPr lang="en-US" sz="1500" i="1" dirty="0" err="1">
                <a:solidFill>
                  <a:srgbClr val="7030A0"/>
                </a:solidFill>
              </a:rPr>
              <a:t>invNorm</a:t>
            </a:r>
            <a:r>
              <a:rPr lang="en-US" sz="1500" i="1" dirty="0">
                <a:solidFill>
                  <a:srgbClr val="7030A0"/>
                </a:solidFill>
              </a:rPr>
              <a:t>(area = 0.05/2, 𝜇 = 0, 𝞂 = 1) = -1.96</a:t>
            </a:r>
          </a:p>
          <a:p>
            <a:endParaRPr lang="en-US" sz="1500" i="1" dirty="0"/>
          </a:p>
          <a:p>
            <a:endParaRPr lang="en-US" sz="1500" i="1" dirty="0"/>
          </a:p>
          <a:p>
            <a:endParaRPr lang="en-US" sz="1500" i="1" dirty="0"/>
          </a:p>
          <a:p>
            <a:endParaRPr lang="en-US" sz="1500" i="1" dirty="0"/>
          </a:p>
          <a:p>
            <a:endParaRPr lang="en-US" sz="1500" i="1" dirty="0"/>
          </a:p>
          <a:p>
            <a:endParaRPr lang="en-US" sz="1500" i="1" dirty="0"/>
          </a:p>
          <a:p>
            <a:endParaRPr lang="en-US" sz="1500" i="1" dirty="0"/>
          </a:p>
          <a:p>
            <a:r>
              <a:rPr lang="en-US" sz="1500" dirty="0"/>
              <a:t>Test Statistic:</a:t>
            </a:r>
          </a:p>
          <a:p>
            <a:r>
              <a:rPr lang="en-US" sz="1500" i="1" dirty="0">
                <a:solidFill>
                  <a:srgbClr val="7030A0"/>
                </a:solidFill>
              </a:rPr>
              <a:t>TS = Z</a:t>
            </a:r>
            <a:r>
              <a:rPr lang="en-US" sz="1500" i="1" baseline="-25000" dirty="0">
                <a:solidFill>
                  <a:srgbClr val="7030A0"/>
                </a:solidFill>
              </a:rPr>
              <a:t>stat</a:t>
            </a:r>
            <a:r>
              <a:rPr lang="en-US" sz="1500" i="1" dirty="0">
                <a:solidFill>
                  <a:srgbClr val="7030A0"/>
                </a:solidFill>
              </a:rPr>
              <a:t> = 2–</a:t>
            </a:r>
            <a:r>
              <a:rPr lang="en-US" sz="1500" i="1" dirty="0" err="1">
                <a:solidFill>
                  <a:srgbClr val="7030A0"/>
                </a:solidFill>
              </a:rPr>
              <a:t>PropZTest</a:t>
            </a:r>
            <a:r>
              <a:rPr lang="en-US" sz="1500" i="1" dirty="0">
                <a:solidFill>
                  <a:srgbClr val="7030A0"/>
                </a:solidFill>
              </a:rPr>
              <a:t>(x</a:t>
            </a:r>
            <a:r>
              <a:rPr lang="en-US" sz="1500" i="1" baseline="-25000" dirty="0">
                <a:solidFill>
                  <a:srgbClr val="7030A0"/>
                </a:solidFill>
              </a:rPr>
              <a:t>1</a:t>
            </a:r>
            <a:r>
              <a:rPr lang="en-US" sz="1500" i="1" dirty="0">
                <a:solidFill>
                  <a:srgbClr val="7030A0"/>
                </a:solidFill>
              </a:rPr>
              <a:t> = 31, n</a:t>
            </a:r>
            <a:r>
              <a:rPr lang="en-US" sz="1500" i="1" baseline="-25000" dirty="0">
                <a:solidFill>
                  <a:srgbClr val="7030A0"/>
                </a:solidFill>
              </a:rPr>
              <a:t>1</a:t>
            </a:r>
            <a:r>
              <a:rPr lang="en-US" sz="1500" i="1" dirty="0">
                <a:solidFill>
                  <a:srgbClr val="7030A0"/>
                </a:solidFill>
              </a:rPr>
              <a:t> = 114, x</a:t>
            </a:r>
            <a:r>
              <a:rPr lang="en-US" sz="1500" i="1" baseline="-25000" dirty="0">
                <a:solidFill>
                  <a:srgbClr val="7030A0"/>
                </a:solidFill>
              </a:rPr>
              <a:t>2</a:t>
            </a:r>
            <a:r>
              <a:rPr lang="en-US" sz="1500" i="1" dirty="0">
                <a:solidFill>
                  <a:srgbClr val="7030A0"/>
                </a:solidFill>
              </a:rPr>
              <a:t> = 63, n</a:t>
            </a:r>
            <a:r>
              <a:rPr lang="en-US" sz="1500" i="1" baseline="-25000" dirty="0">
                <a:solidFill>
                  <a:srgbClr val="7030A0"/>
                </a:solidFill>
              </a:rPr>
              <a:t>2</a:t>
            </a:r>
            <a:r>
              <a:rPr lang="en-US" sz="1500" i="1" dirty="0">
                <a:solidFill>
                  <a:srgbClr val="7030A0"/>
                </a:solidFill>
              </a:rPr>
              <a:t> = 176, p</a:t>
            </a:r>
            <a:r>
              <a:rPr lang="en-US" sz="1500" i="1" baseline="-25000" dirty="0">
                <a:solidFill>
                  <a:srgbClr val="7030A0"/>
                </a:solidFill>
              </a:rPr>
              <a:t>1</a:t>
            </a:r>
            <a:r>
              <a:rPr lang="en-US" sz="1500" i="1" dirty="0">
                <a:solidFill>
                  <a:srgbClr val="7030A0"/>
                </a:solidFill>
              </a:rPr>
              <a:t> ≠ p</a:t>
            </a:r>
            <a:r>
              <a:rPr lang="en-US" sz="1500" i="1" baseline="-25000" dirty="0">
                <a:solidFill>
                  <a:srgbClr val="7030A0"/>
                </a:solidFill>
              </a:rPr>
              <a:t>2</a:t>
            </a:r>
            <a:r>
              <a:rPr lang="en-US" sz="1500" i="1" dirty="0">
                <a:solidFill>
                  <a:srgbClr val="7030A0"/>
                </a:solidFill>
              </a:rPr>
              <a:t>) = -1.529</a:t>
            </a:r>
          </a:p>
          <a:p>
            <a:endParaRPr lang="en-US" sz="1500" i="1" dirty="0"/>
          </a:p>
          <a:p>
            <a:r>
              <a:rPr lang="en-US" sz="1500" i="1" dirty="0">
                <a:solidFill>
                  <a:srgbClr val="7030A0"/>
                </a:solidFill>
              </a:rPr>
              <a:t>|</a:t>
            </a:r>
            <a:r>
              <a:rPr lang="en-US" sz="1500" i="1" dirty="0" err="1">
                <a:solidFill>
                  <a:srgbClr val="7030A0"/>
                </a:solidFill>
              </a:rPr>
              <a:t>Z</a:t>
            </a:r>
            <a:r>
              <a:rPr lang="en-US" sz="1500" i="1" baseline="-25000" dirty="0" err="1">
                <a:solidFill>
                  <a:srgbClr val="7030A0"/>
                </a:solidFill>
              </a:rPr>
              <a:t>stat</a:t>
            </a:r>
            <a:r>
              <a:rPr lang="en-US" sz="1500" i="1" dirty="0">
                <a:solidFill>
                  <a:srgbClr val="7030A0"/>
                </a:solidFill>
              </a:rPr>
              <a:t>| = 1.529 &lt; 1.96 = |Z*| → Fail to reject H</a:t>
            </a:r>
            <a:r>
              <a:rPr lang="en-US" sz="1500" i="1" baseline="-25000" dirty="0">
                <a:solidFill>
                  <a:srgbClr val="7030A0"/>
                </a:solidFill>
              </a:rPr>
              <a:t>0</a:t>
            </a:r>
            <a:endParaRPr lang="en-US" sz="1500" i="1" dirty="0">
              <a:solidFill>
                <a:srgbClr val="7030A0"/>
              </a:solidFill>
            </a:endParaRPr>
          </a:p>
          <a:p>
            <a:endParaRPr lang="en-US" sz="1500" dirty="0"/>
          </a:p>
          <a:p>
            <a:r>
              <a:rPr lang="en-US" sz="1500" dirty="0">
                <a:solidFill>
                  <a:schemeClr val="tx1"/>
                </a:solidFill>
              </a:rPr>
              <a:t>Conclusion and Interpretation:</a:t>
            </a:r>
          </a:p>
          <a:p>
            <a:r>
              <a:rPr lang="en-US" sz="1500" i="1" dirty="0">
                <a:solidFill>
                  <a:srgbClr val="7030A0"/>
                </a:solidFill>
              </a:rPr>
              <a:t>Because the absolute value our Test Statistic </a:t>
            </a:r>
            <a:r>
              <a:rPr lang="en-US" sz="1500" i="1" dirty="0" err="1">
                <a:solidFill>
                  <a:srgbClr val="7030A0"/>
                </a:solidFill>
              </a:rPr>
              <a:t>Z</a:t>
            </a:r>
            <a:r>
              <a:rPr lang="en-US" sz="1500" i="1" baseline="-25000" dirty="0" err="1">
                <a:solidFill>
                  <a:srgbClr val="7030A0"/>
                </a:solidFill>
              </a:rPr>
              <a:t>stat</a:t>
            </a:r>
            <a:r>
              <a:rPr lang="en-US" sz="1500" i="1" dirty="0">
                <a:solidFill>
                  <a:srgbClr val="7030A0"/>
                </a:solidFill>
              </a:rPr>
              <a:t> = 1.529 is less than the absolute value of the Critical Value Z*= 1.96 (5% significance level), we fail to reject the Null hypothesis. We do NOT have sufficient evidence to conclude that the true proportion of male college students who prefer Starbucks is different than that of females.</a:t>
            </a:r>
          </a:p>
        </p:txBody>
      </p:sp>
      <p:grpSp>
        <p:nvGrpSpPr>
          <p:cNvPr id="8" name="Group 7">
            <a:extLst>
              <a:ext uri="{FF2B5EF4-FFF2-40B4-BE49-F238E27FC236}">
                <a16:creationId xmlns:a16="http://schemas.microsoft.com/office/drawing/2014/main" id="{C582AA26-F33B-3042-A79A-04B06E4A00C2}"/>
              </a:ext>
            </a:extLst>
          </p:cNvPr>
          <p:cNvGrpSpPr/>
          <p:nvPr/>
        </p:nvGrpSpPr>
        <p:grpSpPr>
          <a:xfrm>
            <a:off x="7425154" y="2514302"/>
            <a:ext cx="4351246" cy="1601625"/>
            <a:chOff x="7233473" y="2391194"/>
            <a:chExt cx="4351246" cy="1601625"/>
          </a:xfrm>
        </p:grpSpPr>
        <p:grpSp>
          <p:nvGrpSpPr>
            <p:cNvPr id="19" name="Group 18">
              <a:extLst>
                <a:ext uri="{FF2B5EF4-FFF2-40B4-BE49-F238E27FC236}">
                  <a16:creationId xmlns:a16="http://schemas.microsoft.com/office/drawing/2014/main" id="{CFBB788C-319B-FA4B-88B8-C7576CB1EEA7}"/>
                </a:ext>
              </a:extLst>
            </p:cNvPr>
            <p:cNvGrpSpPr/>
            <p:nvPr/>
          </p:nvGrpSpPr>
          <p:grpSpPr>
            <a:xfrm>
              <a:off x="7233473" y="2391194"/>
              <a:ext cx="4351246" cy="1408166"/>
              <a:chOff x="6495714" y="3814233"/>
              <a:chExt cx="4351246" cy="1408166"/>
            </a:xfrm>
          </p:grpSpPr>
          <p:grpSp>
            <p:nvGrpSpPr>
              <p:cNvPr id="20" name="Group 19">
                <a:extLst>
                  <a:ext uri="{FF2B5EF4-FFF2-40B4-BE49-F238E27FC236}">
                    <a16:creationId xmlns:a16="http://schemas.microsoft.com/office/drawing/2014/main" id="{831FF3D9-2ACC-594A-9F5C-1E3C2EB3A137}"/>
                  </a:ext>
                </a:extLst>
              </p:cNvPr>
              <p:cNvGrpSpPr/>
              <p:nvPr/>
            </p:nvGrpSpPr>
            <p:grpSpPr>
              <a:xfrm>
                <a:off x="6495714" y="3814233"/>
                <a:ext cx="4351246" cy="1054100"/>
                <a:chOff x="3608135" y="3758431"/>
                <a:chExt cx="4351246" cy="1054100"/>
              </a:xfrm>
            </p:grpSpPr>
            <p:pic>
              <p:nvPicPr>
                <p:cNvPr id="27" name="Picture 26">
                  <a:extLst>
                    <a:ext uri="{FF2B5EF4-FFF2-40B4-BE49-F238E27FC236}">
                      <a16:creationId xmlns:a16="http://schemas.microsoft.com/office/drawing/2014/main" id="{ABEF8730-4298-704E-9DE0-35E0713D9A8E}"/>
                    </a:ext>
                  </a:extLst>
                </p:cNvPr>
                <p:cNvPicPr>
                  <a:picLocks noChangeAspect="1"/>
                </p:cNvPicPr>
                <p:nvPr/>
              </p:nvPicPr>
              <p:blipFill>
                <a:blip r:embed="rId3"/>
                <a:stretch>
                  <a:fillRect/>
                </a:stretch>
              </p:blipFill>
              <p:spPr>
                <a:xfrm>
                  <a:off x="4589378" y="3758431"/>
                  <a:ext cx="2184400" cy="1054100"/>
                </a:xfrm>
                <a:prstGeom prst="rect">
                  <a:avLst/>
                </a:prstGeom>
              </p:spPr>
            </p:pic>
            <p:cxnSp>
              <p:nvCxnSpPr>
                <p:cNvPr id="28" name="Straight Arrow Connector 27">
                  <a:extLst>
                    <a:ext uri="{FF2B5EF4-FFF2-40B4-BE49-F238E27FC236}">
                      <a16:creationId xmlns:a16="http://schemas.microsoft.com/office/drawing/2014/main" id="{CE383FC1-6561-2348-82E1-26B59ED8C43E}"/>
                    </a:ext>
                  </a:extLst>
                </p:cNvPr>
                <p:cNvCxnSpPr>
                  <a:cxnSpLocks/>
                </p:cNvCxnSpPr>
                <p:nvPr/>
              </p:nvCxnSpPr>
              <p:spPr>
                <a:xfrm flipH="1" flipV="1">
                  <a:off x="4601137" y="4143149"/>
                  <a:ext cx="371060" cy="44125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86E16C6-9C7D-384C-AFD9-B9C70428F533}"/>
                    </a:ext>
                  </a:extLst>
                </p:cNvPr>
                <p:cNvSpPr txBox="1"/>
                <p:nvPr/>
              </p:nvSpPr>
              <p:spPr>
                <a:xfrm flipH="1">
                  <a:off x="3608135" y="3824837"/>
                  <a:ext cx="1475133" cy="369332"/>
                </a:xfrm>
                <a:prstGeom prst="rect">
                  <a:avLst/>
                </a:prstGeom>
                <a:noFill/>
              </p:spPr>
              <p:txBody>
                <a:bodyPr wrap="square" rtlCol="0">
                  <a:spAutoFit/>
                </a:bodyPr>
                <a:lstStyle/>
                <a:p>
                  <a:r>
                    <a:rPr lang="en-US" dirty="0">
                      <a:solidFill>
                        <a:srgbClr val="7030A0"/>
                      </a:solidFill>
                    </a:rPr>
                    <a:t>0.025 = 𝛼/2</a:t>
                  </a:r>
                </a:p>
              </p:txBody>
            </p:sp>
            <p:cxnSp>
              <p:nvCxnSpPr>
                <p:cNvPr id="30" name="Straight Arrow Connector 29">
                  <a:extLst>
                    <a:ext uri="{FF2B5EF4-FFF2-40B4-BE49-F238E27FC236}">
                      <a16:creationId xmlns:a16="http://schemas.microsoft.com/office/drawing/2014/main" id="{88345850-35C5-8B42-B086-82D47A1F4538}"/>
                    </a:ext>
                  </a:extLst>
                </p:cNvPr>
                <p:cNvCxnSpPr>
                  <a:cxnSpLocks/>
                </p:cNvCxnSpPr>
                <p:nvPr/>
              </p:nvCxnSpPr>
              <p:spPr>
                <a:xfrm flipV="1">
                  <a:off x="6220030" y="4203433"/>
                  <a:ext cx="489640" cy="44125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92619A8-4A91-9044-9673-59694CFAA38A}"/>
                    </a:ext>
                  </a:extLst>
                </p:cNvPr>
                <p:cNvSpPr txBox="1"/>
                <p:nvPr/>
              </p:nvSpPr>
              <p:spPr>
                <a:xfrm>
                  <a:off x="6683070" y="3903435"/>
                  <a:ext cx="1276311" cy="369332"/>
                </a:xfrm>
                <a:prstGeom prst="rect">
                  <a:avLst/>
                </a:prstGeom>
                <a:noFill/>
              </p:spPr>
              <p:txBody>
                <a:bodyPr wrap="none" rtlCol="0">
                  <a:spAutoFit/>
                </a:bodyPr>
                <a:lstStyle/>
                <a:p>
                  <a:r>
                    <a:rPr lang="en-US" dirty="0">
                      <a:solidFill>
                        <a:srgbClr val="7030A0"/>
                      </a:solidFill>
                    </a:rPr>
                    <a:t>𝛼/2 = 0.025</a:t>
                  </a:r>
                </a:p>
              </p:txBody>
            </p:sp>
          </p:grpSp>
          <p:sp>
            <p:nvSpPr>
              <p:cNvPr id="21" name="TextBox 20">
                <a:extLst>
                  <a:ext uri="{FF2B5EF4-FFF2-40B4-BE49-F238E27FC236}">
                    <a16:creationId xmlns:a16="http://schemas.microsoft.com/office/drawing/2014/main" id="{9E64DC3E-9CDE-A844-8FAF-8B8F79F6E8E0}"/>
                  </a:ext>
                </a:extLst>
              </p:cNvPr>
              <p:cNvSpPr txBox="1"/>
              <p:nvPr/>
            </p:nvSpPr>
            <p:spPr>
              <a:xfrm>
                <a:off x="7567206" y="4822275"/>
                <a:ext cx="1160895" cy="369332"/>
              </a:xfrm>
              <a:prstGeom prst="rect">
                <a:avLst/>
              </a:prstGeom>
              <a:noFill/>
            </p:spPr>
            <p:txBody>
              <a:bodyPr wrap="none" rtlCol="0">
                <a:spAutoFit/>
              </a:bodyPr>
              <a:lstStyle/>
              <a:p>
                <a:r>
                  <a:rPr lang="en-US" dirty="0">
                    <a:solidFill>
                      <a:srgbClr val="7030A0"/>
                    </a:solidFill>
                  </a:rPr>
                  <a:t>Z* = -1.96 </a:t>
                </a:r>
              </a:p>
            </p:txBody>
          </p:sp>
          <p:sp>
            <p:nvSpPr>
              <p:cNvPr id="22" name="TextBox 21">
                <a:extLst>
                  <a:ext uri="{FF2B5EF4-FFF2-40B4-BE49-F238E27FC236}">
                    <a16:creationId xmlns:a16="http://schemas.microsoft.com/office/drawing/2014/main" id="{B0949D1F-AEE6-8643-8FF2-19193E619D35}"/>
                  </a:ext>
                </a:extLst>
              </p:cNvPr>
              <p:cNvSpPr txBox="1"/>
              <p:nvPr/>
            </p:nvSpPr>
            <p:spPr>
              <a:xfrm>
                <a:off x="8845120" y="4853067"/>
                <a:ext cx="1143262" cy="369332"/>
              </a:xfrm>
              <a:prstGeom prst="rect">
                <a:avLst/>
              </a:prstGeom>
              <a:noFill/>
            </p:spPr>
            <p:txBody>
              <a:bodyPr wrap="none" rtlCol="0">
                <a:spAutoFit/>
              </a:bodyPr>
              <a:lstStyle/>
              <a:p>
                <a:r>
                  <a:rPr lang="en-US" dirty="0">
                    <a:solidFill>
                      <a:srgbClr val="7030A0"/>
                    </a:solidFill>
                  </a:rPr>
                  <a:t>Z* = 1.96  </a:t>
                </a:r>
              </a:p>
            </p:txBody>
          </p:sp>
        </p:gr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DD3E5FF-0424-DA45-ACAA-C9AE7156E023}"/>
                    </a:ext>
                  </a:extLst>
                </p14:cNvPr>
                <p14:cNvContentPartPr/>
                <p14:nvPr/>
              </p14:nvContentPartPr>
              <p14:xfrm>
                <a:off x="9017442" y="2492973"/>
                <a:ext cx="12600" cy="954000"/>
              </p14:xfrm>
            </p:contentPart>
          </mc:Choice>
          <mc:Fallback xmlns="">
            <p:pic>
              <p:nvPicPr>
                <p:cNvPr id="5" name="Ink 4">
                  <a:extLst>
                    <a:ext uri="{FF2B5EF4-FFF2-40B4-BE49-F238E27FC236}">
                      <a16:creationId xmlns:a16="http://schemas.microsoft.com/office/drawing/2014/main" id="{FDD3E5FF-0424-DA45-ACAA-C9AE7156E023}"/>
                    </a:ext>
                  </a:extLst>
                </p:cNvPr>
                <p:cNvPicPr/>
                <p:nvPr/>
              </p:nvPicPr>
              <p:blipFill>
                <a:blip r:embed="rId5"/>
                <a:stretch>
                  <a:fillRect/>
                </a:stretch>
              </p:blipFill>
              <p:spPr>
                <a:xfrm>
                  <a:off x="9008442" y="2483973"/>
                  <a:ext cx="30240" cy="971640"/>
                </a:xfrm>
                <a:prstGeom prst="rect">
                  <a:avLst/>
                </a:prstGeom>
              </p:spPr>
            </p:pic>
          </mc:Fallback>
        </mc:AlternateContent>
        <p:sp>
          <p:nvSpPr>
            <p:cNvPr id="7" name="TextBox 6">
              <a:extLst>
                <a:ext uri="{FF2B5EF4-FFF2-40B4-BE49-F238E27FC236}">
                  <a16:creationId xmlns:a16="http://schemas.microsoft.com/office/drawing/2014/main" id="{D9414E16-14DE-2241-B3B9-788E02C51317}"/>
                </a:ext>
              </a:extLst>
            </p:cNvPr>
            <p:cNvSpPr txBox="1"/>
            <p:nvPr/>
          </p:nvSpPr>
          <p:spPr>
            <a:xfrm>
              <a:off x="8885412" y="3623487"/>
              <a:ext cx="524311" cy="369332"/>
            </a:xfrm>
            <a:prstGeom prst="rect">
              <a:avLst/>
            </a:prstGeom>
            <a:noFill/>
          </p:spPr>
          <p:txBody>
            <a:bodyPr wrap="none" rtlCol="0">
              <a:spAutoFit/>
            </a:bodyPr>
            <a:lstStyle/>
            <a:p>
              <a:r>
                <a:rPr lang="en-US" dirty="0" err="1">
                  <a:solidFill>
                    <a:srgbClr val="FFC000"/>
                  </a:solidFill>
                </a:rPr>
                <a:t>Z</a:t>
              </a:r>
              <a:r>
                <a:rPr lang="en-US" baseline="-25000" dirty="0" err="1">
                  <a:solidFill>
                    <a:srgbClr val="FFC000"/>
                  </a:solidFill>
                </a:rPr>
                <a:t>stat</a:t>
              </a:r>
              <a:endParaRPr lang="en-US" dirty="0">
                <a:solidFill>
                  <a:srgbClr val="FFC000"/>
                </a:solidFill>
              </a:endParaRPr>
            </a:p>
          </p:txBody>
        </p:sp>
      </p:grpSp>
    </p:spTree>
    <p:extLst>
      <p:ext uri="{BB962C8B-B14F-4D97-AF65-F5344CB8AC3E}">
        <p14:creationId xmlns:p14="http://schemas.microsoft.com/office/powerpoint/2010/main" val="1924337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304800" y="-140852"/>
            <a:ext cx="10515600" cy="1325563"/>
          </a:xfrm>
        </p:spPr>
        <p:txBody>
          <a:bodyPr/>
          <a:lstStyle/>
          <a:p>
            <a:r>
              <a:rPr lang="en-US" dirty="0"/>
              <a:t>Final Confidence Interval for </a:t>
            </a:r>
            <a:r>
              <a:rPr lang="en-US" i="1" dirty="0"/>
              <a:t>p</a:t>
            </a:r>
            <a:r>
              <a:rPr lang="en-US" i="1" baseline="-25000" dirty="0"/>
              <a:t>1</a:t>
            </a:r>
            <a:r>
              <a:rPr lang="en-US" i="1" dirty="0"/>
              <a:t> – p</a:t>
            </a:r>
            <a:r>
              <a:rPr lang="en-US" i="1" baseline="-25000" dirty="0"/>
              <a:t>2</a:t>
            </a:r>
            <a:endParaRPr lang="en-US" i="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D96D9-BD5D-284F-A2A4-F8784D545B0A}"/>
                  </a:ext>
                </a:extLst>
              </p:cNvPr>
              <p:cNvSpPr>
                <a:spLocks noGrp="1"/>
              </p:cNvSpPr>
              <p:nvPr>
                <p:ph idx="1"/>
              </p:nvPr>
            </p:nvSpPr>
            <p:spPr>
              <a:xfrm>
                <a:off x="444500" y="921167"/>
                <a:ext cx="10515600" cy="4351338"/>
              </a:xfrm>
            </p:spPr>
            <p:txBody>
              <a:bodyPr>
                <a:normAutofit/>
              </a:bodyPr>
              <a:lstStyle/>
              <a:p>
                <a:pPr marL="0" indent="0">
                  <a:buNone/>
                </a:pPr>
                <a:r>
                  <a:rPr lang="en-US" sz="2000" u="sng" dirty="0"/>
                  <a:t>2 Proportion Z Interval</a:t>
                </a:r>
              </a:p>
              <a:p>
                <a:pPr marL="0" indent="0">
                  <a:buNone/>
                </a:pPr>
                <a:endParaRPr lang="en-US" sz="2000" u="sng" dirty="0"/>
              </a:p>
              <a:p>
                <a:pPr marL="0" indent="0">
                  <a:buNone/>
                </a:pPr>
                <a:r>
                  <a:rPr lang="en-US" sz="2000" dirty="0"/>
                  <a:t>C.I. = Point Estimate ± Margin of Error</a:t>
                </a:r>
              </a:p>
              <a:p>
                <a:pPr marL="0" indent="0">
                  <a:buNone/>
                </a:pPr>
                <a:r>
                  <a:rPr lang="en-US" sz="2000" dirty="0"/>
                  <a:t>       =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sSub>
                      <m:sSubPr>
                        <m:ctrlPr>
                          <a:rPr lang="en-US" sz="2000" i="1">
                            <a:latin typeface="Cambria Math" panose="02040503050406030204" pitchFamily="18" charset="0"/>
                          </a:rPr>
                        </m:ctrlPr>
                      </m:sSubPr>
                      <m:e>
                        <m:r>
                          <a:rPr lang="en-US" sz="2000" b="0" i="1" smtClean="0">
                            <a:latin typeface="Cambria Math"/>
                            <a:ea typeface="Cambria Math"/>
                          </a:rPr>
                          <m:t>𝜎</m:t>
                        </m:r>
                      </m:e>
                      <m:sub>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a:rPr>
                                  <m:t>𝑝</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2</m:t>
                            </m:r>
                          </m:sub>
                        </m:sSub>
                      </m:sub>
                    </m:sSub>
                  </m:oMath>
                </a14:m>
                <a:endParaRPr lang="en-US" sz="20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sSub>
                              <m:sSubPr>
                                <m:ctrlPr>
                                  <a:rPr lang="en-US" sz="2000" b="0" i="1" dirty="0" smtClean="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𝑝</m:t>
                                    </m:r>
                                  </m:e>
                                </m:acc>
                              </m:e>
                              <m:sub>
                                <m:r>
                                  <a:rPr lang="en-US" sz="2000" b="0" i="1" dirty="0" smtClean="0">
                                    <a:latin typeface="Cambria Math" panose="02040503050406030204" pitchFamily="18" charset="0"/>
                                  </a:rPr>
                                  <m:t>1</m:t>
                                </m:r>
                              </m:sub>
                            </m:sSub>
                            <m:d>
                              <m:dPr>
                                <m:ctrlPr>
                                  <a:rPr lang="en-US" sz="2000" b="0" i="1">
                                    <a:latin typeface="Cambria Math" panose="02040503050406030204" pitchFamily="18" charset="0"/>
                                  </a:rPr>
                                </m:ctrlPr>
                              </m:dPr>
                              <m:e>
                                <m:r>
                                  <a:rPr lang="en-US" sz="2000" i="1">
                                    <a:latin typeface="Cambria Math"/>
                                  </a:rPr>
                                  <m:t>1−</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b="0" i="1" smtClean="0">
                                        <a:latin typeface="Cambria Math" panose="02040503050406030204" pitchFamily="18" charset="0"/>
                                      </a:rPr>
                                      <m:t>1</m:t>
                                    </m:r>
                                  </m:sub>
                                </m:sSub>
                              </m:e>
                            </m:d>
                          </m:num>
                          <m:den>
                            <m:sSub>
                              <m:sSubPr>
                                <m:ctrlPr>
                                  <a:rPr lang="en-US" sz="2000" b="0" i="1" smtClean="0">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dirty="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𝑝</m:t>
                                    </m:r>
                                  </m:e>
                                </m:acc>
                              </m:e>
                              <m:sub>
                                <m:r>
                                  <a:rPr lang="en-US" sz="2000" b="0" i="1" dirty="0" smtClean="0">
                                    <a:latin typeface="Cambria Math" panose="02040503050406030204" pitchFamily="18" charset="0"/>
                                  </a:rPr>
                                  <m:t>2</m:t>
                                </m:r>
                              </m:sub>
                            </m:sSub>
                            <m:r>
                              <a:rPr lang="en-US" sz="2000" i="1">
                                <a:latin typeface="Cambria Math"/>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b="0" i="1" smtClean="0">
                                    <a:latin typeface="Cambria Math" panose="02040503050406030204" pitchFamily="18" charset="0"/>
                                  </a:rPr>
                                  <m:t>2</m:t>
                                </m:r>
                              </m:sub>
                            </m:sSub>
                            <m:r>
                              <a:rPr lang="en-US" sz="2000" i="1">
                                <a:latin typeface="Cambria Math"/>
                              </a:rPr>
                              <m:t>)</m:t>
                            </m:r>
                          </m:num>
                          <m:den>
                            <m:sSub>
                              <m:sSubPr>
                                <m:ctrlPr>
                                  <a:rPr lang="en-US" sz="2000" i="1">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2</m:t>
                                </m:r>
                              </m:sub>
                            </m:sSub>
                          </m:den>
                        </m:f>
                      </m:e>
                    </m:rad>
                  </m:oMath>
                </a14:m>
                <a:endParaRPr lang="en-US" sz="2000" dirty="0"/>
              </a:p>
            </p:txBody>
          </p:sp>
        </mc:Choice>
        <mc:Fallback xmlns="">
          <p:sp>
            <p:nvSpPr>
              <p:cNvPr id="3" name="Content Placeholder 2">
                <a:extLst>
                  <a:ext uri="{FF2B5EF4-FFF2-40B4-BE49-F238E27FC236}">
                    <a16:creationId xmlns:a16="http://schemas.microsoft.com/office/drawing/2014/main" id="{5C8D96D9-BD5D-284F-A2A4-F8784D545B0A}"/>
                  </a:ext>
                </a:extLst>
              </p:cNvPr>
              <p:cNvSpPr>
                <a:spLocks noGrp="1" noRot="1" noChangeAspect="1" noMove="1" noResize="1" noEditPoints="1" noAdjustHandles="1" noChangeArrowheads="1" noChangeShapeType="1" noTextEdit="1"/>
              </p:cNvSpPr>
              <p:nvPr>
                <p:ph idx="1"/>
              </p:nvPr>
            </p:nvSpPr>
            <p:spPr>
              <a:xfrm>
                <a:off x="444500" y="921167"/>
                <a:ext cx="10515600" cy="4351338"/>
              </a:xfrm>
              <a:blipFill>
                <a:blip r:embed="rId2"/>
                <a:stretch>
                  <a:fillRect l="-724" t="-1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4B0F85-BC55-8948-8B37-B1224E611A02}"/>
                  </a:ext>
                </a:extLst>
              </p:cNvPr>
              <p:cNvSpPr txBox="1"/>
              <p:nvPr/>
            </p:nvSpPr>
            <p:spPr>
              <a:xfrm>
                <a:off x="4832350" y="861721"/>
                <a:ext cx="3943350" cy="730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Recall</a:t>
                </a:r>
                <a:r>
                  <a:rPr lang="en-US" sz="1200" dirty="0"/>
                  <a:t>: Our point estimate is the sample proportion </a:t>
                </a:r>
                <a14:m>
                  <m:oMath xmlns:m="http://schemas.openxmlformats.org/officeDocument/2006/math">
                    <m:sSub>
                      <m:sSubPr>
                        <m:ctrlPr>
                          <a:rPr lang="en-US" sz="1200" b="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den>
                    </m:f>
                  </m:oMath>
                </a14:m>
                <a:r>
                  <a:rPr lang="en-US" sz="1200" dirty="0"/>
                  <a:t>, which represents the number of success divided by the sample size, same for the second sample  </a:t>
                </a:r>
              </a:p>
            </p:txBody>
          </p:sp>
        </mc:Choice>
        <mc:Fallback xmlns="">
          <p:sp>
            <p:nvSpPr>
              <p:cNvPr id="4" name="TextBox 3">
                <a:extLst>
                  <a:ext uri="{FF2B5EF4-FFF2-40B4-BE49-F238E27FC236}">
                    <a16:creationId xmlns:a16="http://schemas.microsoft.com/office/drawing/2014/main" id="{814B0F85-BC55-8948-8B37-B1224E611A02}"/>
                  </a:ext>
                </a:extLst>
              </p:cNvPr>
              <p:cNvSpPr txBox="1">
                <a:spLocks noRot="1" noChangeAspect="1" noMove="1" noResize="1" noEditPoints="1" noAdjustHandles="1" noChangeArrowheads="1" noChangeShapeType="1" noTextEdit="1"/>
              </p:cNvSpPr>
              <p:nvPr/>
            </p:nvSpPr>
            <p:spPr>
              <a:xfrm>
                <a:off x="4832350" y="861721"/>
                <a:ext cx="3943350" cy="730649"/>
              </a:xfrm>
              <a:prstGeom prst="rect">
                <a:avLst/>
              </a:prstGeom>
              <a:blipFill>
                <a:blip r:embed="rId3"/>
                <a:stretch>
                  <a:fillRect b="-50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41A9D1-0AAD-BE43-B1C7-EE58F149E96E}"/>
              </a:ext>
            </a:extLst>
          </p:cNvPr>
          <p:cNvSpPr txBox="1"/>
          <p:nvPr/>
        </p:nvSpPr>
        <p:spPr>
          <a:xfrm>
            <a:off x="4832350" y="1759534"/>
            <a:ext cx="4559300"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TWO Sample Interval Conditions</a:t>
            </a:r>
          </a:p>
          <a:p>
            <a:endParaRPr lang="en-US" sz="1400" dirty="0"/>
          </a:p>
          <a:p>
            <a:pPr>
              <a:buFont typeface="Wingdings" pitchFamily="2" charset="2"/>
              <a:buChar char="ü"/>
            </a:pPr>
            <a:r>
              <a:rPr lang="en-US" sz="1400" dirty="0"/>
              <a:t>Randomization Condition</a:t>
            </a:r>
          </a:p>
          <a:p>
            <a:pPr lvl="1"/>
            <a:r>
              <a:rPr lang="en-US" sz="1200" dirty="0"/>
              <a:t>Need to have two random samples</a:t>
            </a:r>
          </a:p>
          <a:p>
            <a:pPr>
              <a:buFont typeface="Wingdings" pitchFamily="2" charset="2"/>
              <a:buChar char="ü"/>
            </a:pPr>
            <a:r>
              <a:rPr lang="en-US" sz="1400" dirty="0"/>
              <a:t>Independence Condition</a:t>
            </a:r>
          </a:p>
          <a:p>
            <a:pPr lvl="1"/>
            <a:r>
              <a:rPr lang="en-US" sz="1200" dirty="0"/>
              <a:t>Need to independent samples</a:t>
            </a:r>
          </a:p>
          <a:p>
            <a:pPr>
              <a:buFont typeface="Wingdings" pitchFamily="2" charset="2"/>
              <a:buChar char="ü"/>
            </a:pPr>
            <a:r>
              <a:rPr lang="en-US" sz="1400" dirty="0"/>
              <a:t>Large Enough Sample Condition</a:t>
            </a:r>
          </a:p>
          <a:p>
            <a:pPr lvl="1"/>
            <a:r>
              <a:rPr lang="en-US" sz="1200" dirty="0"/>
              <a:t>AT LEAST 5 successes and 5 failures in EACH collected sample</a:t>
            </a:r>
          </a:p>
        </p:txBody>
      </p:sp>
      <p:sp>
        <p:nvSpPr>
          <p:cNvPr id="7" name="Content Placeholder 2">
            <a:extLst>
              <a:ext uri="{FF2B5EF4-FFF2-40B4-BE49-F238E27FC236}">
                <a16:creationId xmlns:a16="http://schemas.microsoft.com/office/drawing/2014/main" id="{8BFDDEB3-54BD-E8AB-462F-58683C603EC6}"/>
              </a:ext>
            </a:extLst>
          </p:cNvPr>
          <p:cNvSpPr txBox="1">
            <a:spLocks/>
          </p:cNvSpPr>
          <p:nvPr/>
        </p:nvSpPr>
        <p:spPr>
          <a:xfrm>
            <a:off x="304800" y="3781390"/>
            <a:ext cx="7708900" cy="325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Using Calc</a:t>
            </a:r>
          </a:p>
          <a:p>
            <a:pPr marL="0" indent="0">
              <a:buNone/>
            </a:pPr>
            <a:endParaRPr lang="en-US" sz="1400" b="1" u="sng" dirty="0"/>
          </a:p>
          <a:p>
            <a:pPr marL="0" indent="0">
              <a:buFont typeface="Arial" panose="020B0604020202020204" pitchFamily="34" charset="0"/>
              <a:buNone/>
            </a:pPr>
            <a:r>
              <a:rPr lang="en-US" sz="1400" b="1" u="sng" dirty="0"/>
              <a:t>GOAL</a:t>
            </a:r>
            <a:r>
              <a:rPr lang="en-US" sz="1400" dirty="0"/>
              <a:t>: Find the Two Sample Confidence Interval for Difference in Proportions!</a:t>
            </a:r>
          </a:p>
          <a:p>
            <a:pPr marL="0" indent="0">
              <a:buFont typeface="Arial" panose="020B0604020202020204" pitchFamily="34" charset="0"/>
              <a:buNone/>
            </a:pPr>
            <a:endParaRPr lang="en-US" sz="1400" dirty="0"/>
          </a:p>
          <a:p>
            <a:pPr marL="0" indent="0">
              <a:buNone/>
            </a:pPr>
            <a:r>
              <a:rPr lang="en-US" sz="1400" dirty="0"/>
              <a:t>2-PropZInt</a:t>
            </a:r>
          </a:p>
          <a:p>
            <a:pPr marL="914400" lvl="1" indent="-457200">
              <a:buFont typeface="+mj-lt"/>
              <a:buAutoNum type="alphaLcParenR"/>
            </a:pPr>
            <a:r>
              <a:rPr lang="en-US" sz="1400" dirty="0"/>
              <a:t>x</a:t>
            </a:r>
            <a:r>
              <a:rPr lang="en-US" sz="1400" baseline="-25000" dirty="0"/>
              <a:t>1</a:t>
            </a:r>
            <a:r>
              <a:rPr lang="en-US" sz="1400" dirty="0"/>
              <a:t> = # of successes (people that said yes)  in sample 1</a:t>
            </a:r>
          </a:p>
          <a:p>
            <a:pPr marL="914400" lvl="1" indent="-457200">
              <a:buFont typeface="+mj-lt"/>
              <a:buAutoNum type="alphaLcParenR"/>
            </a:pPr>
            <a:r>
              <a:rPr lang="en-US" sz="1400" dirty="0"/>
              <a:t>n</a:t>
            </a:r>
            <a:r>
              <a:rPr lang="en-US" sz="1400" baseline="-25000" dirty="0"/>
              <a:t>1</a:t>
            </a:r>
            <a:r>
              <a:rPr lang="en-US" sz="1400" dirty="0"/>
              <a:t> = sample size</a:t>
            </a:r>
          </a:p>
          <a:p>
            <a:pPr marL="914400" lvl="1" indent="-457200">
              <a:buFont typeface="+mj-lt"/>
              <a:buAutoNum type="alphaLcParenR"/>
            </a:pPr>
            <a:r>
              <a:rPr lang="en-US" sz="1400" dirty="0"/>
              <a:t>x</a:t>
            </a:r>
            <a:r>
              <a:rPr lang="en-US" sz="1400" baseline="-25000" dirty="0"/>
              <a:t>2</a:t>
            </a:r>
            <a:r>
              <a:rPr lang="en-US" sz="1400" dirty="0"/>
              <a:t> = # of successes in sample 2</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C-Level = Confidence level (as a decimal or whole number, both work)</a:t>
            </a:r>
          </a:p>
        </p:txBody>
      </p:sp>
      <p:sp>
        <p:nvSpPr>
          <p:cNvPr id="9" name="Content Placeholder 2">
            <a:extLst>
              <a:ext uri="{FF2B5EF4-FFF2-40B4-BE49-F238E27FC236}">
                <a16:creationId xmlns:a16="http://schemas.microsoft.com/office/drawing/2014/main" id="{2737BC45-33F0-A3F2-A12B-FE973E3A38B7}"/>
              </a:ext>
            </a:extLst>
          </p:cNvPr>
          <p:cNvSpPr txBox="1">
            <a:spLocks/>
          </p:cNvSpPr>
          <p:nvPr/>
        </p:nvSpPr>
        <p:spPr>
          <a:xfrm>
            <a:off x="6083300" y="3902413"/>
            <a:ext cx="5803900" cy="1082675"/>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a:t>
            </a:r>
            <a:r>
              <a:rPr lang="en-US" sz="1200" dirty="0" err="1"/>
              <a:t>NatGeo</a:t>
            </a:r>
            <a:r>
              <a:rPr lang="en-US" sz="1200" dirty="0"/>
              <a:t> Poll interviewed 1200 hiking enthusiasts and 1100 climbers. They asked “Are you more afraid of spiders or snakes???” 768 of the 1200 hikers and 662 of the 1100 climbers, responded “</a:t>
            </a:r>
            <a:r>
              <a:rPr lang="en-US" sz="1200" dirty="0" err="1"/>
              <a:t>Ewww</a:t>
            </a:r>
            <a:r>
              <a:rPr lang="en-US" sz="1200" dirty="0"/>
              <a:t>, snakes….” </a:t>
            </a:r>
            <a:r>
              <a:rPr lang="en-US" sz="1200" b="1" dirty="0"/>
              <a:t>Calculate</a:t>
            </a:r>
            <a:r>
              <a:rPr lang="en-US" sz="1200" dirty="0"/>
              <a:t> a 95% Confidence Interval for the difference in proportions.</a:t>
            </a:r>
          </a:p>
        </p:txBody>
      </p:sp>
      <p:sp>
        <p:nvSpPr>
          <p:cNvPr id="5" name="TextBox 4">
            <a:extLst>
              <a:ext uri="{FF2B5EF4-FFF2-40B4-BE49-F238E27FC236}">
                <a16:creationId xmlns:a16="http://schemas.microsoft.com/office/drawing/2014/main" id="{AAA68665-E6FC-A25A-EFDE-6726094FD90C}"/>
              </a:ext>
            </a:extLst>
          </p:cNvPr>
          <p:cNvSpPr txBox="1"/>
          <p:nvPr/>
        </p:nvSpPr>
        <p:spPr>
          <a:xfrm>
            <a:off x="7326503" y="4986360"/>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1466420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304800" y="-140852"/>
            <a:ext cx="10515600" cy="1325563"/>
          </a:xfrm>
        </p:spPr>
        <p:txBody>
          <a:bodyPr/>
          <a:lstStyle/>
          <a:p>
            <a:r>
              <a:rPr lang="en-US" dirty="0"/>
              <a:t>Final Confidence Interval for </a:t>
            </a:r>
            <a:r>
              <a:rPr lang="en-US" i="1" dirty="0"/>
              <a:t>p</a:t>
            </a:r>
            <a:r>
              <a:rPr lang="en-US" i="1" baseline="-25000" dirty="0"/>
              <a:t>1</a:t>
            </a:r>
            <a:r>
              <a:rPr lang="en-US" i="1" dirty="0"/>
              <a:t> – p</a:t>
            </a:r>
            <a:r>
              <a:rPr lang="en-US" i="1" baseline="-25000" dirty="0"/>
              <a:t>2</a:t>
            </a:r>
            <a:endParaRPr lang="en-US" i="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D96D9-BD5D-284F-A2A4-F8784D545B0A}"/>
                  </a:ext>
                </a:extLst>
              </p:cNvPr>
              <p:cNvSpPr>
                <a:spLocks noGrp="1"/>
              </p:cNvSpPr>
              <p:nvPr>
                <p:ph idx="1"/>
              </p:nvPr>
            </p:nvSpPr>
            <p:spPr>
              <a:xfrm>
                <a:off x="444500" y="921167"/>
                <a:ext cx="10515600" cy="4351338"/>
              </a:xfrm>
            </p:spPr>
            <p:txBody>
              <a:bodyPr>
                <a:normAutofit/>
              </a:bodyPr>
              <a:lstStyle/>
              <a:p>
                <a:pPr marL="0" indent="0">
                  <a:buNone/>
                </a:pPr>
                <a:r>
                  <a:rPr lang="en-US" sz="2000" u="sng" dirty="0"/>
                  <a:t>2 Proportion Z Interval</a:t>
                </a:r>
              </a:p>
              <a:p>
                <a:pPr marL="0" indent="0">
                  <a:buNone/>
                </a:pPr>
                <a:endParaRPr lang="en-US" sz="2000" u="sng" dirty="0"/>
              </a:p>
              <a:p>
                <a:pPr marL="0" indent="0">
                  <a:buNone/>
                </a:pPr>
                <a:r>
                  <a:rPr lang="en-US" sz="2000" dirty="0"/>
                  <a:t>C.I. = Point Estimate ± Margin of Error</a:t>
                </a:r>
              </a:p>
              <a:p>
                <a:pPr marL="0" indent="0">
                  <a:buNone/>
                </a:pPr>
                <a:r>
                  <a:rPr lang="en-US" sz="2000" dirty="0"/>
                  <a:t>       =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sSub>
                      <m:sSubPr>
                        <m:ctrlPr>
                          <a:rPr lang="en-US" sz="2000" i="1">
                            <a:latin typeface="Cambria Math" panose="02040503050406030204" pitchFamily="18" charset="0"/>
                          </a:rPr>
                        </m:ctrlPr>
                      </m:sSubPr>
                      <m:e>
                        <m:r>
                          <a:rPr lang="en-US" sz="2000" b="0" i="1" smtClean="0">
                            <a:latin typeface="Cambria Math"/>
                            <a:ea typeface="Cambria Math"/>
                          </a:rPr>
                          <m:t>𝜎</m:t>
                        </m:r>
                      </m:e>
                      <m:sub>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0" i="1" smtClean="0">
                                    <a:latin typeface="Cambria Math"/>
                                  </a:rPr>
                                  <m:t>𝑝</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e>
                          <m:sub>
                            <m:r>
                              <a:rPr lang="en-US" sz="2000" b="0" i="1" smtClean="0">
                                <a:latin typeface="Cambria Math" panose="02040503050406030204" pitchFamily="18" charset="0"/>
                              </a:rPr>
                              <m:t>2</m:t>
                            </m:r>
                          </m:sub>
                        </m:sSub>
                      </m:sub>
                    </m:sSub>
                  </m:oMath>
                </a14:m>
                <a:endParaRPr lang="en-US" sz="2000" dirty="0"/>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sSub>
                              <m:sSubPr>
                                <m:ctrlPr>
                                  <a:rPr lang="en-US" sz="2000" b="0" i="1" dirty="0" smtClean="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𝑝</m:t>
                                    </m:r>
                                  </m:e>
                                </m:acc>
                              </m:e>
                              <m:sub>
                                <m:r>
                                  <a:rPr lang="en-US" sz="2000" b="0" i="1" dirty="0" smtClean="0">
                                    <a:latin typeface="Cambria Math" panose="02040503050406030204" pitchFamily="18" charset="0"/>
                                  </a:rPr>
                                  <m:t>1</m:t>
                                </m:r>
                              </m:sub>
                            </m:sSub>
                            <m:d>
                              <m:dPr>
                                <m:ctrlPr>
                                  <a:rPr lang="en-US" sz="2000" b="0" i="1">
                                    <a:latin typeface="Cambria Math" panose="02040503050406030204" pitchFamily="18" charset="0"/>
                                  </a:rPr>
                                </m:ctrlPr>
                              </m:dPr>
                              <m:e>
                                <m:r>
                                  <a:rPr lang="en-US" sz="2000" i="1">
                                    <a:latin typeface="Cambria Math"/>
                                  </a:rPr>
                                  <m:t>1−</m:t>
                                </m:r>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b="0" i="1" smtClean="0">
                                        <a:latin typeface="Cambria Math" panose="02040503050406030204" pitchFamily="18" charset="0"/>
                                      </a:rPr>
                                      <m:t>1</m:t>
                                    </m:r>
                                  </m:sub>
                                </m:sSub>
                              </m:e>
                            </m:d>
                          </m:num>
                          <m:den>
                            <m:sSub>
                              <m:sSubPr>
                                <m:ctrlPr>
                                  <a:rPr lang="en-US" sz="2000" b="0" i="1" smtClean="0">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dirty="0">
                                    <a:latin typeface="Cambria Math" panose="02040503050406030204" pitchFamily="18" charset="0"/>
                                  </a:rPr>
                                </m:ctrlPr>
                              </m:sSubPr>
                              <m:e>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𝑝</m:t>
                                    </m:r>
                                  </m:e>
                                </m:acc>
                              </m:e>
                              <m:sub>
                                <m:r>
                                  <a:rPr lang="en-US" sz="2000" b="0" i="1" dirty="0" smtClean="0">
                                    <a:latin typeface="Cambria Math" panose="02040503050406030204" pitchFamily="18" charset="0"/>
                                  </a:rPr>
                                  <m:t>2</m:t>
                                </m:r>
                              </m:sub>
                            </m:sSub>
                            <m:r>
                              <a:rPr lang="en-US" sz="2000" i="1">
                                <a:latin typeface="Cambria Math"/>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𝑝</m:t>
                                    </m:r>
                                  </m:e>
                                </m:acc>
                              </m:e>
                              <m:sub>
                                <m:r>
                                  <a:rPr lang="en-US" sz="2000" b="0" i="1" smtClean="0">
                                    <a:latin typeface="Cambria Math" panose="02040503050406030204" pitchFamily="18" charset="0"/>
                                  </a:rPr>
                                  <m:t>2</m:t>
                                </m:r>
                              </m:sub>
                            </m:sSub>
                            <m:r>
                              <a:rPr lang="en-US" sz="2000" i="1">
                                <a:latin typeface="Cambria Math"/>
                              </a:rPr>
                              <m:t>)</m:t>
                            </m:r>
                          </m:num>
                          <m:den>
                            <m:sSub>
                              <m:sSubPr>
                                <m:ctrlPr>
                                  <a:rPr lang="en-US" sz="2000" i="1">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2</m:t>
                                </m:r>
                              </m:sub>
                            </m:sSub>
                          </m:den>
                        </m:f>
                      </m:e>
                    </m:rad>
                  </m:oMath>
                </a14:m>
                <a:endParaRPr lang="en-US" sz="2000" dirty="0"/>
              </a:p>
            </p:txBody>
          </p:sp>
        </mc:Choice>
        <mc:Fallback xmlns="">
          <p:sp>
            <p:nvSpPr>
              <p:cNvPr id="3" name="Content Placeholder 2">
                <a:extLst>
                  <a:ext uri="{FF2B5EF4-FFF2-40B4-BE49-F238E27FC236}">
                    <a16:creationId xmlns:a16="http://schemas.microsoft.com/office/drawing/2014/main" id="{5C8D96D9-BD5D-284F-A2A4-F8784D545B0A}"/>
                  </a:ext>
                </a:extLst>
              </p:cNvPr>
              <p:cNvSpPr>
                <a:spLocks noGrp="1" noRot="1" noChangeAspect="1" noMove="1" noResize="1" noEditPoints="1" noAdjustHandles="1" noChangeArrowheads="1" noChangeShapeType="1" noTextEdit="1"/>
              </p:cNvSpPr>
              <p:nvPr>
                <p:ph idx="1"/>
              </p:nvPr>
            </p:nvSpPr>
            <p:spPr>
              <a:xfrm>
                <a:off x="444500" y="921167"/>
                <a:ext cx="10515600" cy="4351338"/>
              </a:xfrm>
              <a:blipFill>
                <a:blip r:embed="rId2"/>
                <a:stretch>
                  <a:fillRect l="-724" t="-17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4B0F85-BC55-8948-8B37-B1224E611A02}"/>
                  </a:ext>
                </a:extLst>
              </p:cNvPr>
              <p:cNvSpPr txBox="1"/>
              <p:nvPr/>
            </p:nvSpPr>
            <p:spPr>
              <a:xfrm>
                <a:off x="4832350" y="861721"/>
                <a:ext cx="3943350" cy="7306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a:t>Recall</a:t>
                </a:r>
                <a:r>
                  <a:rPr lang="en-US" sz="1200" dirty="0"/>
                  <a:t>: Our point estimate is the sample proportion </a:t>
                </a:r>
                <a14:m>
                  <m:oMath xmlns:m="http://schemas.openxmlformats.org/officeDocument/2006/math">
                    <m:sSub>
                      <m:sSubPr>
                        <m:ctrlPr>
                          <a:rPr lang="en-US" sz="1200" b="0" i="1" smtClean="0">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𝑝</m:t>
                            </m:r>
                          </m:e>
                        </m:acc>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den>
                    </m:f>
                  </m:oMath>
                </a14:m>
                <a:r>
                  <a:rPr lang="en-US" sz="1200" dirty="0"/>
                  <a:t>, which represents the number of success divided by the sample size, same for the second sample  </a:t>
                </a:r>
              </a:p>
            </p:txBody>
          </p:sp>
        </mc:Choice>
        <mc:Fallback xmlns="">
          <p:sp>
            <p:nvSpPr>
              <p:cNvPr id="4" name="TextBox 3">
                <a:extLst>
                  <a:ext uri="{FF2B5EF4-FFF2-40B4-BE49-F238E27FC236}">
                    <a16:creationId xmlns:a16="http://schemas.microsoft.com/office/drawing/2014/main" id="{814B0F85-BC55-8948-8B37-B1224E611A02}"/>
                  </a:ext>
                </a:extLst>
              </p:cNvPr>
              <p:cNvSpPr txBox="1">
                <a:spLocks noRot="1" noChangeAspect="1" noMove="1" noResize="1" noEditPoints="1" noAdjustHandles="1" noChangeArrowheads="1" noChangeShapeType="1" noTextEdit="1"/>
              </p:cNvSpPr>
              <p:nvPr/>
            </p:nvSpPr>
            <p:spPr>
              <a:xfrm>
                <a:off x="4832350" y="861721"/>
                <a:ext cx="3943350" cy="730649"/>
              </a:xfrm>
              <a:prstGeom prst="rect">
                <a:avLst/>
              </a:prstGeom>
              <a:blipFill>
                <a:blip r:embed="rId3"/>
                <a:stretch>
                  <a:fillRect b="-50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41A9D1-0AAD-BE43-B1C7-EE58F149E96E}"/>
              </a:ext>
            </a:extLst>
          </p:cNvPr>
          <p:cNvSpPr txBox="1"/>
          <p:nvPr/>
        </p:nvSpPr>
        <p:spPr>
          <a:xfrm>
            <a:off x="4832350" y="1759534"/>
            <a:ext cx="4559300"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TWO Sample Interval Conditions</a:t>
            </a:r>
          </a:p>
          <a:p>
            <a:endParaRPr lang="en-US" sz="1400" dirty="0"/>
          </a:p>
          <a:p>
            <a:pPr>
              <a:buFont typeface="Wingdings" pitchFamily="2" charset="2"/>
              <a:buChar char="ü"/>
            </a:pPr>
            <a:r>
              <a:rPr lang="en-US" sz="1400" dirty="0"/>
              <a:t>Randomization Condition</a:t>
            </a:r>
          </a:p>
          <a:p>
            <a:pPr lvl="1"/>
            <a:r>
              <a:rPr lang="en-US" sz="1200" dirty="0"/>
              <a:t>Need to have two random samples</a:t>
            </a:r>
          </a:p>
          <a:p>
            <a:pPr>
              <a:buFont typeface="Wingdings" pitchFamily="2" charset="2"/>
              <a:buChar char="ü"/>
            </a:pPr>
            <a:r>
              <a:rPr lang="en-US" sz="1400" dirty="0"/>
              <a:t>Independence Condition</a:t>
            </a:r>
          </a:p>
          <a:p>
            <a:pPr lvl="1"/>
            <a:r>
              <a:rPr lang="en-US" sz="1200" dirty="0"/>
              <a:t>Need to independent samples</a:t>
            </a:r>
          </a:p>
          <a:p>
            <a:pPr>
              <a:buFont typeface="Wingdings" pitchFamily="2" charset="2"/>
              <a:buChar char="ü"/>
            </a:pPr>
            <a:r>
              <a:rPr lang="en-US" sz="1400" dirty="0"/>
              <a:t>Large Enough Sample Condition</a:t>
            </a:r>
          </a:p>
          <a:p>
            <a:pPr lvl="1"/>
            <a:r>
              <a:rPr lang="en-US" sz="1200" dirty="0"/>
              <a:t>AT LEAST 5 successes and 5 failures in EACH collected sample</a:t>
            </a:r>
          </a:p>
        </p:txBody>
      </p:sp>
      <p:sp>
        <p:nvSpPr>
          <p:cNvPr id="7" name="Content Placeholder 2">
            <a:extLst>
              <a:ext uri="{FF2B5EF4-FFF2-40B4-BE49-F238E27FC236}">
                <a16:creationId xmlns:a16="http://schemas.microsoft.com/office/drawing/2014/main" id="{8BFDDEB3-54BD-E8AB-462F-58683C603EC6}"/>
              </a:ext>
            </a:extLst>
          </p:cNvPr>
          <p:cNvSpPr txBox="1">
            <a:spLocks/>
          </p:cNvSpPr>
          <p:nvPr/>
        </p:nvSpPr>
        <p:spPr>
          <a:xfrm>
            <a:off x="304800" y="3781390"/>
            <a:ext cx="7708900" cy="325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Using Calc</a:t>
            </a:r>
          </a:p>
          <a:p>
            <a:pPr marL="0" indent="0">
              <a:buNone/>
            </a:pPr>
            <a:endParaRPr lang="en-US" sz="1400" b="1" u="sng" dirty="0"/>
          </a:p>
          <a:p>
            <a:pPr marL="0" indent="0">
              <a:buFont typeface="Arial" panose="020B0604020202020204" pitchFamily="34" charset="0"/>
              <a:buNone/>
            </a:pPr>
            <a:r>
              <a:rPr lang="en-US" sz="1400" b="1" u="sng" dirty="0"/>
              <a:t>GOAL</a:t>
            </a:r>
            <a:r>
              <a:rPr lang="en-US" sz="1400" dirty="0"/>
              <a:t>: Find the Two Sample Confidence Interval for Difference in Proportions!</a:t>
            </a:r>
          </a:p>
          <a:p>
            <a:pPr marL="0" indent="0">
              <a:buFont typeface="Arial" panose="020B0604020202020204" pitchFamily="34" charset="0"/>
              <a:buNone/>
            </a:pPr>
            <a:endParaRPr lang="en-US" sz="1400" dirty="0"/>
          </a:p>
          <a:p>
            <a:pPr marL="0" indent="0">
              <a:buNone/>
            </a:pPr>
            <a:r>
              <a:rPr lang="en-US" sz="1400" dirty="0"/>
              <a:t>2-PropZInt</a:t>
            </a:r>
          </a:p>
          <a:p>
            <a:pPr marL="914400" lvl="1" indent="-457200">
              <a:buFont typeface="+mj-lt"/>
              <a:buAutoNum type="alphaLcParenR"/>
            </a:pPr>
            <a:r>
              <a:rPr lang="en-US" sz="1400" dirty="0"/>
              <a:t>x</a:t>
            </a:r>
            <a:r>
              <a:rPr lang="en-US" sz="1400" baseline="-25000" dirty="0"/>
              <a:t>1</a:t>
            </a:r>
            <a:r>
              <a:rPr lang="en-US" sz="1400" dirty="0"/>
              <a:t> = # of successes (people that said yes)  in sample 1</a:t>
            </a:r>
          </a:p>
          <a:p>
            <a:pPr marL="914400" lvl="1" indent="-457200">
              <a:buFont typeface="+mj-lt"/>
              <a:buAutoNum type="alphaLcParenR"/>
            </a:pPr>
            <a:r>
              <a:rPr lang="en-US" sz="1400" dirty="0"/>
              <a:t>n</a:t>
            </a:r>
            <a:r>
              <a:rPr lang="en-US" sz="1400" baseline="-25000" dirty="0"/>
              <a:t>1</a:t>
            </a:r>
            <a:r>
              <a:rPr lang="en-US" sz="1400" dirty="0"/>
              <a:t> = sample size</a:t>
            </a:r>
          </a:p>
          <a:p>
            <a:pPr marL="914400" lvl="1" indent="-457200">
              <a:buFont typeface="+mj-lt"/>
              <a:buAutoNum type="alphaLcParenR"/>
            </a:pPr>
            <a:r>
              <a:rPr lang="en-US" sz="1400" dirty="0"/>
              <a:t>x</a:t>
            </a:r>
            <a:r>
              <a:rPr lang="en-US" sz="1400" baseline="-25000" dirty="0"/>
              <a:t>2</a:t>
            </a:r>
            <a:r>
              <a:rPr lang="en-US" sz="1400" dirty="0"/>
              <a:t> = # of successes in sample 2</a:t>
            </a:r>
          </a:p>
          <a:p>
            <a:pPr marL="914400" lvl="1" indent="-457200">
              <a:buFont typeface="+mj-lt"/>
              <a:buAutoNum type="alphaLcParenR"/>
            </a:pPr>
            <a:r>
              <a:rPr lang="en-US" sz="1400" dirty="0"/>
              <a:t>n</a:t>
            </a:r>
            <a:r>
              <a:rPr lang="en-US" sz="1400" baseline="-25000" dirty="0"/>
              <a:t>2</a:t>
            </a:r>
            <a:r>
              <a:rPr lang="en-US" sz="1400" dirty="0"/>
              <a:t> = sample size 2</a:t>
            </a:r>
          </a:p>
          <a:p>
            <a:pPr marL="914400" lvl="1" indent="-457200">
              <a:buFont typeface="+mj-lt"/>
              <a:buAutoNum type="alphaLcParenR"/>
            </a:pPr>
            <a:r>
              <a:rPr lang="en-US" sz="1400" dirty="0"/>
              <a:t>C-Level = Confidence level (as a decimal or whole number, both work)</a:t>
            </a:r>
          </a:p>
        </p:txBody>
      </p:sp>
      <p:sp>
        <p:nvSpPr>
          <p:cNvPr id="9" name="Content Placeholder 2">
            <a:extLst>
              <a:ext uri="{FF2B5EF4-FFF2-40B4-BE49-F238E27FC236}">
                <a16:creationId xmlns:a16="http://schemas.microsoft.com/office/drawing/2014/main" id="{2737BC45-33F0-A3F2-A12B-FE973E3A38B7}"/>
              </a:ext>
            </a:extLst>
          </p:cNvPr>
          <p:cNvSpPr txBox="1">
            <a:spLocks/>
          </p:cNvSpPr>
          <p:nvPr/>
        </p:nvSpPr>
        <p:spPr>
          <a:xfrm>
            <a:off x="6083300" y="3902413"/>
            <a:ext cx="5803900" cy="1082675"/>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a:t>
            </a:r>
            <a:r>
              <a:rPr lang="en-US" sz="1200" dirty="0" err="1"/>
              <a:t>NatGeo</a:t>
            </a:r>
            <a:r>
              <a:rPr lang="en-US" sz="1200" dirty="0"/>
              <a:t> Poll interviewed 1200 hiking enthusiasts and 1100 climbers. They asked “Are you more afraid of spiders or snakes???” 768 of the 1200 hikers and 662 of the 1100 climbers, responded “</a:t>
            </a:r>
            <a:r>
              <a:rPr lang="en-US" sz="1200" dirty="0" err="1"/>
              <a:t>Ewww</a:t>
            </a:r>
            <a:r>
              <a:rPr lang="en-US" sz="1200" dirty="0"/>
              <a:t>, snakes….” </a:t>
            </a:r>
            <a:r>
              <a:rPr lang="en-US" sz="1200" b="1" dirty="0"/>
              <a:t>Calculate</a:t>
            </a:r>
            <a:r>
              <a:rPr lang="en-US" sz="1200" dirty="0"/>
              <a:t> a 95% Confidence Interval for the difference in proportions.</a:t>
            </a:r>
          </a:p>
        </p:txBody>
      </p:sp>
      <p:grpSp>
        <p:nvGrpSpPr>
          <p:cNvPr id="14" name="Group 13">
            <a:extLst>
              <a:ext uri="{FF2B5EF4-FFF2-40B4-BE49-F238E27FC236}">
                <a16:creationId xmlns:a16="http://schemas.microsoft.com/office/drawing/2014/main" id="{2FC9A04F-9D6A-2675-0D53-64F6D3AFA16E}"/>
              </a:ext>
            </a:extLst>
          </p:cNvPr>
          <p:cNvGrpSpPr/>
          <p:nvPr/>
        </p:nvGrpSpPr>
        <p:grpSpPr>
          <a:xfrm>
            <a:off x="8147916" y="5352633"/>
            <a:ext cx="3238500" cy="1168400"/>
            <a:chOff x="6765925" y="5094150"/>
            <a:chExt cx="3238500" cy="1168400"/>
          </a:xfrm>
        </p:grpSpPr>
        <p:pic>
          <p:nvPicPr>
            <p:cNvPr id="11" name="Picture 10">
              <a:extLst>
                <a:ext uri="{FF2B5EF4-FFF2-40B4-BE49-F238E27FC236}">
                  <a16:creationId xmlns:a16="http://schemas.microsoft.com/office/drawing/2014/main" id="{17AA4E9D-9120-7BE3-5ACA-20AFC37FA672}"/>
                </a:ext>
              </a:extLst>
            </p:cNvPr>
            <p:cNvPicPr>
              <a:picLocks noChangeAspect="1"/>
            </p:cNvPicPr>
            <p:nvPr/>
          </p:nvPicPr>
          <p:blipFill>
            <a:blip r:embed="rId4"/>
            <a:stretch>
              <a:fillRect/>
            </a:stretch>
          </p:blipFill>
          <p:spPr>
            <a:xfrm>
              <a:off x="8455025" y="5094150"/>
              <a:ext cx="1549400" cy="1168400"/>
            </a:xfrm>
            <a:prstGeom prst="rect">
              <a:avLst/>
            </a:prstGeom>
          </p:spPr>
        </p:pic>
        <p:pic>
          <p:nvPicPr>
            <p:cNvPr id="13" name="Picture 12">
              <a:extLst>
                <a:ext uri="{FF2B5EF4-FFF2-40B4-BE49-F238E27FC236}">
                  <a16:creationId xmlns:a16="http://schemas.microsoft.com/office/drawing/2014/main" id="{538BDA7B-859B-04D7-D79A-0FB4C020BFF5}"/>
                </a:ext>
              </a:extLst>
            </p:cNvPr>
            <p:cNvPicPr>
              <a:picLocks noChangeAspect="1"/>
            </p:cNvPicPr>
            <p:nvPr/>
          </p:nvPicPr>
          <p:blipFill>
            <a:blip r:embed="rId5"/>
            <a:stretch>
              <a:fillRect/>
            </a:stretch>
          </p:blipFill>
          <p:spPr>
            <a:xfrm>
              <a:off x="6765925" y="5094150"/>
              <a:ext cx="1549400" cy="1168400"/>
            </a:xfrm>
            <a:prstGeom prst="rect">
              <a:avLst/>
            </a:prstGeom>
          </p:spPr>
        </p:pic>
      </p:grpSp>
      <p:sp>
        <p:nvSpPr>
          <p:cNvPr id="5" name="TextBox 4">
            <a:extLst>
              <a:ext uri="{FF2B5EF4-FFF2-40B4-BE49-F238E27FC236}">
                <a16:creationId xmlns:a16="http://schemas.microsoft.com/office/drawing/2014/main" id="{0AE44F99-A799-1689-F1A5-39AA922423BE}"/>
              </a:ext>
            </a:extLst>
          </p:cNvPr>
          <p:cNvSpPr txBox="1"/>
          <p:nvPr/>
        </p:nvSpPr>
        <p:spPr>
          <a:xfrm>
            <a:off x="5982011" y="5183056"/>
            <a:ext cx="1490344" cy="646331"/>
          </a:xfrm>
          <a:prstGeom prst="rect">
            <a:avLst/>
          </a:prstGeom>
          <a:noFill/>
        </p:spPr>
        <p:txBody>
          <a:bodyPr wrap="none" rtlCol="0">
            <a:spAutoFit/>
          </a:bodyPr>
          <a:lstStyle/>
          <a:p>
            <a:r>
              <a:rPr lang="en-US" dirty="0"/>
              <a:t>p</a:t>
            </a:r>
            <a:r>
              <a:rPr lang="en-US" baseline="-25000" dirty="0"/>
              <a:t>1</a:t>
            </a:r>
            <a:r>
              <a:rPr lang="en-US" dirty="0"/>
              <a:t> → hikers</a:t>
            </a:r>
          </a:p>
          <a:p>
            <a:r>
              <a:rPr lang="en-US" dirty="0"/>
              <a:t>p</a:t>
            </a:r>
            <a:r>
              <a:rPr lang="en-US" baseline="-25000" dirty="0"/>
              <a:t>2</a:t>
            </a:r>
            <a:r>
              <a:rPr lang="en-US" dirty="0"/>
              <a:t> → climbers</a:t>
            </a:r>
          </a:p>
        </p:txBody>
      </p:sp>
      <p:sp>
        <p:nvSpPr>
          <p:cNvPr id="12" name="TextBox 11">
            <a:extLst>
              <a:ext uri="{FF2B5EF4-FFF2-40B4-BE49-F238E27FC236}">
                <a16:creationId xmlns:a16="http://schemas.microsoft.com/office/drawing/2014/main" id="{8F55248D-D714-75E9-0BFC-FB888DED87C5}"/>
              </a:ext>
            </a:extLst>
          </p:cNvPr>
          <p:cNvSpPr txBox="1"/>
          <p:nvPr/>
        </p:nvSpPr>
        <p:spPr>
          <a:xfrm>
            <a:off x="7472355" y="4974338"/>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381944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241300" y="-216700"/>
            <a:ext cx="11607800" cy="1325563"/>
          </a:xfrm>
        </p:spPr>
        <p:txBody>
          <a:bodyPr>
            <a:normAutofit/>
          </a:bodyPr>
          <a:lstStyle/>
          <a:p>
            <a:r>
              <a:rPr lang="en-US" sz="3600" dirty="0"/>
              <a:t>Final Confidence Interval for </a:t>
            </a:r>
            <a:r>
              <a:rPr lang="en-US" sz="3600" i="1" dirty="0"/>
              <a:t>µ</a:t>
            </a:r>
            <a:r>
              <a:rPr lang="en-US" sz="3600" i="1" baseline="-25000" dirty="0"/>
              <a:t>1</a:t>
            </a:r>
            <a:r>
              <a:rPr lang="en-US" sz="3600" i="1" dirty="0"/>
              <a:t> – µ</a:t>
            </a:r>
            <a:r>
              <a:rPr lang="en-US" sz="3600" i="1" baseline="-25000" dirty="0"/>
              <a:t>2</a:t>
            </a:r>
            <a:r>
              <a:rPr lang="en-US" sz="3600" i="1" dirty="0"/>
              <a:t> </a:t>
            </a:r>
            <a:r>
              <a:rPr lang="en-US" sz="3600" dirty="0"/>
              <a:t>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D96D9-BD5D-284F-A2A4-F8784D545B0A}"/>
                  </a:ext>
                </a:extLst>
              </p:cNvPr>
              <p:cNvSpPr>
                <a:spLocks noGrp="1"/>
              </p:cNvSpPr>
              <p:nvPr>
                <p:ph idx="1"/>
              </p:nvPr>
            </p:nvSpPr>
            <p:spPr>
              <a:xfrm>
                <a:off x="342900" y="826750"/>
                <a:ext cx="10515600" cy="2394859"/>
              </a:xfrm>
            </p:spPr>
            <p:txBody>
              <a:bodyPr>
                <a:normAutofit/>
              </a:bodyPr>
              <a:lstStyle/>
              <a:p>
                <a:pPr marL="0" indent="0">
                  <a:buNone/>
                </a:pPr>
                <a:r>
                  <a:rPr lang="en-US" sz="2000" u="sng" dirty="0"/>
                  <a:t>2 Sample Z Interval</a:t>
                </a:r>
                <a:r>
                  <a:rPr lang="en-US" sz="2000" dirty="0"/>
                  <a:t> – </a:t>
                </a:r>
                <a:r>
                  <a:rPr lang="en-US" sz="2000" dirty="0">
                    <a:solidFill>
                      <a:srgbClr val="7030A0"/>
                    </a:solidFill>
                  </a:rPr>
                  <a:t>KNOWN</a:t>
                </a:r>
                <a:r>
                  <a:rPr lang="en-US" sz="2000" dirty="0"/>
                  <a:t> 𝞂s</a:t>
                </a:r>
                <a:r>
                  <a:rPr lang="en-US" sz="2000" u="sng" dirty="0"/>
                  <a:t> </a:t>
                </a:r>
              </a:p>
              <a:p>
                <a:pPr marL="0" indent="0">
                  <a:buNone/>
                </a:pPr>
                <a:endParaRPr lang="en-US" sz="2000" u="sng" dirty="0"/>
              </a:p>
              <a:p>
                <a:pPr marL="0" indent="0">
                  <a:buNone/>
                </a:pPr>
                <a:r>
                  <a:rPr lang="en-US" sz="2000" dirty="0"/>
                  <a:t>C.I. = Point Estimate ± Margin of Error</a:t>
                </a:r>
              </a:p>
              <a:p>
                <a:pPr marL="0" indent="0">
                  <a:buNone/>
                </a:pPr>
                <a:r>
                  <a:rPr lang="en-US" sz="2000" dirty="0"/>
                  <a:t>       =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sSub>
                      <m:sSubPr>
                        <m:ctrlPr>
                          <a:rPr lang="en-US" sz="2000" i="1">
                            <a:latin typeface="Cambria Math" panose="02040503050406030204" pitchFamily="18" charset="0"/>
                          </a:rPr>
                        </m:ctrlPr>
                      </m:sSubPr>
                      <m:e>
                        <m:r>
                          <a:rPr lang="en-US" sz="2000" b="0" i="1" smtClean="0">
                            <a:latin typeface="Cambria Math"/>
                            <a:ea typeface="Cambria Math"/>
                          </a:rPr>
                          <m:t>𝜎</m:t>
                        </m:r>
                      </m:e>
                      <m:sub>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2</m:t>
                            </m:r>
                          </m:sub>
                        </m:sSub>
                      </m:sub>
                    </m:sSub>
                  </m:oMath>
                </a14:m>
                <a:endParaRPr lang="en-US" sz="2000" dirty="0"/>
              </a:p>
              <a:p>
                <a:pPr marL="0" indent="0">
                  <a:buNone/>
                </a:pPr>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𝜎</m:t>
                                </m:r>
                              </m:e>
                              <m:sub>
                                <m:r>
                                  <a:rPr lang="en-US" sz="2000" b="0" i="1" dirty="0"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2</m:t>
                                </m:r>
                              </m:sub>
                            </m:sSub>
                          </m:den>
                        </m:f>
                      </m:e>
                    </m:rad>
                  </m:oMath>
                </a14:m>
                <a:endParaRPr lang="en-US" sz="2000" dirty="0"/>
              </a:p>
            </p:txBody>
          </p:sp>
        </mc:Choice>
        <mc:Fallback xmlns="">
          <p:sp>
            <p:nvSpPr>
              <p:cNvPr id="3" name="Content Placeholder 2">
                <a:extLst>
                  <a:ext uri="{FF2B5EF4-FFF2-40B4-BE49-F238E27FC236}">
                    <a16:creationId xmlns:a16="http://schemas.microsoft.com/office/drawing/2014/main" id="{5C8D96D9-BD5D-284F-A2A4-F8784D545B0A}"/>
                  </a:ext>
                </a:extLst>
              </p:cNvPr>
              <p:cNvSpPr>
                <a:spLocks noGrp="1" noRot="1" noChangeAspect="1" noMove="1" noResize="1" noEditPoints="1" noAdjustHandles="1" noChangeArrowheads="1" noChangeShapeType="1" noTextEdit="1"/>
              </p:cNvSpPr>
              <p:nvPr>
                <p:ph idx="1"/>
              </p:nvPr>
            </p:nvSpPr>
            <p:spPr>
              <a:xfrm>
                <a:off x="342900" y="826750"/>
                <a:ext cx="10515600" cy="2394859"/>
              </a:xfrm>
              <a:blipFill>
                <a:blip r:embed="rId2"/>
                <a:stretch>
                  <a:fillRect l="-483" t="-317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7D958F-30C9-6746-8410-FADF40739661}"/>
              </a:ext>
            </a:extLst>
          </p:cNvPr>
          <p:cNvSpPr txBox="1"/>
          <p:nvPr/>
        </p:nvSpPr>
        <p:spPr>
          <a:xfrm>
            <a:off x="5041900" y="923532"/>
            <a:ext cx="3111499" cy="65586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Same Critical Value as with a 2 Proportion Z Interval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706997-8A0E-D24A-A240-D1A4ED259A0C}"/>
                  </a:ext>
                </a:extLst>
              </p:cNvPr>
              <p:cNvSpPr txBox="1"/>
              <p:nvPr/>
            </p:nvSpPr>
            <p:spPr>
              <a:xfrm>
                <a:off x="5041900" y="1706826"/>
                <a:ext cx="4724400" cy="2246769"/>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INDEPENDENT Samples Interval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Normal populations OR</a:t>
                </a:r>
              </a:p>
              <a:p>
                <a:pPr lvl="1"/>
                <a:r>
                  <a:rPr lang="en-US" sz="1400" i="1" dirty="0"/>
                  <a:t>n</a:t>
                </a:r>
                <a:r>
                  <a:rPr lang="en-US" sz="1400" i="1" baseline="-25000" dirty="0"/>
                  <a:t>1</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AND </a:t>
                </a:r>
                <a:r>
                  <a:rPr lang="en-US" sz="1400" i="1" dirty="0"/>
                  <a:t>n</a:t>
                </a:r>
                <a:r>
                  <a:rPr lang="en-US" sz="1400" i="1" baseline="-25000" dirty="0"/>
                  <a:t>2</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t>
                </a:r>
              </a:p>
            </p:txBody>
          </p:sp>
        </mc:Choice>
        <mc:Fallback xmlns="">
          <p:sp>
            <p:nvSpPr>
              <p:cNvPr id="8" name="TextBox 7">
                <a:extLst>
                  <a:ext uri="{FF2B5EF4-FFF2-40B4-BE49-F238E27FC236}">
                    <a16:creationId xmlns:a16="http://schemas.microsoft.com/office/drawing/2014/main" id="{0A706997-8A0E-D24A-A240-D1A4ED259A0C}"/>
                  </a:ext>
                </a:extLst>
              </p:cNvPr>
              <p:cNvSpPr txBox="1">
                <a:spLocks noRot="1" noChangeAspect="1" noMove="1" noResize="1" noEditPoints="1" noAdjustHandles="1" noChangeArrowheads="1" noChangeShapeType="1" noTextEdit="1"/>
              </p:cNvSpPr>
              <p:nvPr/>
            </p:nvSpPr>
            <p:spPr>
              <a:xfrm>
                <a:off x="5041900" y="1706826"/>
                <a:ext cx="4724400" cy="2246769"/>
              </a:xfrm>
              <a:prstGeom prst="rect">
                <a:avLst/>
              </a:prstGeom>
              <a:blipFill>
                <a:blip r:embed="rId3"/>
                <a:stretch>
                  <a:fillRect l="-535" t="-55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F3E5F9E-0FE0-FAEF-985D-F7404A1F3017}"/>
                  </a:ext>
                </a:extLst>
              </p:cNvPr>
              <p:cNvSpPr txBox="1">
                <a:spLocks/>
              </p:cNvSpPr>
              <p:nvPr/>
            </p:nvSpPr>
            <p:spPr>
              <a:xfrm>
                <a:off x="161220" y="3318391"/>
                <a:ext cx="7086600" cy="32564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Using Calc</a:t>
                </a:r>
                <a:endParaRPr lang="en-US" sz="2000" b="1" u="sng" dirty="0"/>
              </a:p>
              <a:p>
                <a:pPr marL="0" indent="0">
                  <a:buNone/>
                </a:pPr>
                <a:endParaRPr lang="en-US" sz="1600" b="1" u="sng" dirty="0"/>
              </a:p>
              <a:p>
                <a:pPr marL="0" indent="0">
                  <a:buNone/>
                </a:pPr>
                <a:r>
                  <a:rPr lang="en-US" sz="1600" b="1" u="sng" dirty="0"/>
                  <a:t>GOAL</a:t>
                </a:r>
                <a:r>
                  <a:rPr lang="en-US" sz="1600" dirty="0"/>
                  <a:t>: Find the Two Sample Confidence Interval for Difference in Means!!</a:t>
                </a:r>
              </a:p>
              <a:p>
                <a:pPr marL="0" indent="0">
                  <a:buFont typeface="Arial" panose="020B0604020202020204" pitchFamily="34" charset="0"/>
                  <a:buNone/>
                </a:pPr>
                <a:endParaRPr lang="en-US" sz="1800" dirty="0"/>
              </a:p>
              <a:p>
                <a:pPr marL="0" indent="0">
                  <a:buNone/>
                </a:pPr>
                <a:r>
                  <a:rPr lang="en-US" sz="1800" dirty="0"/>
                  <a:t>2-SampZInt</a:t>
                </a:r>
              </a:p>
              <a:p>
                <a:pPr marL="0" indent="0">
                  <a:buNone/>
                </a:pPr>
                <a:endParaRPr lang="en-US" sz="1800" dirty="0"/>
              </a:p>
              <a:p>
                <a:pPr marL="914400" lvl="1" indent="-457200">
                  <a:buFont typeface="+mj-lt"/>
                  <a:buAutoNum type="alphaLcParenR"/>
                </a:pPr>
                <a:r>
                  <a:rPr lang="en-US" sz="1600" dirty="0"/>
                  <a:t>Input = Stats</a:t>
                </a:r>
              </a:p>
              <a:p>
                <a:pPr marL="914400" lvl="1" indent="-457200">
                  <a:buFont typeface="+mj-lt"/>
                  <a:buAutoNum type="alphaLcParenR"/>
                </a:pPr>
                <a:r>
                  <a:rPr lang="en-US" sz="1600" dirty="0"/>
                  <a:t>𝞂</a:t>
                </a:r>
                <a:r>
                  <a:rPr lang="en-US" sz="1600" baseline="-25000" dirty="0"/>
                  <a:t>1</a:t>
                </a:r>
                <a:r>
                  <a:rPr lang="en-US" sz="1600" dirty="0"/>
                  <a:t> = population 1 standard deviation</a:t>
                </a:r>
              </a:p>
              <a:p>
                <a:pPr marL="914400" lvl="1" indent="-457200">
                  <a:buFont typeface="+mj-lt"/>
                  <a:buAutoNum type="alphaLcParenR"/>
                </a:pPr>
                <a:r>
                  <a:rPr lang="en-US" sz="1600" dirty="0"/>
                  <a:t>𝞂</a:t>
                </a:r>
                <a:r>
                  <a:rPr lang="en-US" sz="1600" baseline="-25000" dirty="0"/>
                  <a:t>2</a:t>
                </a:r>
                <a:r>
                  <a:rPr lang="en-US" sz="1600" dirty="0"/>
                  <a:t> = population 1 standard deviation</a:t>
                </a:r>
              </a:p>
              <a:p>
                <a:pPr marL="914400" lvl="1" indent="-457200">
                  <a:buFont typeface="+mj-lt"/>
                  <a:buAutoNum type="alphaLcParenR"/>
                </a:pPr>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b="0" i="1" baseline="-25000" dirty="0" smtClean="0">
                        <a:latin typeface="Cambria Math" panose="02040503050406030204" pitchFamily="18" charset="0"/>
                      </a:rPr>
                      <m:t>1</m:t>
                    </m:r>
                  </m:oMath>
                </a14:m>
                <a:r>
                  <a:rPr lang="en-US" sz="1600" dirty="0"/>
                  <a:t> = sample mean 1</a:t>
                </a:r>
              </a:p>
              <a:p>
                <a:pPr marL="914400" lvl="1" indent="-457200">
                  <a:buFont typeface="+mj-lt"/>
                  <a:buAutoNum type="alphaLcParenR"/>
                </a:pPr>
                <a:r>
                  <a:rPr lang="en-US" sz="1600" dirty="0"/>
                  <a:t>n</a:t>
                </a:r>
                <a:r>
                  <a:rPr lang="en-US" sz="1600" baseline="-25000" dirty="0"/>
                  <a:t>1</a:t>
                </a:r>
                <a:r>
                  <a:rPr lang="en-US" sz="1600" dirty="0"/>
                  <a:t> = sample size</a:t>
                </a:r>
              </a:p>
              <a:p>
                <a:pPr marL="914400" lvl="1" indent="-457200">
                  <a:buFont typeface="+mj-lt"/>
                  <a:buAutoNum type="alphaLcParenR"/>
                </a:pPr>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b="0" i="1" baseline="-25000" dirty="0" smtClean="0">
                        <a:latin typeface="Cambria Math" panose="02040503050406030204" pitchFamily="18" charset="0"/>
                      </a:rPr>
                      <m:t>2</m:t>
                    </m:r>
                  </m:oMath>
                </a14:m>
                <a:r>
                  <a:rPr lang="en-US" sz="1600" dirty="0"/>
                  <a:t> = sample mean 2</a:t>
                </a:r>
              </a:p>
              <a:p>
                <a:pPr marL="914400" lvl="1" indent="-457200">
                  <a:buFont typeface="+mj-lt"/>
                  <a:buAutoNum type="alphaLcParenR"/>
                </a:pPr>
                <a:r>
                  <a:rPr lang="en-US" sz="1600" dirty="0"/>
                  <a:t>n</a:t>
                </a:r>
                <a:r>
                  <a:rPr lang="en-US" sz="1600" baseline="-25000" dirty="0"/>
                  <a:t>2</a:t>
                </a:r>
                <a:r>
                  <a:rPr lang="en-US" sz="1600" dirty="0"/>
                  <a:t> = sample size</a:t>
                </a:r>
              </a:p>
              <a:p>
                <a:pPr marL="914400" lvl="1" indent="-457200">
                  <a:buFont typeface="+mj-lt"/>
                  <a:buAutoNum type="alphaLcParenR"/>
                </a:pPr>
                <a:r>
                  <a:rPr lang="en-US" sz="1600" dirty="0"/>
                  <a:t>C-Level = Confidence level (as a decimal or whole number, both work)</a:t>
                </a:r>
              </a:p>
            </p:txBody>
          </p:sp>
        </mc:Choice>
        <mc:Fallback xmlns="">
          <p:sp>
            <p:nvSpPr>
              <p:cNvPr id="10" name="Content Placeholder 2">
                <a:extLst>
                  <a:ext uri="{FF2B5EF4-FFF2-40B4-BE49-F238E27FC236}">
                    <a16:creationId xmlns:a16="http://schemas.microsoft.com/office/drawing/2014/main" id="{CF3E5F9E-0FE0-FAEF-985D-F7404A1F3017}"/>
                  </a:ext>
                </a:extLst>
              </p:cNvPr>
              <p:cNvSpPr txBox="1">
                <a:spLocks noRot="1" noChangeAspect="1" noMove="1" noResize="1" noEditPoints="1" noAdjustHandles="1" noChangeArrowheads="1" noChangeShapeType="1" noTextEdit="1"/>
              </p:cNvSpPr>
              <p:nvPr/>
            </p:nvSpPr>
            <p:spPr>
              <a:xfrm>
                <a:off x="161220" y="3318391"/>
                <a:ext cx="7086600" cy="3256450"/>
              </a:xfrm>
              <a:prstGeom prst="rect">
                <a:avLst/>
              </a:prstGeom>
              <a:blipFill>
                <a:blip r:embed="rId4"/>
                <a:stretch>
                  <a:fillRect l="-358" t="-27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CE4A0E75-CB99-856C-5046-4A2E67F80229}"/>
              </a:ext>
            </a:extLst>
          </p:cNvPr>
          <p:cNvSpPr txBox="1">
            <a:spLocks/>
          </p:cNvSpPr>
          <p:nvPr/>
        </p:nvSpPr>
        <p:spPr>
          <a:xfrm>
            <a:off x="5600700" y="4081022"/>
            <a:ext cx="6430080" cy="1082675"/>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a:t>
            </a:r>
            <a:r>
              <a:rPr lang="en-US" sz="1200" b="1" dirty="0"/>
              <a:t>Calculate</a:t>
            </a:r>
            <a:r>
              <a:rPr lang="en-US" sz="1200" dirty="0"/>
              <a:t> a 85% Confidence Interval for the difference in means.</a:t>
            </a:r>
          </a:p>
        </p:txBody>
      </p:sp>
      <p:sp>
        <p:nvSpPr>
          <p:cNvPr id="12" name="TextBox 11">
            <a:extLst>
              <a:ext uri="{FF2B5EF4-FFF2-40B4-BE49-F238E27FC236}">
                <a16:creationId xmlns:a16="http://schemas.microsoft.com/office/drawing/2014/main" id="{F9F22686-E009-8AB6-16D4-FBB694C52284}"/>
              </a:ext>
            </a:extLst>
          </p:cNvPr>
          <p:cNvSpPr txBox="1"/>
          <p:nvPr/>
        </p:nvSpPr>
        <p:spPr>
          <a:xfrm>
            <a:off x="7571335" y="5106590"/>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3911257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241300" y="-216700"/>
            <a:ext cx="11607800" cy="1325563"/>
          </a:xfrm>
        </p:spPr>
        <p:txBody>
          <a:bodyPr>
            <a:normAutofit/>
          </a:bodyPr>
          <a:lstStyle/>
          <a:p>
            <a:r>
              <a:rPr lang="en-US" sz="3600" dirty="0"/>
              <a:t>Final Confidence Interval for </a:t>
            </a:r>
            <a:r>
              <a:rPr lang="en-US" sz="3600" i="1" dirty="0"/>
              <a:t>µ</a:t>
            </a:r>
            <a:r>
              <a:rPr lang="en-US" sz="3600" i="1" baseline="-25000" dirty="0"/>
              <a:t>1</a:t>
            </a:r>
            <a:r>
              <a:rPr lang="en-US" sz="3600" i="1" dirty="0"/>
              <a:t> – µ</a:t>
            </a:r>
            <a:r>
              <a:rPr lang="en-US" sz="3600" i="1" baseline="-25000" dirty="0"/>
              <a:t>2</a:t>
            </a:r>
            <a:r>
              <a:rPr lang="en-US" sz="3600" i="1" dirty="0"/>
              <a:t> </a:t>
            </a:r>
            <a:r>
              <a:rPr lang="en-US" sz="3600" dirty="0"/>
              <a:t>INDEPENDENT Samples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D96D9-BD5D-284F-A2A4-F8784D545B0A}"/>
                  </a:ext>
                </a:extLst>
              </p:cNvPr>
              <p:cNvSpPr>
                <a:spLocks noGrp="1"/>
              </p:cNvSpPr>
              <p:nvPr>
                <p:ph idx="1"/>
              </p:nvPr>
            </p:nvSpPr>
            <p:spPr>
              <a:xfrm>
                <a:off x="342900" y="826750"/>
                <a:ext cx="10515600" cy="2394859"/>
              </a:xfrm>
            </p:spPr>
            <p:txBody>
              <a:bodyPr>
                <a:normAutofit/>
              </a:bodyPr>
              <a:lstStyle/>
              <a:p>
                <a:pPr marL="0" indent="0">
                  <a:buNone/>
                </a:pPr>
                <a:r>
                  <a:rPr lang="en-US" sz="2000" u="sng" dirty="0"/>
                  <a:t>2 Sample Z Interval</a:t>
                </a:r>
                <a:r>
                  <a:rPr lang="en-US" sz="2000" dirty="0"/>
                  <a:t> – </a:t>
                </a:r>
                <a:r>
                  <a:rPr lang="en-US" sz="2000" dirty="0">
                    <a:solidFill>
                      <a:srgbClr val="7030A0"/>
                    </a:solidFill>
                  </a:rPr>
                  <a:t>KNOWN</a:t>
                </a:r>
                <a:r>
                  <a:rPr lang="en-US" sz="2000" dirty="0"/>
                  <a:t> 𝞂s</a:t>
                </a:r>
                <a:r>
                  <a:rPr lang="en-US" sz="2000" u="sng" dirty="0"/>
                  <a:t> </a:t>
                </a:r>
              </a:p>
              <a:p>
                <a:pPr marL="0" indent="0">
                  <a:buNone/>
                </a:pPr>
                <a:endParaRPr lang="en-US" sz="2000" u="sng" dirty="0"/>
              </a:p>
              <a:p>
                <a:pPr marL="0" indent="0">
                  <a:buNone/>
                </a:pPr>
                <a:r>
                  <a:rPr lang="en-US" sz="2000" dirty="0"/>
                  <a:t>C.I. = Point Estimate ± Margin of Error</a:t>
                </a:r>
              </a:p>
              <a:p>
                <a:pPr marL="0" indent="0">
                  <a:buNone/>
                </a:pPr>
                <a:r>
                  <a:rPr lang="en-US" sz="2000" dirty="0"/>
                  <a:t>       =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dirty="0" smtClean="0">
                        <a:latin typeface="Cambria Math" panose="02040503050406030204" pitchFamily="18" charset="0"/>
                      </a:rPr>
                      <m:t>±</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sSub>
                      <m:sSubPr>
                        <m:ctrlPr>
                          <a:rPr lang="en-US" sz="2000" i="1">
                            <a:latin typeface="Cambria Math" panose="02040503050406030204" pitchFamily="18" charset="0"/>
                          </a:rPr>
                        </m:ctrlPr>
                      </m:sSubPr>
                      <m:e>
                        <m:r>
                          <a:rPr lang="en-US" sz="2000" b="0" i="1" smtClean="0">
                            <a:latin typeface="Cambria Math"/>
                            <a:ea typeface="Cambria Math"/>
                          </a:rPr>
                          <m:t>𝜎</m:t>
                        </m:r>
                      </m:e>
                      <m:sub>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sub>
                            <m:r>
                              <a:rPr lang="en-US" sz="2000" b="0" i="1" smtClean="0">
                                <a:latin typeface="Cambria Math" panose="02040503050406030204" pitchFamily="18" charset="0"/>
                              </a:rPr>
                              <m:t>2</m:t>
                            </m:r>
                          </m:sub>
                        </m:sSub>
                      </m:sub>
                    </m:sSub>
                  </m:oMath>
                </a14:m>
                <a:endParaRPr lang="en-US" sz="2000" dirty="0"/>
              </a:p>
              <a:p>
                <a:pPr marL="0" indent="0">
                  <a:buNone/>
                </a:pPr>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dirty="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𝑍</m:t>
                        </m:r>
                      </m:e>
                      <m:sup>
                        <m:r>
                          <a:rPr lang="en-US" sz="2000" b="0" i="1" dirty="0" smtClean="0">
                            <a:latin typeface="Cambria Math" panose="02040503050406030204" pitchFamily="18" charset="0"/>
                          </a:rPr>
                          <m:t>∗</m:t>
                        </m:r>
                      </m:sup>
                    </m:sSup>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𝜎</m:t>
                                </m:r>
                              </m:e>
                              <m:sub>
                                <m:r>
                                  <a:rPr lang="en-US" sz="2000" b="0" i="1" dirty="0"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𝜎</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a:rPr>
                                  <m:t>𝑛</m:t>
                                </m:r>
                              </m:e>
                              <m:sub>
                                <m:r>
                                  <a:rPr lang="en-US" sz="2000" b="0" i="1" smtClean="0">
                                    <a:latin typeface="Cambria Math" panose="02040503050406030204" pitchFamily="18" charset="0"/>
                                  </a:rPr>
                                  <m:t>2</m:t>
                                </m:r>
                              </m:sub>
                            </m:sSub>
                          </m:den>
                        </m:f>
                      </m:e>
                    </m:rad>
                  </m:oMath>
                </a14:m>
                <a:endParaRPr lang="en-US" sz="2000" dirty="0"/>
              </a:p>
            </p:txBody>
          </p:sp>
        </mc:Choice>
        <mc:Fallback xmlns="">
          <p:sp>
            <p:nvSpPr>
              <p:cNvPr id="3" name="Content Placeholder 2">
                <a:extLst>
                  <a:ext uri="{FF2B5EF4-FFF2-40B4-BE49-F238E27FC236}">
                    <a16:creationId xmlns:a16="http://schemas.microsoft.com/office/drawing/2014/main" id="{5C8D96D9-BD5D-284F-A2A4-F8784D545B0A}"/>
                  </a:ext>
                </a:extLst>
              </p:cNvPr>
              <p:cNvSpPr>
                <a:spLocks noGrp="1" noRot="1" noChangeAspect="1" noMove="1" noResize="1" noEditPoints="1" noAdjustHandles="1" noChangeArrowheads="1" noChangeShapeType="1" noTextEdit="1"/>
              </p:cNvSpPr>
              <p:nvPr>
                <p:ph idx="1"/>
              </p:nvPr>
            </p:nvSpPr>
            <p:spPr>
              <a:xfrm>
                <a:off x="342900" y="826750"/>
                <a:ext cx="10515600" cy="2394859"/>
              </a:xfrm>
              <a:blipFill>
                <a:blip r:embed="rId2"/>
                <a:stretch>
                  <a:fillRect l="-483" t="-317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77D958F-30C9-6746-8410-FADF40739661}"/>
              </a:ext>
            </a:extLst>
          </p:cNvPr>
          <p:cNvSpPr txBox="1"/>
          <p:nvPr/>
        </p:nvSpPr>
        <p:spPr>
          <a:xfrm>
            <a:off x="5041900" y="923532"/>
            <a:ext cx="3111499" cy="65586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Same Critical Value as with a 2 Proportion Z Interval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706997-8A0E-D24A-A240-D1A4ED259A0C}"/>
                  </a:ext>
                </a:extLst>
              </p:cNvPr>
              <p:cNvSpPr txBox="1"/>
              <p:nvPr/>
            </p:nvSpPr>
            <p:spPr>
              <a:xfrm>
                <a:off x="5041900" y="1706826"/>
                <a:ext cx="4724400" cy="2246769"/>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INDEPENDENT Samples Interval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Normal populations OR</a:t>
                </a:r>
              </a:p>
              <a:p>
                <a:pPr lvl="1"/>
                <a:r>
                  <a:rPr lang="en-US" sz="1400" i="1" dirty="0"/>
                  <a:t>n</a:t>
                </a:r>
                <a:r>
                  <a:rPr lang="en-US" sz="1400" i="1" baseline="-25000" dirty="0"/>
                  <a:t>1</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AND </a:t>
                </a:r>
                <a:r>
                  <a:rPr lang="en-US" sz="1400" i="1" dirty="0"/>
                  <a:t>n</a:t>
                </a:r>
                <a:r>
                  <a:rPr lang="en-US" sz="1400" i="1" baseline="-25000" dirty="0"/>
                  <a:t>2</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t>
                </a:r>
              </a:p>
            </p:txBody>
          </p:sp>
        </mc:Choice>
        <mc:Fallback xmlns="">
          <p:sp>
            <p:nvSpPr>
              <p:cNvPr id="8" name="TextBox 7">
                <a:extLst>
                  <a:ext uri="{FF2B5EF4-FFF2-40B4-BE49-F238E27FC236}">
                    <a16:creationId xmlns:a16="http://schemas.microsoft.com/office/drawing/2014/main" id="{0A706997-8A0E-D24A-A240-D1A4ED259A0C}"/>
                  </a:ext>
                </a:extLst>
              </p:cNvPr>
              <p:cNvSpPr txBox="1">
                <a:spLocks noRot="1" noChangeAspect="1" noMove="1" noResize="1" noEditPoints="1" noAdjustHandles="1" noChangeArrowheads="1" noChangeShapeType="1" noTextEdit="1"/>
              </p:cNvSpPr>
              <p:nvPr/>
            </p:nvSpPr>
            <p:spPr>
              <a:xfrm>
                <a:off x="5041900" y="1706826"/>
                <a:ext cx="4724400" cy="2246769"/>
              </a:xfrm>
              <a:prstGeom prst="rect">
                <a:avLst/>
              </a:prstGeom>
              <a:blipFill>
                <a:blip r:embed="rId3"/>
                <a:stretch>
                  <a:fillRect l="-535" t="-55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F3E5F9E-0FE0-FAEF-985D-F7404A1F3017}"/>
                  </a:ext>
                </a:extLst>
              </p:cNvPr>
              <p:cNvSpPr txBox="1">
                <a:spLocks/>
              </p:cNvSpPr>
              <p:nvPr/>
            </p:nvSpPr>
            <p:spPr>
              <a:xfrm>
                <a:off x="161220" y="3352800"/>
                <a:ext cx="7086600" cy="32564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u="sng" dirty="0"/>
                  <a:t>Using Calc</a:t>
                </a:r>
                <a:endParaRPr lang="en-US" sz="2000" b="1" u="sng" dirty="0"/>
              </a:p>
              <a:p>
                <a:pPr marL="0" indent="0">
                  <a:buNone/>
                </a:pPr>
                <a:endParaRPr lang="en-US" sz="1600" b="1" u="sng" dirty="0"/>
              </a:p>
              <a:p>
                <a:pPr marL="0" indent="0">
                  <a:buNone/>
                </a:pPr>
                <a:r>
                  <a:rPr lang="en-US" sz="1600" b="1" u="sng" dirty="0"/>
                  <a:t>GOAL</a:t>
                </a:r>
                <a:r>
                  <a:rPr lang="en-US" sz="1600" dirty="0"/>
                  <a:t>: Find the Two Sample Confidence Interval for Difference in Means!!</a:t>
                </a:r>
              </a:p>
              <a:p>
                <a:pPr marL="0" indent="0">
                  <a:buFont typeface="Arial" panose="020B0604020202020204" pitchFamily="34" charset="0"/>
                  <a:buNone/>
                </a:pPr>
                <a:endParaRPr lang="en-US" sz="1800" dirty="0"/>
              </a:p>
              <a:p>
                <a:pPr marL="0" indent="0">
                  <a:buNone/>
                </a:pPr>
                <a:r>
                  <a:rPr lang="en-US" sz="1800" dirty="0"/>
                  <a:t>2-SampZInt</a:t>
                </a:r>
              </a:p>
              <a:p>
                <a:pPr marL="0" indent="0">
                  <a:buNone/>
                </a:pPr>
                <a:endParaRPr lang="en-US" sz="1800" dirty="0"/>
              </a:p>
              <a:p>
                <a:pPr marL="914400" lvl="1" indent="-457200">
                  <a:buFont typeface="+mj-lt"/>
                  <a:buAutoNum type="alphaLcParenR"/>
                </a:pPr>
                <a:r>
                  <a:rPr lang="en-US" sz="1600" dirty="0"/>
                  <a:t>Input = Stats</a:t>
                </a:r>
              </a:p>
              <a:p>
                <a:pPr marL="914400" lvl="1" indent="-457200">
                  <a:buFont typeface="+mj-lt"/>
                  <a:buAutoNum type="alphaLcParenR"/>
                </a:pPr>
                <a:r>
                  <a:rPr lang="en-US" sz="1600" dirty="0"/>
                  <a:t>𝞂</a:t>
                </a:r>
                <a:r>
                  <a:rPr lang="en-US" sz="1600" baseline="-25000" dirty="0"/>
                  <a:t>1</a:t>
                </a:r>
                <a:r>
                  <a:rPr lang="en-US" sz="1600" dirty="0"/>
                  <a:t> = population 1 standard deviation</a:t>
                </a:r>
              </a:p>
              <a:p>
                <a:pPr marL="914400" lvl="1" indent="-457200">
                  <a:buFont typeface="+mj-lt"/>
                  <a:buAutoNum type="alphaLcParenR"/>
                </a:pPr>
                <a:r>
                  <a:rPr lang="en-US" sz="1600" dirty="0"/>
                  <a:t>𝞂</a:t>
                </a:r>
                <a:r>
                  <a:rPr lang="en-US" sz="1600" baseline="-25000" dirty="0"/>
                  <a:t>2</a:t>
                </a:r>
                <a:r>
                  <a:rPr lang="en-US" sz="1600" dirty="0"/>
                  <a:t> = population 1 standard deviation</a:t>
                </a:r>
              </a:p>
              <a:p>
                <a:pPr marL="914400" lvl="1" indent="-457200">
                  <a:buFont typeface="+mj-lt"/>
                  <a:buAutoNum type="alphaLcParenR"/>
                </a:pPr>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b="0" i="1" baseline="-25000" dirty="0" smtClean="0">
                        <a:latin typeface="Cambria Math" panose="02040503050406030204" pitchFamily="18" charset="0"/>
                      </a:rPr>
                      <m:t>1</m:t>
                    </m:r>
                  </m:oMath>
                </a14:m>
                <a:r>
                  <a:rPr lang="en-US" sz="1600" dirty="0"/>
                  <a:t> = sample mean 1</a:t>
                </a:r>
              </a:p>
              <a:p>
                <a:pPr marL="914400" lvl="1" indent="-457200">
                  <a:buFont typeface="+mj-lt"/>
                  <a:buAutoNum type="alphaLcParenR"/>
                </a:pPr>
                <a:r>
                  <a:rPr lang="en-US" sz="1600" dirty="0"/>
                  <a:t>n</a:t>
                </a:r>
                <a:r>
                  <a:rPr lang="en-US" sz="1600" baseline="-25000" dirty="0"/>
                  <a:t>1</a:t>
                </a:r>
                <a:r>
                  <a:rPr lang="en-US" sz="1600" dirty="0"/>
                  <a:t> = sample size</a:t>
                </a:r>
              </a:p>
              <a:p>
                <a:pPr marL="914400" lvl="1" indent="-457200">
                  <a:buFont typeface="+mj-lt"/>
                  <a:buAutoNum type="alphaLcParenR"/>
                </a:pPr>
                <a:r>
                  <a:rPr lang="en-US" sz="1600" dirty="0"/>
                  <a:t> </a:t>
                </a:r>
                <a14:m>
                  <m:oMath xmlns:m="http://schemas.openxmlformats.org/officeDocument/2006/math">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𝑥</m:t>
                        </m:r>
                      </m:e>
                    </m:acc>
                    <m:r>
                      <a:rPr lang="en-US" sz="1600" b="0" i="1" baseline="-25000" dirty="0" smtClean="0">
                        <a:latin typeface="Cambria Math" panose="02040503050406030204" pitchFamily="18" charset="0"/>
                      </a:rPr>
                      <m:t>2</m:t>
                    </m:r>
                  </m:oMath>
                </a14:m>
                <a:r>
                  <a:rPr lang="en-US" sz="1600" dirty="0"/>
                  <a:t> = sample mean 2</a:t>
                </a:r>
              </a:p>
              <a:p>
                <a:pPr marL="914400" lvl="1" indent="-457200">
                  <a:buFont typeface="+mj-lt"/>
                  <a:buAutoNum type="alphaLcParenR"/>
                </a:pPr>
                <a:r>
                  <a:rPr lang="en-US" sz="1600" dirty="0"/>
                  <a:t>n</a:t>
                </a:r>
                <a:r>
                  <a:rPr lang="en-US" sz="1600" baseline="-25000" dirty="0"/>
                  <a:t>2</a:t>
                </a:r>
                <a:r>
                  <a:rPr lang="en-US" sz="1600" dirty="0"/>
                  <a:t> = sample size</a:t>
                </a:r>
              </a:p>
              <a:p>
                <a:pPr marL="914400" lvl="1" indent="-457200">
                  <a:buFont typeface="+mj-lt"/>
                  <a:buAutoNum type="alphaLcParenR"/>
                </a:pPr>
                <a:r>
                  <a:rPr lang="en-US" sz="1600" dirty="0"/>
                  <a:t>C-Level = Confidence level (as a decimal or whole number, both work)</a:t>
                </a:r>
              </a:p>
            </p:txBody>
          </p:sp>
        </mc:Choice>
        <mc:Fallback xmlns="">
          <p:sp>
            <p:nvSpPr>
              <p:cNvPr id="10" name="Content Placeholder 2">
                <a:extLst>
                  <a:ext uri="{FF2B5EF4-FFF2-40B4-BE49-F238E27FC236}">
                    <a16:creationId xmlns:a16="http://schemas.microsoft.com/office/drawing/2014/main" id="{CF3E5F9E-0FE0-FAEF-985D-F7404A1F3017}"/>
                  </a:ext>
                </a:extLst>
              </p:cNvPr>
              <p:cNvSpPr txBox="1">
                <a:spLocks noRot="1" noChangeAspect="1" noMove="1" noResize="1" noEditPoints="1" noAdjustHandles="1" noChangeArrowheads="1" noChangeShapeType="1" noTextEdit="1"/>
              </p:cNvSpPr>
              <p:nvPr/>
            </p:nvSpPr>
            <p:spPr>
              <a:xfrm>
                <a:off x="161220" y="3352800"/>
                <a:ext cx="7086600" cy="3256450"/>
              </a:xfrm>
              <a:prstGeom prst="rect">
                <a:avLst/>
              </a:prstGeom>
              <a:blipFill>
                <a:blip r:embed="rId4"/>
                <a:stretch>
                  <a:fillRect l="-358" t="-27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CE4A0E75-CB99-856C-5046-4A2E67F80229}"/>
              </a:ext>
            </a:extLst>
          </p:cNvPr>
          <p:cNvSpPr txBox="1">
            <a:spLocks/>
          </p:cNvSpPr>
          <p:nvPr/>
        </p:nvSpPr>
        <p:spPr>
          <a:xfrm>
            <a:off x="5600700" y="4081022"/>
            <a:ext cx="6430080" cy="1082675"/>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prospective home buyer is trying to decide which city to move to. In Washington D.C, a random sample of 32 foreclosed homes sold for an average of $443,705 and in Baltimore and random sample of 45 foreclosed homes sold for $450,000. Real estate experts say the standard deviation for sales across the nation is $190,000. </a:t>
            </a:r>
            <a:r>
              <a:rPr lang="en-US" sz="1200" b="1" dirty="0"/>
              <a:t>Calculate</a:t>
            </a:r>
            <a:r>
              <a:rPr lang="en-US" sz="1200" dirty="0"/>
              <a:t> a 85% Confidence Interval for the difference in means.</a:t>
            </a:r>
          </a:p>
        </p:txBody>
      </p:sp>
      <p:grpSp>
        <p:nvGrpSpPr>
          <p:cNvPr id="13" name="Group 12">
            <a:extLst>
              <a:ext uri="{FF2B5EF4-FFF2-40B4-BE49-F238E27FC236}">
                <a16:creationId xmlns:a16="http://schemas.microsoft.com/office/drawing/2014/main" id="{8D407800-75C4-9727-0269-47A891350058}"/>
              </a:ext>
            </a:extLst>
          </p:cNvPr>
          <p:cNvGrpSpPr/>
          <p:nvPr/>
        </p:nvGrpSpPr>
        <p:grpSpPr>
          <a:xfrm>
            <a:off x="7963054" y="5528700"/>
            <a:ext cx="3225800" cy="1168400"/>
            <a:chOff x="6629400" y="5350268"/>
            <a:chExt cx="3225800" cy="1168400"/>
          </a:xfrm>
        </p:grpSpPr>
        <p:pic>
          <p:nvPicPr>
            <p:cNvPr id="5" name="Picture 4">
              <a:extLst>
                <a:ext uri="{FF2B5EF4-FFF2-40B4-BE49-F238E27FC236}">
                  <a16:creationId xmlns:a16="http://schemas.microsoft.com/office/drawing/2014/main" id="{2206D3AB-54D1-0178-8ED6-33F08E0EDA1A}"/>
                </a:ext>
              </a:extLst>
            </p:cNvPr>
            <p:cNvPicPr>
              <a:picLocks noChangeAspect="1"/>
            </p:cNvPicPr>
            <p:nvPr/>
          </p:nvPicPr>
          <p:blipFill>
            <a:blip r:embed="rId5"/>
            <a:stretch>
              <a:fillRect/>
            </a:stretch>
          </p:blipFill>
          <p:spPr>
            <a:xfrm>
              <a:off x="6629400" y="5350268"/>
              <a:ext cx="1549400" cy="1168400"/>
            </a:xfrm>
            <a:prstGeom prst="rect">
              <a:avLst/>
            </a:prstGeom>
          </p:spPr>
        </p:pic>
        <p:pic>
          <p:nvPicPr>
            <p:cNvPr id="12" name="Picture 11">
              <a:extLst>
                <a:ext uri="{FF2B5EF4-FFF2-40B4-BE49-F238E27FC236}">
                  <a16:creationId xmlns:a16="http://schemas.microsoft.com/office/drawing/2014/main" id="{6499BDD5-68CB-9BAE-BF1C-90DB3A01A8D6}"/>
                </a:ext>
              </a:extLst>
            </p:cNvPr>
            <p:cNvPicPr>
              <a:picLocks noChangeAspect="1"/>
            </p:cNvPicPr>
            <p:nvPr/>
          </p:nvPicPr>
          <p:blipFill>
            <a:blip r:embed="rId6"/>
            <a:stretch>
              <a:fillRect/>
            </a:stretch>
          </p:blipFill>
          <p:spPr>
            <a:xfrm>
              <a:off x="8305800" y="5350268"/>
              <a:ext cx="1549400" cy="1168400"/>
            </a:xfrm>
            <a:prstGeom prst="rect">
              <a:avLst/>
            </a:prstGeom>
          </p:spPr>
        </p:pic>
      </p:grpSp>
      <p:sp>
        <p:nvSpPr>
          <p:cNvPr id="14" name="TextBox 13">
            <a:extLst>
              <a:ext uri="{FF2B5EF4-FFF2-40B4-BE49-F238E27FC236}">
                <a16:creationId xmlns:a16="http://schemas.microsoft.com/office/drawing/2014/main" id="{393B2671-9042-4549-8868-BB564B0B1785}"/>
              </a:ext>
            </a:extLst>
          </p:cNvPr>
          <p:cNvSpPr txBox="1"/>
          <p:nvPr/>
        </p:nvSpPr>
        <p:spPr>
          <a:xfrm>
            <a:off x="6045200" y="5384919"/>
            <a:ext cx="1621149" cy="646331"/>
          </a:xfrm>
          <a:prstGeom prst="rect">
            <a:avLst/>
          </a:prstGeom>
          <a:noFill/>
        </p:spPr>
        <p:txBody>
          <a:bodyPr wrap="none" rtlCol="0">
            <a:spAutoFit/>
          </a:bodyPr>
          <a:lstStyle/>
          <a:p>
            <a:r>
              <a:rPr lang="en-US" dirty="0"/>
              <a:t>µ</a:t>
            </a:r>
            <a:r>
              <a:rPr lang="en-US" baseline="-25000" dirty="0"/>
              <a:t>1</a:t>
            </a:r>
            <a:r>
              <a:rPr lang="en-US" dirty="0"/>
              <a:t> → DC</a:t>
            </a:r>
          </a:p>
          <a:p>
            <a:r>
              <a:rPr lang="en-US" dirty="0"/>
              <a:t>µ</a:t>
            </a:r>
            <a:r>
              <a:rPr lang="en-US" baseline="-25000" dirty="0"/>
              <a:t>2</a:t>
            </a:r>
            <a:r>
              <a:rPr lang="en-US" dirty="0"/>
              <a:t> → Baltimore</a:t>
            </a:r>
          </a:p>
        </p:txBody>
      </p:sp>
      <p:sp>
        <p:nvSpPr>
          <p:cNvPr id="15" name="TextBox 14">
            <a:extLst>
              <a:ext uri="{FF2B5EF4-FFF2-40B4-BE49-F238E27FC236}">
                <a16:creationId xmlns:a16="http://schemas.microsoft.com/office/drawing/2014/main" id="{897FBFA2-72EC-5A0B-FF16-FA3A6DF82447}"/>
              </a:ext>
            </a:extLst>
          </p:cNvPr>
          <p:cNvSpPr txBox="1"/>
          <p:nvPr/>
        </p:nvSpPr>
        <p:spPr>
          <a:xfrm>
            <a:off x="7571335" y="5106590"/>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1714601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292100" y="-83233"/>
            <a:ext cx="11607800" cy="1325563"/>
          </a:xfrm>
        </p:spPr>
        <p:txBody>
          <a:bodyPr>
            <a:normAutofit/>
          </a:bodyPr>
          <a:lstStyle/>
          <a:p>
            <a:r>
              <a:rPr lang="en-US" sz="3600" dirty="0"/>
              <a:t>Final Confidence Interval for </a:t>
            </a:r>
            <a:r>
              <a:rPr lang="en-US" sz="3600" i="1" dirty="0"/>
              <a:t>µ</a:t>
            </a:r>
            <a:r>
              <a:rPr lang="en-US" sz="3600" i="1" baseline="-25000" dirty="0"/>
              <a:t>1</a:t>
            </a:r>
            <a:r>
              <a:rPr lang="en-US" sz="3600" i="1" dirty="0"/>
              <a:t> – µ</a:t>
            </a:r>
            <a:r>
              <a:rPr lang="en-US" sz="3600" i="1" baseline="-25000" dirty="0"/>
              <a:t>2</a:t>
            </a:r>
            <a:r>
              <a:rPr lang="en-US" sz="3600" i="1" dirty="0"/>
              <a:t> </a:t>
            </a:r>
            <a:r>
              <a:rPr lang="en-US" sz="3600" dirty="0"/>
              <a:t>INDEPENDENT Samples</a:t>
            </a:r>
          </a:p>
        </p:txBody>
      </p:sp>
      <p:sp>
        <p:nvSpPr>
          <p:cNvPr id="7" name="TextBox 6">
            <a:extLst>
              <a:ext uri="{FF2B5EF4-FFF2-40B4-BE49-F238E27FC236}">
                <a16:creationId xmlns:a16="http://schemas.microsoft.com/office/drawing/2014/main" id="{177D958F-30C9-6746-8410-FADF40739661}"/>
              </a:ext>
            </a:extLst>
          </p:cNvPr>
          <p:cNvSpPr txBox="1"/>
          <p:nvPr/>
        </p:nvSpPr>
        <p:spPr>
          <a:xfrm>
            <a:off x="5018087" y="925537"/>
            <a:ext cx="311149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Same Critical Value is based on t distribution 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706997-8A0E-D24A-A240-D1A4ED259A0C}"/>
                  </a:ext>
                </a:extLst>
              </p:cNvPr>
              <p:cNvSpPr txBox="1"/>
              <p:nvPr/>
            </p:nvSpPr>
            <p:spPr>
              <a:xfrm>
                <a:off x="5018087" y="1731331"/>
                <a:ext cx="4724400" cy="2246769"/>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INDEPENDENT Samples Interval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Normal populations OR</a:t>
                </a:r>
              </a:p>
              <a:p>
                <a:pPr lvl="1"/>
                <a:r>
                  <a:rPr lang="en-US" sz="1400" i="1" dirty="0"/>
                  <a:t>n</a:t>
                </a:r>
                <a:r>
                  <a:rPr lang="en-US" sz="1400" i="1" baseline="-25000" dirty="0"/>
                  <a:t>1</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AND </a:t>
                </a:r>
                <a:r>
                  <a:rPr lang="en-US" sz="1400" i="1" dirty="0"/>
                  <a:t>n</a:t>
                </a:r>
                <a:r>
                  <a:rPr lang="en-US" sz="1400" i="1" baseline="-25000" dirty="0"/>
                  <a:t>2</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t>
                </a:r>
              </a:p>
            </p:txBody>
          </p:sp>
        </mc:Choice>
        <mc:Fallback xmlns="">
          <p:sp>
            <p:nvSpPr>
              <p:cNvPr id="8" name="TextBox 7">
                <a:extLst>
                  <a:ext uri="{FF2B5EF4-FFF2-40B4-BE49-F238E27FC236}">
                    <a16:creationId xmlns:a16="http://schemas.microsoft.com/office/drawing/2014/main" id="{0A706997-8A0E-D24A-A240-D1A4ED259A0C}"/>
                  </a:ext>
                </a:extLst>
              </p:cNvPr>
              <p:cNvSpPr txBox="1">
                <a:spLocks noRot="1" noChangeAspect="1" noMove="1" noResize="1" noEditPoints="1" noAdjustHandles="1" noChangeArrowheads="1" noChangeShapeType="1" noTextEdit="1"/>
              </p:cNvSpPr>
              <p:nvPr/>
            </p:nvSpPr>
            <p:spPr>
              <a:xfrm>
                <a:off x="5018087" y="1731331"/>
                <a:ext cx="4724400" cy="2246769"/>
              </a:xfrm>
              <a:prstGeom prst="rect">
                <a:avLst/>
              </a:prstGeom>
              <a:blipFill>
                <a:blip r:embed="rId2"/>
                <a:stretch>
                  <a:fillRect l="-535" t="-55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AC8BC03-3E9E-9840-9592-7B2F14D004C4}"/>
                  </a:ext>
                </a:extLst>
              </p:cNvPr>
              <p:cNvSpPr txBox="1">
                <a:spLocks/>
              </p:cNvSpPr>
              <p:nvPr/>
            </p:nvSpPr>
            <p:spPr>
              <a:xfrm>
                <a:off x="292100" y="882024"/>
                <a:ext cx="10515600" cy="2394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2 Sample t Interval</a:t>
                </a:r>
                <a:r>
                  <a:rPr lang="en-US" sz="1800" dirty="0"/>
                  <a:t> – </a:t>
                </a:r>
                <a:r>
                  <a:rPr lang="en-US" sz="1800" dirty="0">
                    <a:solidFill>
                      <a:srgbClr val="7030A0"/>
                    </a:solidFill>
                  </a:rPr>
                  <a:t>UNKNOWN</a:t>
                </a:r>
                <a:r>
                  <a:rPr lang="en-US" sz="1800" dirty="0"/>
                  <a:t> 𝞂s</a:t>
                </a:r>
                <a:r>
                  <a:rPr lang="en-US" sz="1800" u="sng" dirty="0"/>
                  <a:t> </a:t>
                </a:r>
              </a:p>
              <a:p>
                <a:pPr marL="0" indent="0">
                  <a:buFont typeface="Arial" panose="020B0604020202020204" pitchFamily="34" charset="0"/>
                  <a:buNone/>
                </a:pPr>
                <a:endParaRPr lang="en-US" sz="1050" u="sng" dirty="0"/>
              </a:p>
              <a:p>
                <a:pPr marL="0" indent="0">
                  <a:buFont typeface="Arial" panose="020B0604020202020204" pitchFamily="34" charset="0"/>
                  <a:buNone/>
                </a:pPr>
                <a:r>
                  <a:rPr lang="en-US" sz="1800" dirty="0"/>
                  <a:t>C.I. = Point Estimate ± Margin of Error</a:t>
                </a:r>
              </a:p>
              <a:p>
                <a:pPr marL="0" indent="0">
                  <a:buFont typeface="Arial" panose="020B0604020202020204" pitchFamily="34" charset="0"/>
                  <a:buNone/>
                </a:pPr>
                <a:r>
                  <a:rPr lang="en-US" sz="1800" dirty="0"/>
                  <a:t>       =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m:t>
                        </m:r>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𝑡</m:t>
                        </m:r>
                      </m:e>
                      <m:sup>
                        <m:r>
                          <a:rPr lang="en-US" sz="1800" b="0" i="1" dirty="0" smtClean="0">
                            <a:latin typeface="Cambria Math" panose="02040503050406030204" pitchFamily="18" charset="0"/>
                          </a:rPr>
                          <m:t>∗</m:t>
                        </m:r>
                      </m:sup>
                    </m:sSup>
                    <m:r>
                      <a:rPr lang="en-US" sz="1800" b="0" i="1" dirty="0" smtClean="0">
                        <a:latin typeface="Cambria Math" panose="02040503050406030204" pitchFamily="18" charset="0"/>
                      </a:rPr>
                      <m:t> </m:t>
                    </m:r>
                    <m:sSub>
                      <m:sSubPr>
                        <m:ctrlPr>
                          <a:rPr lang="en-US" sz="1800" i="1">
                            <a:latin typeface="Cambria Math" panose="02040503050406030204" pitchFamily="18" charset="0"/>
                          </a:rPr>
                        </m:ctrlPr>
                      </m:sSubPr>
                      <m:e>
                        <m:r>
                          <a:rPr lang="en-US" sz="1800" i="1" smtClean="0">
                            <a:latin typeface="Cambria Math"/>
                            <a:ea typeface="Cambria Math"/>
                          </a:rPr>
                          <m:t>𝜎</m:t>
                        </m:r>
                      </m:e>
                      <m:sub>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2</m:t>
                            </m:r>
                          </m:sub>
                        </m:sSub>
                      </m:sub>
                    </m:sSub>
                  </m:oMath>
                </a14:m>
                <a:endParaRPr lang="en-US" sz="1800" dirty="0"/>
              </a:p>
              <a:p>
                <a:pPr marL="0" indent="0">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𝑡</m:t>
                        </m:r>
                      </m:e>
                      <m:sup>
                        <m:r>
                          <a:rPr lang="en-US" sz="1800" i="1" dirty="0">
                            <a:latin typeface="Cambria Math" panose="02040503050406030204" pitchFamily="18" charset="0"/>
                          </a:rPr>
                          <m:t>∗</m:t>
                        </m:r>
                      </m:sup>
                    </m:sSup>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𝑠</m:t>
                                </m:r>
                              </m:e>
                              <m:sub>
                                <m:r>
                                  <a:rPr lang="en-US" sz="1800" i="1" dirty="0"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a:rPr>
                                  <m:t>𝑛</m:t>
                                </m:r>
                              </m:e>
                              <m:sub>
                                <m:r>
                                  <a:rPr lang="en-US" sz="1800" i="1" smtClean="0">
                                    <a:latin typeface="Cambria Math" panose="02040503050406030204" pitchFamily="18" charset="0"/>
                                  </a:rPr>
                                  <m:t>1</m:t>
                                </m:r>
                              </m:sub>
                            </m:sSub>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a:rPr>
                                  <m:t>𝑛</m:t>
                                </m:r>
                              </m:e>
                              <m:sub>
                                <m:r>
                                  <a:rPr lang="en-US" sz="1800" i="1" smtClean="0">
                                    <a:latin typeface="Cambria Math" panose="02040503050406030204" pitchFamily="18" charset="0"/>
                                  </a:rPr>
                                  <m:t>2</m:t>
                                </m:r>
                              </m:sub>
                            </m:sSub>
                          </m:den>
                        </m:f>
                      </m:e>
                    </m:rad>
                  </m:oMath>
                </a14:m>
                <a:endParaRPr lang="en-US" sz="1800" dirty="0"/>
              </a:p>
            </p:txBody>
          </p:sp>
        </mc:Choice>
        <mc:Fallback xmlns="">
          <p:sp>
            <p:nvSpPr>
              <p:cNvPr id="9" name="Content Placeholder 2">
                <a:extLst>
                  <a:ext uri="{FF2B5EF4-FFF2-40B4-BE49-F238E27FC236}">
                    <a16:creationId xmlns:a16="http://schemas.microsoft.com/office/drawing/2014/main" id="{5AC8BC03-3E9E-9840-9592-7B2F14D004C4}"/>
                  </a:ext>
                </a:extLst>
              </p:cNvPr>
              <p:cNvSpPr txBox="1">
                <a:spLocks noRot="1" noChangeAspect="1" noMove="1" noResize="1" noEditPoints="1" noAdjustHandles="1" noChangeArrowheads="1" noChangeShapeType="1" noTextEdit="1"/>
              </p:cNvSpPr>
              <p:nvPr/>
            </p:nvSpPr>
            <p:spPr>
              <a:xfrm>
                <a:off x="292100" y="882024"/>
                <a:ext cx="10515600" cy="2394859"/>
              </a:xfrm>
              <a:prstGeom prst="rect">
                <a:avLst/>
              </a:prstGeom>
              <a:blipFill>
                <a:blip r:embed="rId3"/>
                <a:stretch>
                  <a:fillRect l="-483"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3BF7C2-7CA5-A64F-6E56-58C6C585B501}"/>
                  </a:ext>
                </a:extLst>
              </p:cNvPr>
              <p:cNvSpPr txBox="1"/>
              <p:nvPr/>
            </p:nvSpPr>
            <p:spPr>
              <a:xfrm>
                <a:off x="142875" y="2883105"/>
                <a:ext cx="7340600" cy="3151632"/>
              </a:xfrm>
              <a:prstGeom prst="rect">
                <a:avLst/>
              </a:prstGeom>
              <a:noFill/>
            </p:spPr>
            <p:txBody>
              <a:bodyPr wrap="square">
                <a:spAutoFit/>
              </a:bodyPr>
              <a:lstStyle/>
              <a:p>
                <a:pPr>
                  <a:lnSpc>
                    <a:spcPct val="120000"/>
                  </a:lnSpc>
                </a:pPr>
                <a:r>
                  <a:rPr lang="en-US" sz="1400" u="sng" dirty="0"/>
                  <a:t>Using Calc</a:t>
                </a:r>
                <a:endParaRPr lang="en-US" sz="1400" b="1" u="sng" dirty="0"/>
              </a:p>
              <a:p>
                <a:pPr marL="0" indent="0">
                  <a:lnSpc>
                    <a:spcPct val="120000"/>
                  </a:lnSpc>
                  <a:spcBef>
                    <a:spcPts val="0"/>
                  </a:spcBef>
                  <a:buFont typeface="Arial" panose="020B0604020202020204" pitchFamily="34" charset="0"/>
                  <a:buNone/>
                </a:pPr>
                <a:endParaRPr lang="en-US" sz="1200" b="1" u="sng" dirty="0"/>
              </a:p>
              <a:p>
                <a:r>
                  <a:rPr lang="en-US" sz="1200" b="1" u="sng" dirty="0"/>
                  <a:t>GOAL</a:t>
                </a:r>
                <a:r>
                  <a:rPr lang="en-US" sz="1200" dirty="0"/>
                  <a:t>: Find the Two Sample Confidence Interval for Difference in Means!!</a:t>
                </a:r>
              </a:p>
              <a:p>
                <a:pPr marL="0" indent="0">
                  <a:lnSpc>
                    <a:spcPct val="120000"/>
                  </a:lnSpc>
                  <a:spcBef>
                    <a:spcPts val="0"/>
                  </a:spcBef>
                  <a:buFont typeface="Arial" panose="020B0604020202020204" pitchFamily="34" charset="0"/>
                  <a:buNone/>
                </a:pPr>
                <a:endParaRPr lang="en-US" sz="1200" dirty="0"/>
              </a:p>
              <a:p>
                <a:pPr marL="0" indent="0">
                  <a:lnSpc>
                    <a:spcPct val="120000"/>
                  </a:lnSpc>
                  <a:spcBef>
                    <a:spcPts val="0"/>
                  </a:spcBef>
                  <a:buNone/>
                </a:pPr>
                <a:r>
                  <a:rPr lang="en-US" sz="1600" dirty="0"/>
                  <a:t>2-SameTInt</a:t>
                </a:r>
              </a:p>
              <a:p>
                <a:endParaRPr lang="en-US" sz="1400" dirty="0"/>
              </a:p>
              <a:p>
                <a:pPr marL="914400" lvl="1" indent="-457200">
                  <a:buFont typeface="+mj-lt"/>
                  <a:buAutoNum type="alphaLcParenR"/>
                </a:pPr>
                <a:r>
                  <a:rPr lang="en-US" sz="1200" dirty="0"/>
                  <a:t>Input = Stats</a:t>
                </a:r>
              </a:p>
              <a:p>
                <a:pPr marL="914400" lvl="1" indent="-457200">
                  <a:buFont typeface="+mj-lt"/>
                  <a:buAutoNum type="alphaLcParenR"/>
                </a:pPr>
                <a:r>
                  <a:rPr lang="en-US" sz="1200" dirty="0"/>
                  <a:t>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r>
                      <a:rPr lang="en-US" sz="1200" i="1" baseline="-25000" dirty="0">
                        <a:latin typeface="Cambria Math" panose="02040503050406030204" pitchFamily="18" charset="0"/>
                      </a:rPr>
                      <m:t>1</m:t>
                    </m:r>
                  </m:oMath>
                </a14:m>
                <a:r>
                  <a:rPr lang="en-US" sz="1200" dirty="0"/>
                  <a:t> = sample mean 1</a:t>
                </a:r>
              </a:p>
              <a:p>
                <a:pPr marL="914400" lvl="1" indent="-457200">
                  <a:buFont typeface="+mj-lt"/>
                  <a:buAutoNum type="alphaLcParenR"/>
                </a:pPr>
                <a:r>
                  <a:rPr lang="en-US" sz="1200" dirty="0"/>
                  <a:t>Sx</a:t>
                </a:r>
                <a:r>
                  <a:rPr lang="en-US" sz="1200" baseline="-25000" dirty="0"/>
                  <a:t>1</a:t>
                </a:r>
                <a:r>
                  <a:rPr lang="en-US" sz="1200" dirty="0"/>
                  <a:t> = population 1 standard deviation</a:t>
                </a:r>
              </a:p>
              <a:p>
                <a:pPr marL="914400" lvl="1" indent="-457200">
                  <a:buFont typeface="+mj-lt"/>
                  <a:buAutoNum type="alphaLcParenR"/>
                </a:pPr>
                <a:r>
                  <a:rPr lang="en-US" sz="1200" dirty="0"/>
                  <a:t>n</a:t>
                </a:r>
                <a:r>
                  <a:rPr lang="en-US" sz="1200" baseline="-25000" dirty="0"/>
                  <a:t>1</a:t>
                </a:r>
                <a:r>
                  <a:rPr lang="en-US" sz="1200" dirty="0"/>
                  <a:t> = sample size 1</a:t>
                </a:r>
              </a:p>
              <a:p>
                <a:pPr marL="914400" lvl="1" indent="-457200">
                  <a:buFont typeface="+mj-lt"/>
                  <a:buAutoNum type="alphaLcParenR"/>
                </a:pPr>
                <a:r>
                  <a:rPr lang="en-US" sz="1200" dirty="0"/>
                  <a:t>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r>
                      <a:rPr lang="en-US" sz="1200" i="1" baseline="-25000" dirty="0">
                        <a:latin typeface="Cambria Math" panose="02040503050406030204" pitchFamily="18" charset="0"/>
                      </a:rPr>
                      <m:t>2</m:t>
                    </m:r>
                  </m:oMath>
                </a14:m>
                <a:r>
                  <a:rPr lang="en-US" sz="1200" dirty="0"/>
                  <a:t> = sample mean 2</a:t>
                </a:r>
              </a:p>
              <a:p>
                <a:pPr marL="914400" lvl="1" indent="-457200">
                  <a:buFont typeface="+mj-lt"/>
                  <a:buAutoNum type="alphaLcParenR"/>
                </a:pPr>
                <a:r>
                  <a:rPr lang="en-US" sz="1200" dirty="0"/>
                  <a:t>Sx</a:t>
                </a:r>
                <a:r>
                  <a:rPr lang="en-US" sz="1200" baseline="-25000" dirty="0"/>
                  <a:t>2</a:t>
                </a:r>
                <a:r>
                  <a:rPr lang="en-US" sz="1200" dirty="0"/>
                  <a:t> = population 2 standard deviation</a:t>
                </a:r>
              </a:p>
              <a:p>
                <a:pPr marL="914400" lvl="1" indent="-457200">
                  <a:buFont typeface="+mj-lt"/>
                  <a:buAutoNum type="alphaLcParenR"/>
                </a:pPr>
                <a:r>
                  <a:rPr lang="en-US" sz="1200" dirty="0"/>
                  <a:t>n</a:t>
                </a:r>
                <a:r>
                  <a:rPr lang="en-US" sz="1200" baseline="-25000" dirty="0"/>
                  <a:t>2</a:t>
                </a:r>
                <a:r>
                  <a:rPr lang="en-US" sz="1200" dirty="0"/>
                  <a:t> = sample size 2</a:t>
                </a:r>
              </a:p>
              <a:p>
                <a:pPr marL="914400" lvl="1" indent="-457200">
                  <a:buFont typeface="+mj-lt"/>
                  <a:buAutoNum type="alphaLcParenR"/>
                </a:pPr>
                <a:r>
                  <a:rPr lang="en-US" sz="1200" dirty="0"/>
                  <a:t>Pooled = No</a:t>
                </a:r>
              </a:p>
              <a:p>
                <a:pPr marL="914400" lvl="1" indent="-457200">
                  <a:buFont typeface="+mj-lt"/>
                  <a:buAutoNum type="alphaLcParenR"/>
                </a:pPr>
                <a:r>
                  <a:rPr lang="en-US" sz="1200" dirty="0"/>
                  <a:t>C-Level = Confidence level (as a decimal or whole number, both work)</a:t>
                </a:r>
              </a:p>
            </p:txBody>
          </p:sp>
        </mc:Choice>
        <mc:Fallback xmlns="">
          <p:sp>
            <p:nvSpPr>
              <p:cNvPr id="11" name="TextBox 10">
                <a:extLst>
                  <a:ext uri="{FF2B5EF4-FFF2-40B4-BE49-F238E27FC236}">
                    <a16:creationId xmlns:a16="http://schemas.microsoft.com/office/drawing/2014/main" id="{B93BF7C2-7CA5-A64F-6E56-58C6C585B501}"/>
                  </a:ext>
                </a:extLst>
              </p:cNvPr>
              <p:cNvSpPr txBox="1">
                <a:spLocks noRot="1" noChangeAspect="1" noMove="1" noResize="1" noEditPoints="1" noAdjustHandles="1" noChangeArrowheads="1" noChangeShapeType="1" noTextEdit="1"/>
              </p:cNvSpPr>
              <p:nvPr/>
            </p:nvSpPr>
            <p:spPr>
              <a:xfrm>
                <a:off x="142875" y="2883105"/>
                <a:ext cx="7340600" cy="3151632"/>
              </a:xfrm>
              <a:prstGeom prst="rect">
                <a:avLst/>
              </a:prstGeom>
              <a:blipFill>
                <a:blip r:embed="rId4"/>
                <a:stretch>
                  <a:fillRect l="-518" b="-402"/>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C34BAE32-F500-4510-809C-A33C8A0D2493}"/>
              </a:ext>
            </a:extLst>
          </p:cNvPr>
          <p:cNvSpPr txBox="1">
            <a:spLocks/>
          </p:cNvSpPr>
          <p:nvPr/>
        </p:nvSpPr>
        <p:spPr>
          <a:xfrm>
            <a:off x="5867020" y="4127732"/>
            <a:ext cx="6032880" cy="1022576"/>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prospective home buyer is trying to decide which city to move to. In Washington D.C, a random sample of 32 foreclosed homes sold for an average of $443,705 with standard deviation $150,000 and in Baltimore and random sample of 45 foreclosed homes sold for $450,000 with standard deviation $130,000. </a:t>
            </a:r>
            <a:r>
              <a:rPr lang="en-US" sz="1200" b="1" dirty="0"/>
              <a:t>Calculate</a:t>
            </a:r>
            <a:r>
              <a:rPr lang="en-US" sz="1200" dirty="0"/>
              <a:t> a 85% Confidence Interval for the difference in means.</a:t>
            </a:r>
          </a:p>
        </p:txBody>
      </p:sp>
      <p:sp>
        <p:nvSpPr>
          <p:cNvPr id="18" name="TextBox 17">
            <a:extLst>
              <a:ext uri="{FF2B5EF4-FFF2-40B4-BE49-F238E27FC236}">
                <a16:creationId xmlns:a16="http://schemas.microsoft.com/office/drawing/2014/main" id="{11DCD3BD-A641-5346-A006-4A7DB7975639}"/>
              </a:ext>
            </a:extLst>
          </p:cNvPr>
          <p:cNvSpPr txBox="1"/>
          <p:nvPr/>
        </p:nvSpPr>
        <p:spPr>
          <a:xfrm>
            <a:off x="8416925" y="816222"/>
            <a:ext cx="36322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tx1"/>
                </a:solidFill>
              </a:rPr>
              <a:t>*** </a:t>
            </a:r>
            <a:r>
              <a:rPr lang="en-US" sz="1200" u="sng" dirty="0">
                <a:solidFill>
                  <a:schemeClr val="tx1"/>
                </a:solidFill>
              </a:rPr>
              <a:t>Degrees of Freedom</a:t>
            </a:r>
          </a:p>
          <a:p>
            <a:pPr marL="285750" indent="-285750">
              <a:buFont typeface="Arial" panose="020B0604020202020204" pitchFamily="34" charset="0"/>
              <a:buChar char="•"/>
            </a:pPr>
            <a:r>
              <a:rPr lang="en-US" sz="1200" dirty="0">
                <a:solidFill>
                  <a:srgbClr val="C00000"/>
                </a:solidFill>
              </a:rPr>
              <a:t>There is a difficult fancy way to determine the DF for two sample, (which our calc does) that we wouldn’t do by hand</a:t>
            </a:r>
            <a:endParaRPr lang="en-US" sz="1200" b="1" dirty="0">
              <a:solidFill>
                <a:srgbClr val="C00000"/>
              </a:solidFill>
            </a:endParaRPr>
          </a:p>
        </p:txBody>
      </p:sp>
      <p:sp>
        <p:nvSpPr>
          <p:cNvPr id="19" name="TextBox 18">
            <a:extLst>
              <a:ext uri="{FF2B5EF4-FFF2-40B4-BE49-F238E27FC236}">
                <a16:creationId xmlns:a16="http://schemas.microsoft.com/office/drawing/2014/main" id="{93F0DA64-8950-3E71-AD0D-A2336E80FDD2}"/>
              </a:ext>
            </a:extLst>
          </p:cNvPr>
          <p:cNvSpPr txBox="1"/>
          <p:nvPr/>
        </p:nvSpPr>
        <p:spPr>
          <a:xfrm>
            <a:off x="166381" y="6034737"/>
            <a:ext cx="5687939"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050" dirty="0">
                <a:solidFill>
                  <a:schemeClr val="tx1"/>
                </a:solidFill>
              </a:rPr>
              <a:t>*** </a:t>
            </a:r>
            <a:r>
              <a:rPr lang="en-US" sz="1050" u="sng" dirty="0">
                <a:solidFill>
                  <a:schemeClr val="tx1"/>
                </a:solidFill>
              </a:rPr>
              <a:t>Pooled Standard Deviation</a:t>
            </a:r>
          </a:p>
          <a:p>
            <a:pPr marL="285750" indent="-285750">
              <a:buFont typeface="Arial" panose="020B0604020202020204" pitchFamily="34" charset="0"/>
              <a:buChar char="•"/>
            </a:pPr>
            <a:r>
              <a:rPr lang="en-US" sz="1050" dirty="0">
                <a:solidFill>
                  <a:srgbClr val="C00000"/>
                </a:solidFill>
              </a:rPr>
              <a:t>We have the option to use a weighted average of the two sample standard deviations</a:t>
            </a:r>
          </a:p>
          <a:p>
            <a:pPr marL="285750" indent="-285750">
              <a:buFont typeface="Arial" panose="020B0604020202020204" pitchFamily="34" charset="0"/>
              <a:buChar char="•"/>
            </a:pPr>
            <a:r>
              <a:rPr lang="en-US" sz="1050" dirty="0">
                <a:solidFill>
                  <a:srgbClr val="C00000"/>
                </a:solidFill>
              </a:rPr>
              <a:t>This is appropriate if the two values are similar and results in a slightly more precise interval</a:t>
            </a:r>
          </a:p>
          <a:p>
            <a:pPr marL="285750" indent="-285750">
              <a:buFont typeface="Arial" panose="020B0604020202020204" pitchFamily="34" charset="0"/>
              <a:buChar char="•"/>
            </a:pPr>
            <a:r>
              <a:rPr lang="en-US" sz="1050" b="1" dirty="0">
                <a:solidFill>
                  <a:srgbClr val="C00000"/>
                </a:solidFill>
              </a:rPr>
              <a:t>But we are going to keep it simple and ALWAYS NOT pool the SDs</a:t>
            </a:r>
          </a:p>
        </p:txBody>
      </p:sp>
      <p:sp>
        <p:nvSpPr>
          <p:cNvPr id="13" name="TextBox 12">
            <a:extLst>
              <a:ext uri="{FF2B5EF4-FFF2-40B4-BE49-F238E27FC236}">
                <a16:creationId xmlns:a16="http://schemas.microsoft.com/office/drawing/2014/main" id="{F35CD912-D30D-BE8E-020B-36C8B9D4F670}"/>
              </a:ext>
            </a:extLst>
          </p:cNvPr>
          <p:cNvSpPr txBox="1"/>
          <p:nvPr/>
        </p:nvSpPr>
        <p:spPr>
          <a:xfrm>
            <a:off x="7571335" y="5106590"/>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257000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292100" y="-83233"/>
            <a:ext cx="11607800" cy="1325563"/>
          </a:xfrm>
        </p:spPr>
        <p:txBody>
          <a:bodyPr>
            <a:normAutofit/>
          </a:bodyPr>
          <a:lstStyle/>
          <a:p>
            <a:r>
              <a:rPr lang="en-US" sz="3600" dirty="0"/>
              <a:t>Final Confidence Interval for </a:t>
            </a:r>
            <a:r>
              <a:rPr lang="en-US" sz="3600" i="1" dirty="0"/>
              <a:t>µ</a:t>
            </a:r>
            <a:r>
              <a:rPr lang="en-US" sz="3600" i="1" baseline="-25000" dirty="0"/>
              <a:t>1</a:t>
            </a:r>
            <a:r>
              <a:rPr lang="en-US" sz="3600" i="1" dirty="0"/>
              <a:t> – µ</a:t>
            </a:r>
            <a:r>
              <a:rPr lang="en-US" sz="3600" i="1" baseline="-25000" dirty="0"/>
              <a:t>2</a:t>
            </a:r>
            <a:r>
              <a:rPr lang="en-US" sz="3600" i="1" dirty="0"/>
              <a:t> </a:t>
            </a:r>
            <a:r>
              <a:rPr lang="en-US" sz="3600" dirty="0"/>
              <a:t>INDEPENDENT Samples</a:t>
            </a:r>
          </a:p>
        </p:txBody>
      </p:sp>
      <p:sp>
        <p:nvSpPr>
          <p:cNvPr id="7" name="TextBox 6">
            <a:extLst>
              <a:ext uri="{FF2B5EF4-FFF2-40B4-BE49-F238E27FC236}">
                <a16:creationId xmlns:a16="http://schemas.microsoft.com/office/drawing/2014/main" id="{177D958F-30C9-6746-8410-FADF40739661}"/>
              </a:ext>
            </a:extLst>
          </p:cNvPr>
          <p:cNvSpPr txBox="1"/>
          <p:nvPr/>
        </p:nvSpPr>
        <p:spPr>
          <a:xfrm>
            <a:off x="5018087" y="925537"/>
            <a:ext cx="3111499"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 Same Critical Value is based on t distribution now</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A706997-8A0E-D24A-A240-D1A4ED259A0C}"/>
                  </a:ext>
                </a:extLst>
              </p:cNvPr>
              <p:cNvSpPr txBox="1"/>
              <p:nvPr/>
            </p:nvSpPr>
            <p:spPr>
              <a:xfrm>
                <a:off x="5018087" y="1731331"/>
                <a:ext cx="4724400" cy="2246769"/>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sz="1600" b="1" u="sng" dirty="0"/>
                  <a:t>INDEPENDENT Samples Interval Conditions</a:t>
                </a:r>
              </a:p>
              <a:p>
                <a:pPr>
                  <a:buFont typeface="Wingdings" pitchFamily="2" charset="2"/>
                  <a:buChar char="ü"/>
                </a:pPr>
                <a:endParaRPr lang="en-US" sz="1600" dirty="0"/>
              </a:p>
              <a:p>
                <a:pPr>
                  <a:buFont typeface="Wingdings" pitchFamily="2" charset="2"/>
                  <a:buChar char="ü"/>
                </a:pPr>
                <a:r>
                  <a:rPr lang="en-US" sz="1600" dirty="0"/>
                  <a:t>Randomization Condition</a:t>
                </a:r>
              </a:p>
              <a:p>
                <a:pPr lvl="1"/>
                <a:r>
                  <a:rPr lang="en-US" sz="1400" dirty="0"/>
                  <a:t>Need to have two random samples</a:t>
                </a:r>
              </a:p>
              <a:p>
                <a:pPr>
                  <a:buFont typeface="Wingdings" pitchFamily="2" charset="2"/>
                  <a:buChar char="ü"/>
                </a:pPr>
                <a:r>
                  <a:rPr lang="en-US" sz="1600" dirty="0"/>
                  <a:t>Independence Condition</a:t>
                </a:r>
              </a:p>
              <a:p>
                <a:pPr lvl="1"/>
                <a:r>
                  <a:rPr lang="en-US" sz="1400" dirty="0"/>
                  <a:t>Need to independent samples</a:t>
                </a:r>
              </a:p>
              <a:p>
                <a:pPr>
                  <a:buFont typeface="Wingdings" pitchFamily="2" charset="2"/>
                  <a:buChar char="ü"/>
                </a:pPr>
                <a:r>
                  <a:rPr lang="en-US" sz="1600" dirty="0"/>
                  <a:t>Large Enough Sample Condition</a:t>
                </a:r>
              </a:p>
              <a:p>
                <a:pPr lvl="1"/>
                <a:r>
                  <a:rPr lang="en-US" sz="1400" dirty="0"/>
                  <a:t>Normal populations OR</a:t>
                </a:r>
              </a:p>
              <a:p>
                <a:pPr lvl="1"/>
                <a:r>
                  <a:rPr lang="en-US" sz="1400" i="1" dirty="0"/>
                  <a:t>n</a:t>
                </a:r>
                <a:r>
                  <a:rPr lang="en-US" sz="1400" i="1" baseline="-25000" dirty="0"/>
                  <a:t>1</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AND </a:t>
                </a:r>
                <a:r>
                  <a:rPr lang="en-US" sz="1400" i="1" dirty="0"/>
                  <a:t>n</a:t>
                </a:r>
                <a:r>
                  <a:rPr lang="en-US" sz="1400" i="1" baseline="-25000" dirty="0"/>
                  <a:t>2</a:t>
                </a:r>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30 </a:t>
                </a:r>
              </a:p>
            </p:txBody>
          </p:sp>
        </mc:Choice>
        <mc:Fallback xmlns="">
          <p:sp>
            <p:nvSpPr>
              <p:cNvPr id="8" name="TextBox 7">
                <a:extLst>
                  <a:ext uri="{FF2B5EF4-FFF2-40B4-BE49-F238E27FC236}">
                    <a16:creationId xmlns:a16="http://schemas.microsoft.com/office/drawing/2014/main" id="{0A706997-8A0E-D24A-A240-D1A4ED259A0C}"/>
                  </a:ext>
                </a:extLst>
              </p:cNvPr>
              <p:cNvSpPr txBox="1">
                <a:spLocks noRot="1" noChangeAspect="1" noMove="1" noResize="1" noEditPoints="1" noAdjustHandles="1" noChangeArrowheads="1" noChangeShapeType="1" noTextEdit="1"/>
              </p:cNvSpPr>
              <p:nvPr/>
            </p:nvSpPr>
            <p:spPr>
              <a:xfrm>
                <a:off x="5018087" y="1731331"/>
                <a:ext cx="4724400" cy="2246769"/>
              </a:xfrm>
              <a:prstGeom prst="rect">
                <a:avLst/>
              </a:prstGeom>
              <a:blipFill>
                <a:blip r:embed="rId2"/>
                <a:stretch>
                  <a:fillRect l="-535" t="-55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AC8BC03-3E9E-9840-9592-7B2F14D004C4}"/>
                  </a:ext>
                </a:extLst>
              </p:cNvPr>
              <p:cNvSpPr txBox="1">
                <a:spLocks/>
              </p:cNvSpPr>
              <p:nvPr/>
            </p:nvSpPr>
            <p:spPr>
              <a:xfrm>
                <a:off x="292100" y="882024"/>
                <a:ext cx="10515600" cy="2394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2 Sample t Interval</a:t>
                </a:r>
                <a:r>
                  <a:rPr lang="en-US" sz="1800" dirty="0"/>
                  <a:t> – </a:t>
                </a:r>
                <a:r>
                  <a:rPr lang="en-US" sz="1800" dirty="0">
                    <a:solidFill>
                      <a:srgbClr val="7030A0"/>
                    </a:solidFill>
                  </a:rPr>
                  <a:t>UNKNOWN</a:t>
                </a:r>
                <a:r>
                  <a:rPr lang="en-US" sz="1800" dirty="0"/>
                  <a:t> 𝞂s</a:t>
                </a:r>
                <a:r>
                  <a:rPr lang="en-US" sz="1800" u="sng" dirty="0"/>
                  <a:t> </a:t>
                </a:r>
              </a:p>
              <a:p>
                <a:pPr marL="0" indent="0">
                  <a:buFont typeface="Arial" panose="020B0604020202020204" pitchFamily="34" charset="0"/>
                  <a:buNone/>
                </a:pPr>
                <a:endParaRPr lang="en-US" sz="1050" u="sng" dirty="0"/>
              </a:p>
              <a:p>
                <a:pPr marL="0" indent="0">
                  <a:buFont typeface="Arial" panose="020B0604020202020204" pitchFamily="34" charset="0"/>
                  <a:buNone/>
                </a:pPr>
                <a:r>
                  <a:rPr lang="en-US" sz="1800" dirty="0"/>
                  <a:t>C.I. = Point Estimate ± Margin of Error</a:t>
                </a:r>
              </a:p>
              <a:p>
                <a:pPr marL="0" indent="0">
                  <a:buFont typeface="Arial" panose="020B0604020202020204" pitchFamily="34" charset="0"/>
                  <a:buNone/>
                </a:pPr>
                <a:r>
                  <a:rPr lang="en-US" sz="1800" dirty="0"/>
                  <a:t>       =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m:t>
                        </m:r>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2</m:t>
                        </m:r>
                      </m:sub>
                    </m:sSub>
                    <m:r>
                      <a:rPr lang="en-US" sz="1800" i="1" smtClean="0">
                        <a:latin typeface="Cambria Math" panose="02040503050406030204" pitchFamily="18" charset="0"/>
                      </a:rPr>
                      <m:t>)</m:t>
                    </m:r>
                    <m:r>
                      <a:rPr lang="en-US" sz="1800" i="1" dirty="0" smtClean="0">
                        <a:latin typeface="Cambria Math" panose="02040503050406030204" pitchFamily="18" charset="0"/>
                      </a:rPr>
                      <m:t>±</m:t>
                    </m:r>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𝑡</m:t>
                        </m:r>
                      </m:e>
                      <m:sup>
                        <m:r>
                          <a:rPr lang="en-US" sz="1800" b="0" i="1" dirty="0" smtClean="0">
                            <a:latin typeface="Cambria Math" panose="02040503050406030204" pitchFamily="18" charset="0"/>
                          </a:rPr>
                          <m:t>∗</m:t>
                        </m:r>
                      </m:sup>
                    </m:sSup>
                    <m:r>
                      <a:rPr lang="en-US" sz="1800" b="0" i="1" dirty="0" smtClean="0">
                        <a:latin typeface="Cambria Math" panose="02040503050406030204" pitchFamily="18" charset="0"/>
                      </a:rPr>
                      <m:t> </m:t>
                    </m:r>
                    <m:sSub>
                      <m:sSubPr>
                        <m:ctrlPr>
                          <a:rPr lang="en-US" sz="1800" i="1">
                            <a:latin typeface="Cambria Math" panose="02040503050406030204" pitchFamily="18" charset="0"/>
                          </a:rPr>
                        </m:ctrlPr>
                      </m:sSubPr>
                      <m:e>
                        <m:r>
                          <a:rPr lang="en-US" sz="1800" i="1" smtClean="0">
                            <a:latin typeface="Cambria Math"/>
                            <a:ea typeface="Cambria Math"/>
                          </a:rPr>
                          <m:t>𝜎</m:t>
                        </m:r>
                      </m:e>
                      <m:sub>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1</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𝑥</m:t>
                                </m:r>
                              </m:e>
                            </m:acc>
                          </m:e>
                          <m:sub>
                            <m:r>
                              <a:rPr lang="en-US" sz="1800" i="1" smtClean="0">
                                <a:latin typeface="Cambria Math" panose="02040503050406030204" pitchFamily="18" charset="0"/>
                              </a:rPr>
                              <m:t>2</m:t>
                            </m:r>
                          </m:sub>
                        </m:sSub>
                      </m:sub>
                    </m:sSub>
                  </m:oMath>
                </a14:m>
                <a:endParaRPr lang="en-US" sz="1800" dirty="0"/>
              </a:p>
              <a:p>
                <a:pPr marL="0" indent="0">
                  <a:buNone/>
                </a:pP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2</m:t>
                        </m:r>
                      </m:sub>
                    </m:sSub>
                    <m:r>
                      <a:rPr lang="en-US" sz="1800" i="1">
                        <a:latin typeface="Cambria Math" panose="02040503050406030204" pitchFamily="18" charset="0"/>
                      </a:rPr>
                      <m:t>)</m:t>
                    </m:r>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𝑡</m:t>
                        </m:r>
                      </m:e>
                      <m:sup>
                        <m:r>
                          <a:rPr lang="en-US" sz="1800" i="1" dirty="0">
                            <a:latin typeface="Cambria Math" panose="02040503050406030204" pitchFamily="18" charset="0"/>
                          </a:rPr>
                          <m:t>∗</m:t>
                        </m:r>
                      </m:sup>
                    </m:sSup>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𝑠</m:t>
                                </m:r>
                              </m:e>
                              <m:sub>
                                <m:r>
                                  <a:rPr lang="en-US" sz="1800" i="1" dirty="0" smtClean="0">
                                    <a:latin typeface="Cambria Math" panose="02040503050406030204" pitchFamily="18" charset="0"/>
                                  </a:rPr>
                                  <m:t>1</m:t>
                                </m:r>
                              </m:sub>
                            </m:sSub>
                          </m:num>
                          <m:den>
                            <m:sSub>
                              <m:sSubPr>
                                <m:ctrlPr>
                                  <a:rPr lang="en-US" sz="1800" i="1" smtClean="0">
                                    <a:latin typeface="Cambria Math" panose="02040503050406030204" pitchFamily="18" charset="0"/>
                                  </a:rPr>
                                </m:ctrlPr>
                              </m:sSubPr>
                              <m:e>
                                <m:r>
                                  <a:rPr lang="en-US" sz="1800" i="1">
                                    <a:latin typeface="Cambria Math"/>
                                  </a:rPr>
                                  <m:t>𝑛</m:t>
                                </m:r>
                              </m:e>
                              <m:sub>
                                <m:r>
                                  <a:rPr lang="en-US" sz="1800" i="1" smtClean="0">
                                    <a:latin typeface="Cambria Math" panose="02040503050406030204" pitchFamily="18" charset="0"/>
                                  </a:rPr>
                                  <m:t>1</m:t>
                                </m:r>
                              </m:sub>
                            </m:sSub>
                          </m:den>
                        </m:f>
                        <m:r>
                          <a:rPr lang="en-US" sz="1800" i="1" smtClean="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i="1" smtClean="0">
                                    <a:latin typeface="Cambria Math" panose="02040503050406030204" pitchFamily="18" charset="0"/>
                                  </a:rPr>
                                  <m:t>2</m:t>
                                </m:r>
                              </m:sub>
                            </m:sSub>
                          </m:num>
                          <m:den>
                            <m:sSub>
                              <m:sSubPr>
                                <m:ctrlPr>
                                  <a:rPr lang="en-US" sz="1800" i="1">
                                    <a:latin typeface="Cambria Math" panose="02040503050406030204" pitchFamily="18" charset="0"/>
                                  </a:rPr>
                                </m:ctrlPr>
                              </m:sSubPr>
                              <m:e>
                                <m:r>
                                  <a:rPr lang="en-US" sz="1800" i="1">
                                    <a:latin typeface="Cambria Math"/>
                                  </a:rPr>
                                  <m:t>𝑛</m:t>
                                </m:r>
                              </m:e>
                              <m:sub>
                                <m:r>
                                  <a:rPr lang="en-US" sz="1800" i="1" smtClean="0">
                                    <a:latin typeface="Cambria Math" panose="02040503050406030204" pitchFamily="18" charset="0"/>
                                  </a:rPr>
                                  <m:t>2</m:t>
                                </m:r>
                              </m:sub>
                            </m:sSub>
                          </m:den>
                        </m:f>
                      </m:e>
                    </m:rad>
                  </m:oMath>
                </a14:m>
                <a:endParaRPr lang="en-US" sz="1800" dirty="0"/>
              </a:p>
            </p:txBody>
          </p:sp>
        </mc:Choice>
        <mc:Fallback xmlns="">
          <p:sp>
            <p:nvSpPr>
              <p:cNvPr id="9" name="Content Placeholder 2">
                <a:extLst>
                  <a:ext uri="{FF2B5EF4-FFF2-40B4-BE49-F238E27FC236}">
                    <a16:creationId xmlns:a16="http://schemas.microsoft.com/office/drawing/2014/main" id="{5AC8BC03-3E9E-9840-9592-7B2F14D004C4}"/>
                  </a:ext>
                </a:extLst>
              </p:cNvPr>
              <p:cNvSpPr txBox="1">
                <a:spLocks noRot="1" noChangeAspect="1" noMove="1" noResize="1" noEditPoints="1" noAdjustHandles="1" noChangeArrowheads="1" noChangeShapeType="1" noTextEdit="1"/>
              </p:cNvSpPr>
              <p:nvPr/>
            </p:nvSpPr>
            <p:spPr>
              <a:xfrm>
                <a:off x="292100" y="882024"/>
                <a:ext cx="10515600" cy="2394859"/>
              </a:xfrm>
              <a:prstGeom prst="rect">
                <a:avLst/>
              </a:prstGeom>
              <a:blipFill>
                <a:blip r:embed="rId3"/>
                <a:stretch>
                  <a:fillRect l="-483" t="-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3BF7C2-7CA5-A64F-6E56-58C6C585B501}"/>
                  </a:ext>
                </a:extLst>
              </p:cNvPr>
              <p:cNvSpPr txBox="1"/>
              <p:nvPr/>
            </p:nvSpPr>
            <p:spPr>
              <a:xfrm>
                <a:off x="142875" y="2883105"/>
                <a:ext cx="7340600" cy="3151632"/>
              </a:xfrm>
              <a:prstGeom prst="rect">
                <a:avLst/>
              </a:prstGeom>
              <a:noFill/>
            </p:spPr>
            <p:txBody>
              <a:bodyPr wrap="square">
                <a:spAutoFit/>
              </a:bodyPr>
              <a:lstStyle/>
              <a:p>
                <a:pPr>
                  <a:lnSpc>
                    <a:spcPct val="120000"/>
                  </a:lnSpc>
                </a:pPr>
                <a:r>
                  <a:rPr lang="en-US" sz="1400" u="sng" dirty="0"/>
                  <a:t>Using Calc</a:t>
                </a:r>
                <a:endParaRPr lang="en-US" sz="1400" b="1" u="sng" dirty="0"/>
              </a:p>
              <a:p>
                <a:pPr marL="0" indent="0">
                  <a:lnSpc>
                    <a:spcPct val="120000"/>
                  </a:lnSpc>
                  <a:spcBef>
                    <a:spcPts val="0"/>
                  </a:spcBef>
                  <a:buFont typeface="Arial" panose="020B0604020202020204" pitchFamily="34" charset="0"/>
                  <a:buNone/>
                </a:pPr>
                <a:endParaRPr lang="en-US" sz="1200" b="1" u="sng" dirty="0"/>
              </a:p>
              <a:p>
                <a:r>
                  <a:rPr lang="en-US" sz="1200" b="1" u="sng" dirty="0"/>
                  <a:t>GOAL</a:t>
                </a:r>
                <a:r>
                  <a:rPr lang="en-US" sz="1200" dirty="0"/>
                  <a:t>: Find the Two Sample Confidence Interval for Difference in Means!!</a:t>
                </a:r>
              </a:p>
              <a:p>
                <a:pPr marL="0" indent="0">
                  <a:lnSpc>
                    <a:spcPct val="120000"/>
                  </a:lnSpc>
                  <a:spcBef>
                    <a:spcPts val="0"/>
                  </a:spcBef>
                  <a:buFont typeface="Arial" panose="020B0604020202020204" pitchFamily="34" charset="0"/>
                  <a:buNone/>
                </a:pPr>
                <a:endParaRPr lang="en-US" sz="1200" dirty="0"/>
              </a:p>
              <a:p>
                <a:pPr marL="0" indent="0">
                  <a:lnSpc>
                    <a:spcPct val="120000"/>
                  </a:lnSpc>
                  <a:spcBef>
                    <a:spcPts val="0"/>
                  </a:spcBef>
                  <a:buNone/>
                </a:pPr>
                <a:r>
                  <a:rPr lang="en-US" sz="1600" dirty="0"/>
                  <a:t>2-SameTInt</a:t>
                </a:r>
              </a:p>
              <a:p>
                <a:endParaRPr lang="en-US" sz="1400" dirty="0"/>
              </a:p>
              <a:p>
                <a:pPr marL="914400" lvl="1" indent="-457200">
                  <a:buFont typeface="+mj-lt"/>
                  <a:buAutoNum type="alphaLcParenR"/>
                </a:pPr>
                <a:r>
                  <a:rPr lang="en-US" sz="1200" dirty="0"/>
                  <a:t>Input = Stats</a:t>
                </a:r>
              </a:p>
              <a:p>
                <a:pPr marL="914400" lvl="1" indent="-457200">
                  <a:buFont typeface="+mj-lt"/>
                  <a:buAutoNum type="alphaLcParenR"/>
                </a:pPr>
                <a:r>
                  <a:rPr lang="en-US" sz="1200" dirty="0"/>
                  <a:t>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r>
                      <a:rPr lang="en-US" sz="1200" i="1" baseline="-25000" dirty="0">
                        <a:latin typeface="Cambria Math" panose="02040503050406030204" pitchFamily="18" charset="0"/>
                      </a:rPr>
                      <m:t>1</m:t>
                    </m:r>
                  </m:oMath>
                </a14:m>
                <a:r>
                  <a:rPr lang="en-US" sz="1200" dirty="0"/>
                  <a:t> = sample mean 1</a:t>
                </a:r>
              </a:p>
              <a:p>
                <a:pPr marL="914400" lvl="1" indent="-457200">
                  <a:buFont typeface="+mj-lt"/>
                  <a:buAutoNum type="alphaLcParenR"/>
                </a:pPr>
                <a:r>
                  <a:rPr lang="en-US" sz="1200" dirty="0"/>
                  <a:t>Sx</a:t>
                </a:r>
                <a:r>
                  <a:rPr lang="en-US" sz="1200" baseline="-25000" dirty="0"/>
                  <a:t>1</a:t>
                </a:r>
                <a:r>
                  <a:rPr lang="en-US" sz="1200" dirty="0"/>
                  <a:t> = population 1 standard deviation</a:t>
                </a:r>
              </a:p>
              <a:p>
                <a:pPr marL="914400" lvl="1" indent="-457200">
                  <a:buFont typeface="+mj-lt"/>
                  <a:buAutoNum type="alphaLcParenR"/>
                </a:pPr>
                <a:r>
                  <a:rPr lang="en-US" sz="1200" dirty="0"/>
                  <a:t>n</a:t>
                </a:r>
                <a:r>
                  <a:rPr lang="en-US" sz="1200" baseline="-25000" dirty="0"/>
                  <a:t>1</a:t>
                </a:r>
                <a:r>
                  <a:rPr lang="en-US" sz="1200" dirty="0"/>
                  <a:t> = sample size 1</a:t>
                </a:r>
              </a:p>
              <a:p>
                <a:pPr marL="914400" lvl="1" indent="-457200">
                  <a:buFont typeface="+mj-lt"/>
                  <a:buAutoNum type="alphaLcParenR"/>
                </a:pPr>
                <a:r>
                  <a:rPr lang="en-US" sz="1200" dirty="0"/>
                  <a:t> </a:t>
                </a:r>
                <a14:m>
                  <m:oMath xmlns:m="http://schemas.openxmlformats.org/officeDocument/2006/math">
                    <m:acc>
                      <m:accPr>
                        <m:chr m:val="̅"/>
                        <m:ctrlPr>
                          <a:rPr lang="en-US" sz="1200" i="1" dirty="0">
                            <a:latin typeface="Cambria Math" panose="02040503050406030204" pitchFamily="18" charset="0"/>
                          </a:rPr>
                        </m:ctrlPr>
                      </m:accPr>
                      <m:e>
                        <m:r>
                          <a:rPr lang="en-US" sz="1200" i="1" dirty="0">
                            <a:latin typeface="Cambria Math" panose="02040503050406030204" pitchFamily="18" charset="0"/>
                          </a:rPr>
                          <m:t>𝑥</m:t>
                        </m:r>
                      </m:e>
                    </m:acc>
                    <m:r>
                      <a:rPr lang="en-US" sz="1200" i="1" baseline="-25000" dirty="0">
                        <a:latin typeface="Cambria Math" panose="02040503050406030204" pitchFamily="18" charset="0"/>
                      </a:rPr>
                      <m:t>2</m:t>
                    </m:r>
                  </m:oMath>
                </a14:m>
                <a:r>
                  <a:rPr lang="en-US" sz="1200" dirty="0"/>
                  <a:t> = sample mean 2</a:t>
                </a:r>
              </a:p>
              <a:p>
                <a:pPr marL="914400" lvl="1" indent="-457200">
                  <a:buFont typeface="+mj-lt"/>
                  <a:buAutoNum type="alphaLcParenR"/>
                </a:pPr>
                <a:r>
                  <a:rPr lang="en-US" sz="1200" dirty="0"/>
                  <a:t>Sx</a:t>
                </a:r>
                <a:r>
                  <a:rPr lang="en-US" sz="1200" baseline="-25000" dirty="0"/>
                  <a:t>2</a:t>
                </a:r>
                <a:r>
                  <a:rPr lang="en-US" sz="1200" dirty="0"/>
                  <a:t> = population 2 standard deviation</a:t>
                </a:r>
              </a:p>
              <a:p>
                <a:pPr marL="914400" lvl="1" indent="-457200">
                  <a:buFont typeface="+mj-lt"/>
                  <a:buAutoNum type="alphaLcParenR"/>
                </a:pPr>
                <a:r>
                  <a:rPr lang="en-US" sz="1200" dirty="0"/>
                  <a:t>n</a:t>
                </a:r>
                <a:r>
                  <a:rPr lang="en-US" sz="1200" baseline="-25000" dirty="0"/>
                  <a:t>2</a:t>
                </a:r>
                <a:r>
                  <a:rPr lang="en-US" sz="1200" dirty="0"/>
                  <a:t> = sample size 2</a:t>
                </a:r>
              </a:p>
              <a:p>
                <a:pPr marL="914400" lvl="1" indent="-457200">
                  <a:buFont typeface="+mj-lt"/>
                  <a:buAutoNum type="alphaLcParenR"/>
                </a:pPr>
                <a:r>
                  <a:rPr lang="en-US" sz="1200" dirty="0"/>
                  <a:t>Pooled = No</a:t>
                </a:r>
              </a:p>
              <a:p>
                <a:pPr marL="914400" lvl="1" indent="-457200">
                  <a:buFont typeface="+mj-lt"/>
                  <a:buAutoNum type="alphaLcParenR"/>
                </a:pPr>
                <a:r>
                  <a:rPr lang="en-US" sz="1200" dirty="0"/>
                  <a:t>C-Level = Confidence level (as a decimal or whole number, both work)</a:t>
                </a:r>
              </a:p>
            </p:txBody>
          </p:sp>
        </mc:Choice>
        <mc:Fallback xmlns="">
          <p:sp>
            <p:nvSpPr>
              <p:cNvPr id="11" name="TextBox 10">
                <a:extLst>
                  <a:ext uri="{FF2B5EF4-FFF2-40B4-BE49-F238E27FC236}">
                    <a16:creationId xmlns:a16="http://schemas.microsoft.com/office/drawing/2014/main" id="{B93BF7C2-7CA5-A64F-6E56-58C6C585B501}"/>
                  </a:ext>
                </a:extLst>
              </p:cNvPr>
              <p:cNvSpPr txBox="1">
                <a:spLocks noRot="1" noChangeAspect="1" noMove="1" noResize="1" noEditPoints="1" noAdjustHandles="1" noChangeArrowheads="1" noChangeShapeType="1" noTextEdit="1"/>
              </p:cNvSpPr>
              <p:nvPr/>
            </p:nvSpPr>
            <p:spPr>
              <a:xfrm>
                <a:off x="142875" y="2883105"/>
                <a:ext cx="7340600" cy="3151632"/>
              </a:xfrm>
              <a:prstGeom prst="rect">
                <a:avLst/>
              </a:prstGeom>
              <a:blipFill>
                <a:blip r:embed="rId4"/>
                <a:stretch>
                  <a:fillRect l="-518" b="-402"/>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C34BAE32-F500-4510-809C-A33C8A0D2493}"/>
              </a:ext>
            </a:extLst>
          </p:cNvPr>
          <p:cNvSpPr txBox="1">
            <a:spLocks/>
          </p:cNvSpPr>
          <p:nvPr/>
        </p:nvSpPr>
        <p:spPr>
          <a:xfrm>
            <a:off x="5867020" y="4127732"/>
            <a:ext cx="6032880" cy="1022576"/>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91425" rIns="91425" bIns="91425"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u="sng" dirty="0"/>
              <a:t>Setup</a:t>
            </a:r>
          </a:p>
          <a:p>
            <a:pPr marL="0" indent="0">
              <a:buNone/>
            </a:pPr>
            <a:r>
              <a:rPr lang="en-US" sz="1200" dirty="0"/>
              <a:t>A prospective home buyer is trying to decide which city to move to. In Washington D.C, a random sample of 32 foreclosed homes sold for an average of $443,705 with standard deviation $150,000 and in Baltimore and random sample of 45 foreclosed homes sold for $450,000 with standard deviation $130,000. </a:t>
            </a:r>
            <a:r>
              <a:rPr lang="en-US" sz="1200" b="1" dirty="0"/>
              <a:t>Calculate</a:t>
            </a:r>
            <a:r>
              <a:rPr lang="en-US" sz="1200" dirty="0"/>
              <a:t> a 85% Confidence Interval for the difference in means.</a:t>
            </a:r>
          </a:p>
        </p:txBody>
      </p:sp>
      <p:grpSp>
        <p:nvGrpSpPr>
          <p:cNvPr id="17" name="Group 16">
            <a:extLst>
              <a:ext uri="{FF2B5EF4-FFF2-40B4-BE49-F238E27FC236}">
                <a16:creationId xmlns:a16="http://schemas.microsoft.com/office/drawing/2014/main" id="{B29FF4CC-B7D7-B7DC-814E-B76DF28CB0F3}"/>
              </a:ext>
            </a:extLst>
          </p:cNvPr>
          <p:cNvGrpSpPr/>
          <p:nvPr/>
        </p:nvGrpSpPr>
        <p:grpSpPr>
          <a:xfrm>
            <a:off x="7830862" y="5544966"/>
            <a:ext cx="3219450" cy="1168400"/>
            <a:chOff x="6502400" y="5376796"/>
            <a:chExt cx="3219450" cy="1168400"/>
          </a:xfrm>
        </p:grpSpPr>
        <p:pic>
          <p:nvPicPr>
            <p:cNvPr id="14" name="Picture 13">
              <a:extLst>
                <a:ext uri="{FF2B5EF4-FFF2-40B4-BE49-F238E27FC236}">
                  <a16:creationId xmlns:a16="http://schemas.microsoft.com/office/drawing/2014/main" id="{A6F1523D-7E79-2E5F-C8F7-D23259B60AF6}"/>
                </a:ext>
              </a:extLst>
            </p:cNvPr>
            <p:cNvPicPr>
              <a:picLocks noChangeAspect="1"/>
            </p:cNvPicPr>
            <p:nvPr/>
          </p:nvPicPr>
          <p:blipFill>
            <a:blip r:embed="rId5"/>
            <a:stretch>
              <a:fillRect/>
            </a:stretch>
          </p:blipFill>
          <p:spPr>
            <a:xfrm>
              <a:off x="6502400" y="5376796"/>
              <a:ext cx="1549400" cy="1168400"/>
            </a:xfrm>
            <a:prstGeom prst="rect">
              <a:avLst/>
            </a:prstGeom>
          </p:spPr>
        </p:pic>
        <p:pic>
          <p:nvPicPr>
            <p:cNvPr id="16" name="Picture 15">
              <a:extLst>
                <a:ext uri="{FF2B5EF4-FFF2-40B4-BE49-F238E27FC236}">
                  <a16:creationId xmlns:a16="http://schemas.microsoft.com/office/drawing/2014/main" id="{27B81492-BDA6-59B6-4F71-4B64F939AD66}"/>
                </a:ext>
              </a:extLst>
            </p:cNvPr>
            <p:cNvPicPr>
              <a:picLocks noChangeAspect="1"/>
            </p:cNvPicPr>
            <p:nvPr/>
          </p:nvPicPr>
          <p:blipFill>
            <a:blip r:embed="rId6"/>
            <a:stretch>
              <a:fillRect/>
            </a:stretch>
          </p:blipFill>
          <p:spPr>
            <a:xfrm>
              <a:off x="8172450" y="5376796"/>
              <a:ext cx="1549400" cy="1168400"/>
            </a:xfrm>
            <a:prstGeom prst="rect">
              <a:avLst/>
            </a:prstGeom>
          </p:spPr>
        </p:pic>
      </p:grpSp>
      <p:sp>
        <p:nvSpPr>
          <p:cNvPr id="18" name="TextBox 17">
            <a:extLst>
              <a:ext uri="{FF2B5EF4-FFF2-40B4-BE49-F238E27FC236}">
                <a16:creationId xmlns:a16="http://schemas.microsoft.com/office/drawing/2014/main" id="{11DCD3BD-A641-5346-A006-4A7DB7975639}"/>
              </a:ext>
            </a:extLst>
          </p:cNvPr>
          <p:cNvSpPr txBox="1"/>
          <p:nvPr/>
        </p:nvSpPr>
        <p:spPr>
          <a:xfrm>
            <a:off x="8416925" y="816222"/>
            <a:ext cx="3632200"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solidFill>
                  <a:schemeClr val="tx1"/>
                </a:solidFill>
              </a:rPr>
              <a:t>*** </a:t>
            </a:r>
            <a:r>
              <a:rPr lang="en-US" sz="1200" u="sng" dirty="0">
                <a:solidFill>
                  <a:schemeClr val="tx1"/>
                </a:solidFill>
              </a:rPr>
              <a:t>Degrees of Freedom</a:t>
            </a:r>
          </a:p>
          <a:p>
            <a:pPr marL="285750" indent="-285750">
              <a:buFont typeface="Arial" panose="020B0604020202020204" pitchFamily="34" charset="0"/>
              <a:buChar char="•"/>
            </a:pPr>
            <a:r>
              <a:rPr lang="en-US" sz="1200" dirty="0">
                <a:solidFill>
                  <a:srgbClr val="C00000"/>
                </a:solidFill>
              </a:rPr>
              <a:t>There is a difficult fancy way to determine the DF for two sample, (which our calc does) that we wouldn’t do by hand</a:t>
            </a:r>
            <a:endParaRPr lang="en-US" sz="1200" b="1" dirty="0">
              <a:solidFill>
                <a:srgbClr val="C00000"/>
              </a:solidFill>
            </a:endParaRPr>
          </a:p>
        </p:txBody>
      </p:sp>
      <p:sp>
        <p:nvSpPr>
          <p:cNvPr id="19" name="TextBox 18">
            <a:extLst>
              <a:ext uri="{FF2B5EF4-FFF2-40B4-BE49-F238E27FC236}">
                <a16:creationId xmlns:a16="http://schemas.microsoft.com/office/drawing/2014/main" id="{93F0DA64-8950-3E71-AD0D-A2336E80FDD2}"/>
              </a:ext>
            </a:extLst>
          </p:cNvPr>
          <p:cNvSpPr txBox="1"/>
          <p:nvPr/>
        </p:nvSpPr>
        <p:spPr>
          <a:xfrm>
            <a:off x="166381" y="6034737"/>
            <a:ext cx="5687939"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050" dirty="0">
                <a:solidFill>
                  <a:schemeClr val="tx1"/>
                </a:solidFill>
              </a:rPr>
              <a:t>*** </a:t>
            </a:r>
            <a:r>
              <a:rPr lang="en-US" sz="1050" u="sng" dirty="0">
                <a:solidFill>
                  <a:schemeClr val="tx1"/>
                </a:solidFill>
              </a:rPr>
              <a:t>Pooled Standard Deviation</a:t>
            </a:r>
          </a:p>
          <a:p>
            <a:pPr marL="285750" indent="-285750">
              <a:buFont typeface="Arial" panose="020B0604020202020204" pitchFamily="34" charset="0"/>
              <a:buChar char="•"/>
            </a:pPr>
            <a:r>
              <a:rPr lang="en-US" sz="1050" dirty="0">
                <a:solidFill>
                  <a:srgbClr val="C00000"/>
                </a:solidFill>
              </a:rPr>
              <a:t>We have the option to use a weighted average of the two sample standard deviations</a:t>
            </a:r>
          </a:p>
          <a:p>
            <a:pPr marL="285750" indent="-285750">
              <a:buFont typeface="Arial" panose="020B0604020202020204" pitchFamily="34" charset="0"/>
              <a:buChar char="•"/>
            </a:pPr>
            <a:r>
              <a:rPr lang="en-US" sz="1050" dirty="0">
                <a:solidFill>
                  <a:srgbClr val="C00000"/>
                </a:solidFill>
              </a:rPr>
              <a:t>This is appropriate if the two values are similar and results in a slightly more precise interval</a:t>
            </a:r>
          </a:p>
          <a:p>
            <a:pPr marL="285750" indent="-285750">
              <a:buFont typeface="Arial" panose="020B0604020202020204" pitchFamily="34" charset="0"/>
              <a:buChar char="•"/>
            </a:pPr>
            <a:r>
              <a:rPr lang="en-US" sz="1050" b="1" dirty="0">
                <a:solidFill>
                  <a:srgbClr val="C00000"/>
                </a:solidFill>
              </a:rPr>
              <a:t>But we are going to keep it simple and ALWAYS NOT pool the SDs</a:t>
            </a:r>
          </a:p>
        </p:txBody>
      </p:sp>
      <p:sp>
        <p:nvSpPr>
          <p:cNvPr id="13" name="TextBox 12">
            <a:extLst>
              <a:ext uri="{FF2B5EF4-FFF2-40B4-BE49-F238E27FC236}">
                <a16:creationId xmlns:a16="http://schemas.microsoft.com/office/drawing/2014/main" id="{EC854C06-A48A-C7B6-2B94-6BEBD1BA4E85}"/>
              </a:ext>
            </a:extLst>
          </p:cNvPr>
          <p:cNvSpPr txBox="1"/>
          <p:nvPr/>
        </p:nvSpPr>
        <p:spPr>
          <a:xfrm>
            <a:off x="6045200" y="5384919"/>
            <a:ext cx="1621149" cy="646331"/>
          </a:xfrm>
          <a:prstGeom prst="rect">
            <a:avLst/>
          </a:prstGeom>
          <a:noFill/>
        </p:spPr>
        <p:txBody>
          <a:bodyPr wrap="none" rtlCol="0">
            <a:spAutoFit/>
          </a:bodyPr>
          <a:lstStyle/>
          <a:p>
            <a:r>
              <a:rPr lang="en-US" dirty="0"/>
              <a:t>µ</a:t>
            </a:r>
            <a:r>
              <a:rPr lang="en-US" baseline="-25000" dirty="0"/>
              <a:t>1</a:t>
            </a:r>
            <a:r>
              <a:rPr lang="en-US" dirty="0"/>
              <a:t> → DC</a:t>
            </a:r>
          </a:p>
          <a:p>
            <a:r>
              <a:rPr lang="en-US" dirty="0"/>
              <a:t>µ</a:t>
            </a:r>
            <a:r>
              <a:rPr lang="en-US" baseline="-25000" dirty="0"/>
              <a:t>2</a:t>
            </a:r>
            <a:r>
              <a:rPr lang="en-US" dirty="0"/>
              <a:t> → Baltimore</a:t>
            </a:r>
          </a:p>
        </p:txBody>
      </p:sp>
      <p:sp>
        <p:nvSpPr>
          <p:cNvPr id="15" name="TextBox 14">
            <a:extLst>
              <a:ext uri="{FF2B5EF4-FFF2-40B4-BE49-F238E27FC236}">
                <a16:creationId xmlns:a16="http://schemas.microsoft.com/office/drawing/2014/main" id="{58E3D53B-26F3-BAA5-4661-7D3000D56C78}"/>
              </a:ext>
            </a:extLst>
          </p:cNvPr>
          <p:cNvSpPr txBox="1"/>
          <p:nvPr/>
        </p:nvSpPr>
        <p:spPr>
          <a:xfrm>
            <a:off x="7571335" y="5106590"/>
            <a:ext cx="4009239" cy="307777"/>
          </a:xfrm>
          <a:prstGeom prst="rect">
            <a:avLst/>
          </a:prstGeom>
          <a:noFill/>
        </p:spPr>
        <p:txBody>
          <a:bodyPr wrap="none" rtlCol="0">
            <a:spAutoFit/>
          </a:bodyPr>
          <a:lstStyle/>
          <a:p>
            <a:r>
              <a:rPr lang="en-US" sz="1400" i="1" dirty="0">
                <a:solidFill>
                  <a:srgbClr val="7030A0"/>
                </a:solidFill>
              </a:rPr>
              <a:t>** Have to state which parameter is 1 and which is 2</a:t>
            </a:r>
          </a:p>
        </p:txBody>
      </p:sp>
    </p:spTree>
    <p:extLst>
      <p:ext uri="{BB962C8B-B14F-4D97-AF65-F5344CB8AC3E}">
        <p14:creationId xmlns:p14="http://schemas.microsoft.com/office/powerpoint/2010/main" val="3537623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5"/>
          <p:cNvSpPr txBox="1">
            <a:spLocks noGrp="1"/>
          </p:cNvSpPr>
          <p:nvPr>
            <p:ph type="title"/>
          </p:nvPr>
        </p:nvSpPr>
        <p:spPr>
          <a:xfrm>
            <a:off x="415600" y="98067"/>
            <a:ext cx="11360800" cy="763600"/>
          </a:xfrm>
          <a:prstGeom prst="rect">
            <a:avLst/>
          </a:prstGeom>
        </p:spPr>
        <p:txBody>
          <a:bodyPr spcFirstLastPara="1" vert="horz" wrap="square" lIns="121900" tIns="121900" rIns="121900" bIns="121900" rtlCol="0" anchor="t" anchorCtr="0">
            <a:noAutofit/>
          </a:bodyPr>
          <a:lstStyle/>
          <a:p>
            <a:r>
              <a:rPr lang="en" dirty="0"/>
              <a:t>Hypothesis Tests and Confidence Intervals</a:t>
            </a:r>
            <a:endParaRPr dirty="0"/>
          </a:p>
        </p:txBody>
      </p:sp>
      <p:sp>
        <p:nvSpPr>
          <p:cNvPr id="312" name="Google Shape;312;p55"/>
          <p:cNvSpPr txBox="1">
            <a:spLocks noGrp="1"/>
          </p:cNvSpPr>
          <p:nvPr>
            <p:ph type="body" idx="1"/>
          </p:nvPr>
        </p:nvSpPr>
        <p:spPr>
          <a:xfrm>
            <a:off x="415600" y="977833"/>
            <a:ext cx="11360800" cy="4555200"/>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u="sng" dirty="0"/>
              <a:t>What each type of inference tells us</a:t>
            </a:r>
          </a:p>
          <a:p>
            <a:pPr marL="342900" indent="-342900">
              <a:lnSpc>
                <a:spcPct val="100000"/>
              </a:lnSpc>
            </a:pPr>
            <a:endParaRPr lang="en" sz="1400" dirty="0"/>
          </a:p>
          <a:p>
            <a:pPr marL="285750" indent="-285750">
              <a:lnSpc>
                <a:spcPct val="100000"/>
              </a:lnSpc>
            </a:pPr>
            <a:r>
              <a:rPr lang="en" sz="1400" dirty="0"/>
              <a:t>For One Sample</a:t>
            </a:r>
          </a:p>
          <a:p>
            <a:pPr marL="952485" lvl="1" indent="-342900">
              <a:lnSpc>
                <a:spcPct val="100000"/>
              </a:lnSpc>
              <a:spcBef>
                <a:spcPts val="0"/>
              </a:spcBef>
            </a:pPr>
            <a:r>
              <a:rPr lang="en" sz="1400" dirty="0"/>
              <a:t>Hypothesis tests tell us how a </a:t>
            </a:r>
            <a:r>
              <a:rPr lang="en" sz="1400" u="sng" dirty="0"/>
              <a:t>parameter compares to a specific value</a:t>
            </a:r>
            <a:r>
              <a:rPr lang="en" sz="1400" dirty="0"/>
              <a:t> (greater than, less than, or not equal to)</a:t>
            </a:r>
            <a:endParaRPr sz="1400" dirty="0"/>
          </a:p>
          <a:p>
            <a:pPr marL="952485" lvl="1" indent="-342900">
              <a:lnSpc>
                <a:spcPct val="100000"/>
              </a:lnSpc>
              <a:spcBef>
                <a:spcPts val="0"/>
              </a:spcBef>
            </a:pPr>
            <a:r>
              <a:rPr lang="en" sz="1400" dirty="0"/>
              <a:t>Confidence intervals give us a range of </a:t>
            </a:r>
            <a:r>
              <a:rPr lang="en" sz="1400" u="sng" dirty="0"/>
              <a:t>plausible values</a:t>
            </a:r>
            <a:endParaRPr lang="en" sz="1400" dirty="0"/>
          </a:p>
          <a:p>
            <a:pPr marL="342900" indent="-342900">
              <a:lnSpc>
                <a:spcPct val="100000"/>
              </a:lnSpc>
            </a:pPr>
            <a:r>
              <a:rPr lang="en" sz="1400" dirty="0"/>
              <a:t>For Two Sample</a:t>
            </a:r>
          </a:p>
          <a:p>
            <a:pPr marL="952485" lvl="1" indent="-342900">
              <a:lnSpc>
                <a:spcPct val="100000"/>
              </a:lnSpc>
              <a:spcBef>
                <a:spcPts val="0"/>
              </a:spcBef>
            </a:pPr>
            <a:r>
              <a:rPr lang="en-US" sz="1400" dirty="0"/>
              <a:t>Hypothesis Tests tell us if there is a </a:t>
            </a:r>
            <a:r>
              <a:rPr lang="en-US" sz="1400" u="sng" dirty="0"/>
              <a:t>difference between the two parameters</a:t>
            </a:r>
            <a:endParaRPr lang="en-US" sz="1400" dirty="0"/>
          </a:p>
          <a:p>
            <a:pPr marL="952485" lvl="1" indent="-342900">
              <a:lnSpc>
                <a:spcPct val="100000"/>
              </a:lnSpc>
              <a:spcBef>
                <a:spcPts val="0"/>
              </a:spcBef>
            </a:pPr>
            <a:r>
              <a:rPr lang="en-US" sz="1400" dirty="0"/>
              <a:t>Confidence Intervals give us a range of </a:t>
            </a:r>
            <a:r>
              <a:rPr lang="en-US" sz="1400" u="sng" dirty="0"/>
              <a:t>plausible values for this difference</a:t>
            </a:r>
            <a:endParaRPr lang="en" sz="1400" dirty="0"/>
          </a:p>
          <a:p>
            <a:pPr marL="342900" indent="-342900">
              <a:lnSpc>
                <a:spcPct val="100000"/>
              </a:lnSpc>
            </a:pPr>
            <a:endParaRPr sz="1400" dirty="0"/>
          </a:p>
          <a:p>
            <a:pPr marL="0" indent="0">
              <a:lnSpc>
                <a:spcPct val="100000"/>
              </a:lnSpc>
              <a:buNone/>
            </a:pPr>
            <a:r>
              <a:rPr lang="en" sz="1400" dirty="0"/>
              <a:t>Both of these inference methods can be used together!</a:t>
            </a:r>
          </a:p>
          <a:p>
            <a:pPr marL="0" indent="0">
              <a:lnSpc>
                <a:spcPct val="100000"/>
              </a:lnSpc>
              <a:buNone/>
            </a:pPr>
            <a:endParaRPr sz="1400" dirty="0"/>
          </a:p>
          <a:p>
            <a:pPr marL="0" indent="0">
              <a:lnSpc>
                <a:spcPct val="100000"/>
              </a:lnSpc>
              <a:buNone/>
            </a:pPr>
            <a:r>
              <a:rPr lang="en" sz="1400" u="sng" dirty="0"/>
              <a:t>Example</a:t>
            </a:r>
          </a:p>
          <a:p>
            <a:pPr marL="0" indent="0">
              <a:lnSpc>
                <a:spcPct val="100000"/>
              </a:lnSpc>
              <a:buNone/>
            </a:pPr>
            <a:endParaRPr lang="en" sz="1400" u="sng" dirty="0"/>
          </a:p>
          <a:p>
            <a:pPr marL="285750" indent="-285750">
              <a:lnSpc>
                <a:spcPct val="100000"/>
              </a:lnSpc>
            </a:pPr>
            <a:r>
              <a:rPr lang="en" sz="1400" dirty="0"/>
              <a:t>A hypothesis test on a random sample of 200 American adults found that greater than 50% of them have tried marijuana</a:t>
            </a:r>
            <a:endParaRPr lang="en" sz="1400" i="1" dirty="0">
              <a:solidFill>
                <a:srgbClr val="7030A0"/>
              </a:solidFill>
            </a:endParaRPr>
          </a:p>
          <a:p>
            <a:pPr marL="895335" lvl="1" indent="-285750">
              <a:lnSpc>
                <a:spcPct val="100000"/>
              </a:lnSpc>
              <a:spcBef>
                <a:spcPts val="0"/>
              </a:spcBef>
            </a:pPr>
            <a:r>
              <a:rPr lang="en" sz="1400" i="1" dirty="0">
                <a:solidFill>
                  <a:srgbClr val="7030A0"/>
                </a:solidFill>
              </a:rPr>
              <a:t>This conclusion just tells us that the </a:t>
            </a:r>
            <a:r>
              <a:rPr lang="en" sz="1400" i="1" u="sng" dirty="0">
                <a:solidFill>
                  <a:srgbClr val="7030A0"/>
                </a:solidFill>
              </a:rPr>
              <a:t>true proportion</a:t>
            </a:r>
            <a:r>
              <a:rPr lang="en" sz="1400" i="1" dirty="0">
                <a:solidFill>
                  <a:srgbClr val="7030A0"/>
                </a:solidFill>
              </a:rPr>
              <a:t> is </a:t>
            </a:r>
            <a:r>
              <a:rPr lang="en" sz="1400" b="1" i="1" dirty="0">
                <a:solidFill>
                  <a:srgbClr val="7030A0"/>
                </a:solidFill>
              </a:rPr>
              <a:t>somewhere above 50%</a:t>
            </a:r>
          </a:p>
          <a:p>
            <a:pPr marL="0" indent="0">
              <a:lnSpc>
                <a:spcPct val="100000"/>
              </a:lnSpc>
              <a:buNone/>
            </a:pPr>
            <a:endParaRPr lang="en" sz="1400" dirty="0"/>
          </a:p>
          <a:p>
            <a:pPr marL="285750" indent="-285750">
              <a:lnSpc>
                <a:spcPct val="100000"/>
              </a:lnSpc>
            </a:pPr>
            <a:r>
              <a:rPr lang="en" sz="1400" dirty="0"/>
              <a:t>A confidence interval could be constructed to find how much more than 50% of American adults have tried marijuana</a:t>
            </a:r>
          </a:p>
          <a:p>
            <a:pPr marL="895335" lvl="1" indent="-285750">
              <a:lnSpc>
                <a:spcPct val="100000"/>
              </a:lnSpc>
              <a:spcBef>
                <a:spcPts val="0"/>
              </a:spcBef>
            </a:pPr>
            <a:r>
              <a:rPr lang="en" sz="1400" i="1" dirty="0">
                <a:solidFill>
                  <a:srgbClr val="7030A0"/>
                </a:solidFill>
              </a:rPr>
              <a:t>Lets say CI = (0.52, 0.60), then we have a specific estimate as to </a:t>
            </a:r>
            <a:r>
              <a:rPr lang="en" sz="1400" i="1" u="sng" dirty="0">
                <a:solidFill>
                  <a:srgbClr val="7030A0"/>
                </a:solidFill>
              </a:rPr>
              <a:t>where the true proportion actually is,</a:t>
            </a:r>
            <a:r>
              <a:rPr lang="en" sz="1400" i="1" dirty="0">
                <a:solidFill>
                  <a:srgbClr val="7030A0"/>
                </a:solidFill>
              </a:rPr>
              <a:t> from 52% to 60%. This tells us </a:t>
            </a:r>
            <a:r>
              <a:rPr lang="en" sz="1400" b="1" i="1" dirty="0">
                <a:solidFill>
                  <a:srgbClr val="7030A0"/>
                </a:solidFill>
              </a:rPr>
              <a:t>exactly where</a:t>
            </a:r>
            <a:r>
              <a:rPr lang="en" sz="1400" i="1" dirty="0">
                <a:solidFill>
                  <a:srgbClr val="7030A0"/>
                </a:solidFill>
              </a:rPr>
              <a:t> we think the parameter is and </a:t>
            </a:r>
            <a:r>
              <a:rPr lang="en" sz="1400" b="1" i="1" dirty="0">
                <a:solidFill>
                  <a:srgbClr val="7030A0"/>
                </a:solidFill>
              </a:rPr>
              <a:t>how much greater than 50% </a:t>
            </a:r>
            <a:r>
              <a:rPr lang="en" sz="1400" i="1" dirty="0">
                <a:solidFill>
                  <a:srgbClr val="7030A0"/>
                </a:solidFill>
              </a:rPr>
              <a:t>it is! </a:t>
            </a:r>
            <a:r>
              <a:rPr lang="en" sz="1400" i="1" u="sng" dirty="0">
                <a:solidFill>
                  <a:srgbClr val="7030A0"/>
                </a:solidFill>
              </a:rPr>
              <a:t>MORE INFORMATION</a:t>
            </a:r>
          </a:p>
          <a:p>
            <a:pPr marL="0" indent="0">
              <a:lnSpc>
                <a:spcPct val="100000"/>
              </a:lnSpc>
              <a:buNone/>
            </a:pPr>
            <a:endParaRPr lang="en" sz="1400" dirty="0"/>
          </a:p>
          <a:p>
            <a:pPr marL="0" indent="0">
              <a:lnSpc>
                <a:spcPct val="100000"/>
              </a:lnSpc>
              <a:buNone/>
            </a:pPr>
            <a:r>
              <a:rPr lang="en" sz="1400" u="sng" dirty="0"/>
              <a:t>CI for Testing</a:t>
            </a:r>
          </a:p>
          <a:p>
            <a:pPr marL="0" indent="0">
              <a:lnSpc>
                <a:spcPct val="100000"/>
              </a:lnSpc>
              <a:buNone/>
            </a:pPr>
            <a:endParaRPr lang="en" sz="1400" u="sng" dirty="0"/>
          </a:p>
          <a:p>
            <a:pPr marL="342900" indent="-342900">
              <a:lnSpc>
                <a:spcPct val="100000"/>
              </a:lnSpc>
            </a:pPr>
            <a:r>
              <a:rPr lang="en" sz="1400" dirty="0"/>
              <a:t>Confidence Intervals actually give us enough information to say whether or not we would reject a </a:t>
            </a:r>
            <a:r>
              <a:rPr lang="en-US" sz="1400" dirty="0"/>
              <a:t>corresponding </a:t>
            </a:r>
            <a:r>
              <a:rPr lang="en" sz="1400" dirty="0"/>
              <a:t>Hypothesis Test!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79400" y="-204787"/>
            <a:ext cx="10515600" cy="1325563"/>
          </a:xfrm>
        </p:spPr>
        <p:txBody>
          <a:bodyPr/>
          <a:lstStyle/>
          <a:p>
            <a:r>
              <a:rPr lang="en-US" dirty="0"/>
              <a:t>LCQ – Confidence Intervals for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79400" y="1120776"/>
                <a:ext cx="10515600" cy="5718969"/>
              </a:xfrm>
            </p:spPr>
            <p:txBody>
              <a:bodyPr>
                <a:normAutofit/>
              </a:bodyPr>
              <a:lstStyle/>
              <a:p>
                <a:pPr marL="0" indent="0">
                  <a:lnSpc>
                    <a:spcPct val="120000"/>
                  </a:lnSpc>
                  <a:spcBef>
                    <a:spcPts val="0"/>
                  </a:spcBef>
                  <a:buNone/>
                </a:pPr>
                <a:r>
                  <a:rPr lang="en-US" sz="1600" b="1" dirty="0"/>
                  <a:t>Problem</a:t>
                </a:r>
                <a:r>
                  <a:rPr lang="en-US" sz="1600" dirty="0"/>
                  <a:t>: Based on the parameters below, make a conclusion whether we would reject or fail to reject the Hypothesis Test below based on each of the following Confidence Intervals.</a:t>
                </a:r>
              </a:p>
              <a:p>
                <a:pPr marL="0" indent="0">
                  <a:lnSpc>
                    <a:spcPct val="120000"/>
                  </a:lnSpc>
                  <a:spcBef>
                    <a:spcPts val="0"/>
                  </a:spcBef>
                  <a:buNone/>
                </a:pPr>
                <a:endParaRPr lang="en-US" sz="1600" dirty="0"/>
              </a:p>
              <a:p>
                <a:pPr marL="0" lvl="0" indent="0">
                  <a:lnSpc>
                    <a:spcPct val="120000"/>
                  </a:lnSpc>
                  <a:spcBef>
                    <a:spcPts val="0"/>
                  </a:spcBef>
                  <a:buNone/>
                </a:pPr>
                <a:r>
                  <a:rPr lang="en-US" sz="1600" dirty="0"/>
                  <a:t>Let </a:t>
                </a:r>
                <a:r>
                  <a:rPr lang="el-GR" sz="1600" i="1" dirty="0"/>
                  <a:t>μ</a:t>
                </a:r>
                <a:r>
                  <a:rPr lang="el-GR" sz="1600" i="1" baseline="-25000" dirty="0"/>
                  <a:t>1</a:t>
                </a:r>
                <a:r>
                  <a:rPr lang="el-GR" sz="1600" dirty="0"/>
                  <a:t> = </a:t>
                </a:r>
                <a:r>
                  <a:rPr lang="en-US" sz="1600" dirty="0"/>
                  <a:t>population mean height of football teams in meters</a:t>
                </a:r>
              </a:p>
              <a:p>
                <a:pPr marL="0" lvl="0" indent="0">
                  <a:lnSpc>
                    <a:spcPct val="120000"/>
                  </a:lnSpc>
                  <a:spcBef>
                    <a:spcPts val="0"/>
                  </a:spcBef>
                  <a:buNone/>
                </a:pPr>
                <a:r>
                  <a:rPr lang="en-US" sz="1600" dirty="0"/>
                  <a:t>Let </a:t>
                </a:r>
                <a:r>
                  <a:rPr lang="el-GR" sz="1600" i="1" dirty="0"/>
                  <a:t>μ</a:t>
                </a:r>
                <a:r>
                  <a:rPr lang="el-GR" sz="1600" i="1" baseline="-25000" dirty="0"/>
                  <a:t>2</a:t>
                </a:r>
                <a:r>
                  <a:rPr lang="el-GR" sz="1600" dirty="0"/>
                  <a:t> = </a:t>
                </a:r>
                <a:r>
                  <a:rPr lang="en-US" sz="1600" dirty="0"/>
                  <a:t>population mean height of soccer teams in meters</a:t>
                </a:r>
              </a:p>
              <a:p>
                <a:pPr marL="457200" lvl="1" indent="0">
                  <a:lnSpc>
                    <a:spcPct val="120000"/>
                  </a:lnSpc>
                  <a:spcBef>
                    <a:spcPts val="0"/>
                  </a:spcBef>
                  <a:buNone/>
                </a:pP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𝐻</m:t>
                        </m:r>
                      </m:e>
                      <m:sub>
                        <m:r>
                          <a:rPr lang="en-US" sz="1600" i="1" dirty="0" smtClean="0">
                            <a:latin typeface="Cambria Math" panose="02040503050406030204" pitchFamily="18" charset="0"/>
                          </a:rPr>
                          <m:t>0</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1</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2</m:t>
                        </m:r>
                      </m:sub>
                    </m:sSub>
                    <m:r>
                      <a:rPr lang="en-US" sz="1600" i="1" dirty="0" smtClean="0">
                        <a:latin typeface="Cambria Math" panose="02040503050406030204" pitchFamily="18" charset="0"/>
                      </a:rPr>
                      <m:t>=0</m:t>
                    </m:r>
                  </m:oMath>
                </a14:m>
                <a:r>
                  <a:rPr lang="en-US" sz="1600" i="1" dirty="0"/>
                  <a:t> </a:t>
                </a:r>
              </a:p>
              <a:p>
                <a:pPr marL="457200" lvl="1" indent="0">
                  <a:lnSpc>
                    <a:spcPct val="120000"/>
                  </a:lnSpc>
                  <a:spcBef>
                    <a:spcPts val="0"/>
                  </a:spcBef>
                  <a:buNone/>
                </a:pP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𝐻</m:t>
                        </m:r>
                      </m:e>
                      <m:sub>
                        <m:r>
                          <a:rPr lang="en-US" sz="1600" i="1" dirty="0" smtClean="0">
                            <a:latin typeface="Cambria Math" panose="02040503050406030204" pitchFamily="18" charset="0"/>
                          </a:rPr>
                          <m:t>𝐴</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1</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2</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0</m:t>
                    </m:r>
                  </m:oMath>
                </a14:m>
                <a:r>
                  <a:rPr lang="en-US" sz="1600" b="0" i="1" dirty="0"/>
                  <a:t> </a:t>
                </a:r>
              </a:p>
              <a:p>
                <a:pPr marL="0" lvl="0" indent="0">
                  <a:lnSpc>
                    <a:spcPct val="120000"/>
                  </a:lnSpc>
                  <a:spcBef>
                    <a:spcPts val="0"/>
                  </a:spcBef>
                  <a:buNone/>
                </a:pPr>
                <a:endParaRPr lang="en-US" sz="1600" dirty="0"/>
              </a:p>
              <a:p>
                <a:pPr marL="0" indent="0">
                  <a:lnSpc>
                    <a:spcPct val="120000"/>
                  </a:lnSpc>
                  <a:spcBef>
                    <a:spcPts val="0"/>
                  </a:spcBef>
                  <a:buNone/>
                </a:pPr>
                <a:r>
                  <a:rPr lang="en-US" sz="1600" dirty="0"/>
                  <a:t>a) 85%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(-0.3, -0.05)</a:t>
                </a:r>
              </a:p>
              <a:p>
                <a:pPr marL="457200" lvl="0" indent="-457200">
                  <a:lnSpc>
                    <a:spcPct val="120000"/>
                  </a:lnSpc>
                  <a:spcBef>
                    <a:spcPts val="0"/>
                  </a:spcBef>
                  <a:buAutoNum type="alphaLcParenR"/>
                </a:pPr>
                <a:endParaRPr lang="en-US" sz="1600" baseline="-25000" dirty="0"/>
              </a:p>
              <a:p>
                <a:pPr marL="0" lvl="0" indent="0">
                  <a:lnSpc>
                    <a:spcPct val="120000"/>
                  </a:lnSpc>
                  <a:spcBef>
                    <a:spcPts val="0"/>
                  </a:spcBef>
                  <a:buNone/>
                </a:pPr>
                <a:endParaRPr lang="en-US" sz="1600" baseline="-25000" dirty="0"/>
              </a:p>
              <a:p>
                <a:pPr marL="0" lvl="0" indent="0">
                  <a:lnSpc>
                    <a:spcPct val="120000"/>
                  </a:lnSpc>
                  <a:spcBef>
                    <a:spcPts val="0"/>
                  </a:spcBef>
                  <a:buNone/>
                </a:pPr>
                <a:endParaRPr lang="en-US" sz="1600" baseline="-25000" dirty="0"/>
              </a:p>
              <a:p>
                <a:pPr marL="0" indent="0">
                  <a:lnSpc>
                    <a:spcPct val="120000"/>
                  </a:lnSpc>
                  <a:spcBef>
                    <a:spcPts val="0"/>
                  </a:spcBef>
                  <a:buNone/>
                </a:pPr>
                <a:r>
                  <a:rPr lang="en-US" sz="1600" dirty="0"/>
                  <a:t>b) 90%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(-0.1, 0.2)</a:t>
                </a:r>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r>
                  <a:rPr lang="en-US" sz="1600" dirty="0"/>
                  <a:t>c) 90%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(0.03, 0.36)</a:t>
                </a:r>
              </a:p>
            </p:txBody>
          </p:sp>
        </mc:Choice>
        <mc:Fallback xmlns="">
          <p:sp>
            <p:nvSpPr>
              <p:cNvPr id="3" name="Content Placeholder 2">
                <a:extLst>
                  <a:ext uri="{FF2B5EF4-FFF2-40B4-BE49-F238E27FC236}">
                    <a16:creationId xmlns:a16="http://schemas.microsoft.com/office/drawing/2014/main" id="{F3188916-BFC7-7A40-BCC9-477D251DC3C9}"/>
                  </a:ext>
                </a:extLst>
              </p:cNvPr>
              <p:cNvSpPr>
                <a:spLocks noGrp="1" noRot="1" noChangeAspect="1" noMove="1" noResize="1" noEditPoints="1" noAdjustHandles="1" noChangeArrowheads="1" noChangeShapeType="1" noTextEdit="1"/>
              </p:cNvSpPr>
              <p:nvPr>
                <p:ph idx="1"/>
              </p:nvPr>
            </p:nvSpPr>
            <p:spPr>
              <a:xfrm>
                <a:off x="279400" y="1120776"/>
                <a:ext cx="10515600" cy="5718969"/>
              </a:xfrm>
              <a:blipFill>
                <a:blip r:embed="rId2"/>
                <a:stretch>
                  <a:fillRect l="-362"/>
                </a:stretch>
              </a:blipFill>
            </p:spPr>
            <p:txBody>
              <a:bodyPr/>
              <a:lstStyle/>
              <a:p>
                <a:r>
                  <a:rPr lang="en-US">
                    <a:noFill/>
                  </a:rPr>
                  <a:t> </a:t>
                </a:r>
              </a:p>
            </p:txBody>
          </p:sp>
        </mc:Fallback>
      </mc:AlternateContent>
    </p:spTree>
    <p:extLst>
      <p:ext uri="{BB962C8B-B14F-4D97-AF65-F5344CB8AC3E}">
        <p14:creationId xmlns:p14="http://schemas.microsoft.com/office/powerpoint/2010/main" val="2091274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79400" y="-204787"/>
            <a:ext cx="10515600" cy="1325563"/>
          </a:xfrm>
        </p:spPr>
        <p:txBody>
          <a:bodyPr/>
          <a:lstStyle/>
          <a:p>
            <a:r>
              <a:rPr lang="en-US" dirty="0"/>
              <a:t>LCQ – Confidence Intervals for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79400" y="1120776"/>
                <a:ext cx="9945280" cy="5718969"/>
              </a:xfrm>
            </p:spPr>
            <p:txBody>
              <a:bodyPr>
                <a:normAutofit fontScale="70000" lnSpcReduction="20000"/>
              </a:bodyPr>
              <a:lstStyle/>
              <a:p>
                <a:pPr marL="0" indent="0">
                  <a:lnSpc>
                    <a:spcPct val="120000"/>
                  </a:lnSpc>
                  <a:spcBef>
                    <a:spcPts val="0"/>
                  </a:spcBef>
                  <a:buNone/>
                </a:pPr>
                <a:r>
                  <a:rPr lang="en-US" sz="1600" b="1" dirty="0"/>
                  <a:t>Problem</a:t>
                </a:r>
                <a:r>
                  <a:rPr lang="en-US" sz="1600" dirty="0"/>
                  <a:t>: Based on the parameters below, </a:t>
                </a:r>
                <a:r>
                  <a:rPr lang="en-US" sz="1600" b="1" dirty="0"/>
                  <a:t>make</a:t>
                </a:r>
                <a:r>
                  <a:rPr lang="en-US" sz="1600" dirty="0"/>
                  <a:t> a conclusion whether we would reject or fail to reject the Hypothesis Test below based on each of the following Confidence Intervals and </a:t>
                </a:r>
                <a:r>
                  <a:rPr lang="en-US" sz="1600" b="1" dirty="0"/>
                  <a:t>explain</a:t>
                </a:r>
                <a:r>
                  <a:rPr lang="en-US" sz="1600" dirty="0"/>
                  <a:t> why.</a:t>
                </a:r>
              </a:p>
              <a:p>
                <a:pPr marL="0" indent="0">
                  <a:lnSpc>
                    <a:spcPct val="120000"/>
                  </a:lnSpc>
                  <a:spcBef>
                    <a:spcPts val="0"/>
                  </a:spcBef>
                  <a:buNone/>
                </a:pPr>
                <a:endParaRPr lang="en-US" sz="1600" dirty="0"/>
              </a:p>
              <a:p>
                <a:pPr marL="0" lvl="0" indent="0">
                  <a:lnSpc>
                    <a:spcPct val="120000"/>
                  </a:lnSpc>
                  <a:spcBef>
                    <a:spcPts val="0"/>
                  </a:spcBef>
                  <a:buNone/>
                </a:pPr>
                <a:r>
                  <a:rPr lang="en-US" sz="1600" dirty="0"/>
                  <a:t>Let </a:t>
                </a:r>
                <a:r>
                  <a:rPr lang="el-GR" sz="1600" i="1" dirty="0"/>
                  <a:t>μ</a:t>
                </a:r>
                <a:r>
                  <a:rPr lang="el-GR" sz="1600" i="1" baseline="-25000" dirty="0"/>
                  <a:t>1</a:t>
                </a:r>
                <a:r>
                  <a:rPr lang="el-GR" sz="1600" dirty="0"/>
                  <a:t> = </a:t>
                </a:r>
                <a:r>
                  <a:rPr lang="en-US" sz="1600" dirty="0"/>
                  <a:t>population mean height of football teams in meters</a:t>
                </a:r>
              </a:p>
              <a:p>
                <a:pPr marL="0" lvl="0" indent="0">
                  <a:lnSpc>
                    <a:spcPct val="120000"/>
                  </a:lnSpc>
                  <a:spcBef>
                    <a:spcPts val="0"/>
                  </a:spcBef>
                  <a:buNone/>
                </a:pPr>
                <a:r>
                  <a:rPr lang="en-US" sz="1600" dirty="0"/>
                  <a:t>Let </a:t>
                </a:r>
                <a:r>
                  <a:rPr lang="el-GR" sz="1600" i="1" dirty="0"/>
                  <a:t>μ</a:t>
                </a:r>
                <a:r>
                  <a:rPr lang="el-GR" sz="1600" i="1" baseline="-25000" dirty="0"/>
                  <a:t>2</a:t>
                </a:r>
                <a:r>
                  <a:rPr lang="el-GR" sz="1600" dirty="0"/>
                  <a:t> = </a:t>
                </a:r>
                <a:r>
                  <a:rPr lang="en-US" sz="1600" dirty="0"/>
                  <a:t>population mean height of soccer teams in meters</a:t>
                </a:r>
              </a:p>
              <a:p>
                <a:pPr marL="457200" lvl="1" indent="0">
                  <a:lnSpc>
                    <a:spcPct val="120000"/>
                  </a:lnSpc>
                  <a:spcBef>
                    <a:spcPts val="0"/>
                  </a:spcBef>
                  <a:buNone/>
                </a:pP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𝐻</m:t>
                        </m:r>
                      </m:e>
                      <m:sub>
                        <m:r>
                          <a:rPr lang="en-US" sz="1600" i="1" dirty="0" smtClean="0">
                            <a:latin typeface="Cambria Math" panose="02040503050406030204" pitchFamily="18" charset="0"/>
                          </a:rPr>
                          <m:t>0</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1</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2</m:t>
                        </m:r>
                      </m:sub>
                    </m:sSub>
                    <m:r>
                      <a:rPr lang="en-US" sz="1600" i="1" dirty="0" smtClean="0">
                        <a:latin typeface="Cambria Math" panose="02040503050406030204" pitchFamily="18" charset="0"/>
                      </a:rPr>
                      <m:t>=0</m:t>
                    </m:r>
                  </m:oMath>
                </a14:m>
                <a:r>
                  <a:rPr lang="en-US" sz="1600" i="1" dirty="0"/>
                  <a:t> </a:t>
                </a:r>
              </a:p>
              <a:p>
                <a:pPr marL="457200" lvl="1" indent="0">
                  <a:lnSpc>
                    <a:spcPct val="120000"/>
                  </a:lnSpc>
                  <a:spcBef>
                    <a:spcPts val="0"/>
                  </a:spcBef>
                  <a:buNone/>
                </a:pPr>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𝐻</m:t>
                        </m:r>
                      </m:e>
                      <m:sub>
                        <m:r>
                          <a:rPr lang="en-US" sz="1600" i="1" dirty="0" smtClean="0">
                            <a:latin typeface="Cambria Math" panose="02040503050406030204" pitchFamily="18" charset="0"/>
                          </a:rPr>
                          <m:t>𝐴</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1</m:t>
                        </m:r>
                      </m:sub>
                    </m:sSub>
                    <m:r>
                      <a:rPr lang="en-US" sz="160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µ</m:t>
                        </m:r>
                      </m:e>
                      <m:sub>
                        <m:r>
                          <a:rPr lang="en-US" sz="1600" i="1" dirty="0" smtClean="0">
                            <a:latin typeface="Cambria Math" panose="02040503050406030204" pitchFamily="18" charset="0"/>
                          </a:rPr>
                          <m:t>2</m:t>
                        </m:r>
                      </m:sub>
                    </m:sSub>
                    <m:r>
                      <a:rPr lang="en-US" sz="1600" i="1" dirty="0" smtClean="0">
                        <a:latin typeface="Cambria Math" panose="02040503050406030204" pitchFamily="18" charset="0"/>
                      </a:rPr>
                      <m:t>≠</m:t>
                    </m:r>
                    <m:r>
                      <a:rPr lang="en-US" sz="1600" b="0" i="1" dirty="0" smtClean="0">
                        <a:latin typeface="Cambria Math" panose="02040503050406030204" pitchFamily="18" charset="0"/>
                      </a:rPr>
                      <m:t>0</m:t>
                    </m:r>
                  </m:oMath>
                </a14:m>
                <a:r>
                  <a:rPr lang="en-US" sz="1600" b="0" i="1" dirty="0"/>
                  <a:t> </a:t>
                </a:r>
              </a:p>
              <a:p>
                <a:pPr marL="457200" lvl="1" indent="0">
                  <a:lnSpc>
                    <a:spcPct val="120000"/>
                  </a:lnSpc>
                  <a:spcBef>
                    <a:spcPts val="0"/>
                  </a:spcBef>
                  <a:buNone/>
                </a:pPr>
                <a:endParaRPr lang="en-US" sz="1600" b="0" i="1" dirty="0"/>
              </a:p>
              <a:p>
                <a:pPr marL="0" lvl="0" indent="0">
                  <a:lnSpc>
                    <a:spcPct val="120000"/>
                  </a:lnSpc>
                  <a:spcBef>
                    <a:spcPts val="0"/>
                  </a:spcBef>
                  <a:buNone/>
                </a:pPr>
                <a:endParaRPr lang="en-US" sz="1600" dirty="0"/>
              </a:p>
              <a:p>
                <a:pPr marL="0" indent="0">
                  <a:lnSpc>
                    <a:spcPct val="120000"/>
                  </a:lnSpc>
                  <a:spcBef>
                    <a:spcPts val="0"/>
                  </a:spcBef>
                  <a:buNone/>
                </a:pPr>
                <a:r>
                  <a:rPr lang="en-US" sz="1600" dirty="0"/>
                  <a:t>a) 85%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(-0.3, -0.05)</a:t>
                </a:r>
              </a:p>
              <a:p>
                <a:pPr marL="0" lvl="0" indent="0">
                  <a:lnSpc>
                    <a:spcPct val="120000"/>
                  </a:lnSpc>
                  <a:spcBef>
                    <a:spcPts val="0"/>
                  </a:spcBef>
                  <a:buNone/>
                </a:pPr>
                <a:r>
                  <a:rPr lang="en-US" sz="1600" i="1" dirty="0">
                    <a:solidFill>
                      <a:srgbClr val="FF0000"/>
                    </a:solidFill>
                  </a:rPr>
                  <a:t>REJECT→ because the entire interval is below zero!</a:t>
                </a:r>
                <a:r>
                  <a:rPr lang="en-US" sz="1600" i="1" dirty="0"/>
                  <a:t> </a:t>
                </a:r>
                <a:r>
                  <a:rPr lang="en-US" sz="1600" i="1" dirty="0">
                    <a:solidFill>
                      <a:srgbClr val="7030A0"/>
                    </a:solidFill>
                  </a:rPr>
                  <a:t>Here’s the long description of why we would reject:</a:t>
                </a:r>
              </a:p>
              <a:p>
                <a:pPr>
                  <a:lnSpc>
                    <a:spcPct val="120000"/>
                  </a:lnSpc>
                  <a:spcBef>
                    <a:spcPts val="0"/>
                  </a:spcBef>
                </a:pPr>
                <a:r>
                  <a:rPr lang="en-US" sz="1600" i="1" dirty="0">
                    <a:solidFill>
                      <a:srgbClr val="7030A0"/>
                    </a:solidFill>
                  </a:rPr>
                  <a:t>A confidence interval gives a range of plausible values for the parameter we are estimating, in this case it is the difference between µ</a:t>
                </a:r>
                <a:r>
                  <a:rPr lang="en-US" sz="1600" i="1" baseline="-25000" dirty="0">
                    <a:solidFill>
                      <a:srgbClr val="7030A0"/>
                    </a:solidFill>
                  </a:rPr>
                  <a:t>1</a:t>
                </a:r>
                <a:r>
                  <a:rPr lang="en-US" sz="1600" i="1" dirty="0">
                    <a:solidFill>
                      <a:srgbClr val="7030A0"/>
                    </a:solidFill>
                  </a:rPr>
                  <a:t> and µ</a:t>
                </a:r>
                <a:r>
                  <a:rPr lang="en-US" sz="1600" i="1" baseline="-25000" dirty="0">
                    <a:solidFill>
                      <a:srgbClr val="7030A0"/>
                    </a:solidFill>
                  </a:rPr>
                  <a:t>2</a:t>
                </a:r>
                <a:endParaRPr lang="en-US" sz="1600" i="1" dirty="0">
                  <a:solidFill>
                    <a:srgbClr val="7030A0"/>
                  </a:solidFill>
                </a:endParaRPr>
              </a:p>
              <a:p>
                <a:pPr>
                  <a:lnSpc>
                    <a:spcPct val="120000"/>
                  </a:lnSpc>
                  <a:spcBef>
                    <a:spcPts val="0"/>
                  </a:spcBef>
                </a:pPr>
                <a:r>
                  <a:rPr lang="en-US" sz="1600" i="1" dirty="0">
                    <a:solidFill>
                      <a:srgbClr val="7030A0"/>
                    </a:solidFill>
                  </a:rPr>
                  <a:t>Under the Null, we are assuming this difference is zero (so they are equivalent)</a:t>
                </a:r>
              </a:p>
              <a:p>
                <a:pPr>
                  <a:lnSpc>
                    <a:spcPct val="120000"/>
                  </a:lnSpc>
                  <a:spcBef>
                    <a:spcPts val="0"/>
                  </a:spcBef>
                </a:pPr>
                <a:r>
                  <a:rPr lang="en-US" sz="1600" i="1" dirty="0">
                    <a:solidFill>
                      <a:srgbClr val="7030A0"/>
                    </a:solidFill>
                  </a:rPr>
                  <a:t>Well our entire CI is below this null difference of zero, which means it is NOT a plausible value based on our results!</a:t>
                </a:r>
              </a:p>
              <a:p>
                <a:pPr>
                  <a:lnSpc>
                    <a:spcPct val="120000"/>
                  </a:lnSpc>
                  <a:spcBef>
                    <a:spcPts val="0"/>
                  </a:spcBef>
                </a:pPr>
                <a:r>
                  <a:rPr lang="en-US" sz="1600" i="1" dirty="0">
                    <a:solidFill>
                      <a:srgbClr val="7030A0"/>
                    </a:solidFill>
                  </a:rPr>
                  <a:t>So this would be enough evidence to show that these two parameters are different</a:t>
                </a:r>
              </a:p>
              <a:p>
                <a:pPr>
                  <a:lnSpc>
                    <a:spcPct val="120000"/>
                  </a:lnSpc>
                  <a:spcBef>
                    <a:spcPts val="0"/>
                  </a:spcBef>
                </a:pPr>
                <a:r>
                  <a:rPr lang="en-US" sz="1600" i="1" dirty="0">
                    <a:solidFill>
                      <a:srgbClr val="7030A0"/>
                    </a:solidFill>
                  </a:rPr>
                  <a:t>And also we know that the entire interval is negative. So based on the order of subtraction in the hypotheses, this indicates that µ</a:t>
                </a:r>
                <a:r>
                  <a:rPr lang="en-US" sz="1600" i="1" baseline="-25000" dirty="0">
                    <a:solidFill>
                      <a:srgbClr val="7030A0"/>
                    </a:solidFill>
                  </a:rPr>
                  <a:t>2</a:t>
                </a:r>
                <a:r>
                  <a:rPr lang="en-US" sz="1600" i="1" dirty="0">
                    <a:solidFill>
                      <a:srgbClr val="7030A0"/>
                    </a:solidFill>
                  </a:rPr>
                  <a:t> is LARGER! Average heights of soccer teams are larger based on this interval.</a:t>
                </a:r>
              </a:p>
              <a:p>
                <a:pPr>
                  <a:lnSpc>
                    <a:spcPct val="120000"/>
                  </a:lnSpc>
                  <a:spcBef>
                    <a:spcPts val="0"/>
                  </a:spcBef>
                </a:pPr>
                <a:r>
                  <a:rPr lang="en-US" sz="1600" i="1" dirty="0">
                    <a:solidFill>
                      <a:srgbClr val="7030A0"/>
                    </a:solidFill>
                  </a:rPr>
                  <a:t>This conclusion would MATCH the conclusion if we actually did the Hypothesis Test for this. And we would get a negative Test Statistic, also indicating that µ</a:t>
                </a:r>
                <a:r>
                  <a:rPr lang="en-US" sz="1600" i="1" baseline="-25000" dirty="0">
                    <a:solidFill>
                      <a:srgbClr val="7030A0"/>
                    </a:solidFill>
                  </a:rPr>
                  <a:t>2</a:t>
                </a:r>
                <a:r>
                  <a:rPr lang="en-US" sz="1600" i="1" dirty="0">
                    <a:solidFill>
                      <a:srgbClr val="7030A0"/>
                    </a:solidFill>
                  </a:rPr>
                  <a:t> is bigger</a:t>
                </a:r>
              </a:p>
              <a:p>
                <a:pPr marL="0" lvl="0" indent="0">
                  <a:lnSpc>
                    <a:spcPct val="120000"/>
                  </a:lnSpc>
                  <a:spcBef>
                    <a:spcPts val="0"/>
                  </a:spcBef>
                  <a:buNone/>
                </a:pPr>
                <a:endParaRPr lang="en-US" sz="1600" baseline="-25000" dirty="0"/>
              </a:p>
              <a:p>
                <a:pPr marL="0" lvl="0" indent="0">
                  <a:lnSpc>
                    <a:spcPct val="120000"/>
                  </a:lnSpc>
                  <a:spcBef>
                    <a:spcPts val="0"/>
                  </a:spcBef>
                  <a:buNone/>
                </a:pPr>
                <a:endParaRPr lang="en-US" sz="1600" baseline="-25000" dirty="0"/>
              </a:p>
              <a:p>
                <a:pPr marL="0" lvl="0" indent="0">
                  <a:lnSpc>
                    <a:spcPct val="120000"/>
                  </a:lnSpc>
                  <a:spcBef>
                    <a:spcPts val="0"/>
                  </a:spcBef>
                  <a:buNone/>
                </a:pPr>
                <a:endParaRPr lang="en-US" sz="1600" baseline="-25000" dirty="0"/>
              </a:p>
              <a:p>
                <a:pPr marL="0" indent="0">
                  <a:lnSpc>
                    <a:spcPct val="120000"/>
                  </a:lnSpc>
                  <a:spcBef>
                    <a:spcPts val="0"/>
                  </a:spcBef>
                  <a:buNone/>
                </a:pPr>
                <a:r>
                  <a:rPr lang="en-US" sz="1600" dirty="0"/>
                  <a:t>b) 90%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(-0.1, 0.2)</a:t>
                </a:r>
              </a:p>
              <a:p>
                <a:pPr marL="0" indent="0">
                  <a:lnSpc>
                    <a:spcPct val="120000"/>
                  </a:lnSpc>
                  <a:spcBef>
                    <a:spcPts val="0"/>
                  </a:spcBef>
                  <a:buNone/>
                </a:pPr>
                <a:r>
                  <a:rPr lang="en-US" sz="1600" i="1" dirty="0">
                    <a:solidFill>
                      <a:srgbClr val="FF0000"/>
                    </a:solidFill>
                  </a:rPr>
                  <a:t>FAIL TO REJECT → because the entire interval is above zero!</a:t>
                </a:r>
              </a:p>
              <a:p>
                <a:pPr>
                  <a:lnSpc>
                    <a:spcPct val="120000"/>
                  </a:lnSpc>
                  <a:spcBef>
                    <a:spcPts val="0"/>
                  </a:spcBef>
                </a:pPr>
                <a:r>
                  <a:rPr lang="en-US" sz="1600" i="1" dirty="0">
                    <a:solidFill>
                      <a:srgbClr val="7030A0"/>
                    </a:solidFill>
                  </a:rPr>
                  <a:t>Now our interval starts negative, crosses zero and end positive (so zero is contained in the interval)</a:t>
                </a:r>
              </a:p>
              <a:p>
                <a:pPr>
                  <a:lnSpc>
                    <a:spcPct val="120000"/>
                  </a:lnSpc>
                  <a:spcBef>
                    <a:spcPts val="0"/>
                  </a:spcBef>
                </a:pPr>
                <a:r>
                  <a:rPr lang="en-US" sz="1600" i="1" dirty="0">
                    <a:solidFill>
                      <a:srgbClr val="7030A0"/>
                    </a:solidFill>
                  </a:rPr>
                  <a:t>This says that zero is a plausible value for the difference of these two parameters, which means it’s possible that they are equivalent!</a:t>
                </a:r>
              </a:p>
              <a:p>
                <a:pPr>
                  <a:lnSpc>
                    <a:spcPct val="120000"/>
                  </a:lnSpc>
                  <a:spcBef>
                    <a:spcPts val="0"/>
                  </a:spcBef>
                </a:pPr>
                <a:r>
                  <a:rPr lang="en-US" sz="1600" i="1" dirty="0">
                    <a:solidFill>
                      <a:srgbClr val="7030A0"/>
                    </a:solidFill>
                  </a:rPr>
                  <a:t>We can NOT say that one is ALWAYS larger than the other, so we would NOT be able to conclude they are significantly different → so would fail to reject the Null</a:t>
                </a:r>
                <a:endParaRPr lang="en-US" sz="1600" dirty="0"/>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r>
                  <a:rPr lang="en-US" sz="1600" dirty="0"/>
                  <a:t>c) 95% CI for </a:t>
                </a:r>
                <a:r>
                  <a:rPr lang="el-GR" sz="1600" i="1" dirty="0"/>
                  <a:t>μ</a:t>
                </a:r>
                <a:r>
                  <a:rPr lang="el-GR" sz="1600" i="1" baseline="-25000" dirty="0"/>
                  <a:t>1</a:t>
                </a:r>
                <a:r>
                  <a:rPr lang="el-GR" sz="1600" i="1" dirty="0"/>
                  <a:t> </a:t>
                </a:r>
                <a:r>
                  <a:rPr lang="en-US" sz="1600" i="1" dirty="0"/>
                  <a:t>- </a:t>
                </a:r>
                <a:r>
                  <a:rPr lang="el-GR" sz="1600" i="1" dirty="0"/>
                  <a:t>μ</a:t>
                </a:r>
                <a:r>
                  <a:rPr lang="el-GR" sz="1600" i="1" baseline="-25000" dirty="0"/>
                  <a:t>2</a:t>
                </a:r>
                <a:r>
                  <a:rPr lang="en-US" sz="1600" i="1" dirty="0"/>
                  <a:t> </a:t>
                </a:r>
                <a:r>
                  <a:rPr lang="en-US" sz="1600" dirty="0"/>
                  <a:t>→ (0.03, 0.36)</a:t>
                </a:r>
              </a:p>
              <a:p>
                <a:pPr marL="0" indent="0">
                  <a:lnSpc>
                    <a:spcPct val="120000"/>
                  </a:lnSpc>
                  <a:spcBef>
                    <a:spcPts val="0"/>
                  </a:spcBef>
                  <a:buNone/>
                </a:pPr>
                <a:r>
                  <a:rPr lang="en-US" sz="1600" i="1" dirty="0">
                    <a:solidFill>
                      <a:srgbClr val="FF0000"/>
                    </a:solidFill>
                  </a:rPr>
                  <a:t>REJECT→ because the entire interval is above zero!</a:t>
                </a:r>
              </a:p>
              <a:p>
                <a:pPr>
                  <a:lnSpc>
                    <a:spcPct val="120000"/>
                  </a:lnSpc>
                  <a:spcBef>
                    <a:spcPts val="0"/>
                  </a:spcBef>
                </a:pPr>
                <a:r>
                  <a:rPr lang="en-US" sz="1600" i="1" dirty="0">
                    <a:solidFill>
                      <a:srgbClr val="7030A0"/>
                    </a:solidFill>
                  </a:rPr>
                  <a:t>Our interval suggest that zero is not a possible value for the difference of these two parameters, so it’s not possible that they are equivalent based on our results</a:t>
                </a:r>
              </a:p>
              <a:p>
                <a:pPr>
                  <a:lnSpc>
                    <a:spcPct val="120000"/>
                  </a:lnSpc>
                  <a:spcBef>
                    <a:spcPts val="0"/>
                  </a:spcBef>
                </a:pPr>
                <a:r>
                  <a:rPr lang="en-US" sz="1600" i="1" dirty="0">
                    <a:solidFill>
                      <a:srgbClr val="7030A0"/>
                    </a:solidFill>
                  </a:rPr>
                  <a:t>That is exactly what rejecting the null hypothesis tells us!</a:t>
                </a:r>
              </a:p>
              <a:p>
                <a:pPr>
                  <a:lnSpc>
                    <a:spcPct val="120000"/>
                  </a:lnSpc>
                  <a:spcBef>
                    <a:spcPts val="0"/>
                  </a:spcBef>
                </a:pPr>
                <a:r>
                  <a:rPr lang="en-US" sz="1600" i="1" dirty="0">
                    <a:solidFill>
                      <a:srgbClr val="7030A0"/>
                    </a:solidFill>
                  </a:rPr>
                  <a:t>And because the interval is positive, this time µ</a:t>
                </a:r>
                <a:r>
                  <a:rPr lang="en-US" sz="1600" i="1" baseline="-25000" dirty="0">
                    <a:solidFill>
                      <a:srgbClr val="7030A0"/>
                    </a:solidFill>
                  </a:rPr>
                  <a:t>2</a:t>
                </a:r>
                <a:r>
                  <a:rPr lang="en-US" sz="1600" i="1" dirty="0">
                    <a:solidFill>
                      <a:srgbClr val="7030A0"/>
                    </a:solidFill>
                  </a:rPr>
                  <a:t> is LARGER (subtracting a smaller number from a larger number results in a positive difference) so the average heights of football teams are greater than soccer teams</a:t>
                </a:r>
                <a:endParaRPr lang="en-US" sz="1600" dirty="0">
                  <a:solidFill>
                    <a:srgbClr val="7030A0"/>
                  </a:solidFill>
                </a:endParaRPr>
              </a:p>
            </p:txBody>
          </p:sp>
        </mc:Choice>
        <mc:Fallback xmlns="">
          <p:sp>
            <p:nvSpPr>
              <p:cNvPr id="3" name="Content Placeholder 2">
                <a:extLst>
                  <a:ext uri="{FF2B5EF4-FFF2-40B4-BE49-F238E27FC236}">
                    <a16:creationId xmlns:a16="http://schemas.microsoft.com/office/drawing/2014/main" id="{F3188916-BFC7-7A40-BCC9-477D251DC3C9}"/>
                  </a:ext>
                </a:extLst>
              </p:cNvPr>
              <p:cNvSpPr>
                <a:spLocks noGrp="1" noRot="1" noChangeAspect="1" noMove="1" noResize="1" noEditPoints="1" noAdjustHandles="1" noChangeArrowheads="1" noChangeShapeType="1" noTextEdit="1"/>
              </p:cNvSpPr>
              <p:nvPr>
                <p:ph idx="1"/>
              </p:nvPr>
            </p:nvSpPr>
            <p:spPr>
              <a:xfrm>
                <a:off x="279400" y="1120776"/>
                <a:ext cx="9945280" cy="5718969"/>
              </a:xfrm>
              <a:blipFill>
                <a:blip r:embed="rId2"/>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696AF970-3FE5-9278-077E-2C23FBD9CCCF}"/>
              </a:ext>
            </a:extLst>
          </p:cNvPr>
          <p:cNvGrpSpPr/>
          <p:nvPr/>
        </p:nvGrpSpPr>
        <p:grpSpPr>
          <a:xfrm>
            <a:off x="1690120" y="2435668"/>
            <a:ext cx="596880" cy="214560"/>
            <a:chOff x="1706680" y="2447920"/>
            <a:chExt cx="596880" cy="2145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61AA16D-0128-8C49-1B0A-94DABF4617B0}"/>
                    </a:ext>
                  </a:extLst>
                </p14:cNvPr>
                <p14:cNvContentPartPr/>
                <p14:nvPr/>
              </p14:nvContentPartPr>
              <p14:xfrm>
                <a:off x="1706680" y="2481040"/>
                <a:ext cx="36000" cy="146160"/>
              </p14:xfrm>
            </p:contentPart>
          </mc:Choice>
          <mc:Fallback xmlns="">
            <p:pic>
              <p:nvPicPr>
                <p:cNvPr id="4" name="Ink 3">
                  <a:extLst>
                    <a:ext uri="{FF2B5EF4-FFF2-40B4-BE49-F238E27FC236}">
                      <a16:creationId xmlns:a16="http://schemas.microsoft.com/office/drawing/2014/main" id="{461AA16D-0128-8C49-1B0A-94DABF4617B0}"/>
                    </a:ext>
                  </a:extLst>
                </p:cNvPr>
                <p:cNvPicPr/>
                <p:nvPr/>
              </p:nvPicPr>
              <p:blipFill>
                <a:blip r:embed="rId4"/>
                <a:stretch>
                  <a:fillRect/>
                </a:stretch>
              </p:blipFill>
              <p:spPr>
                <a:xfrm>
                  <a:off x="1697680" y="2472040"/>
                  <a:ext cx="53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F8FA2BA-EFDE-0874-8353-296A0ED95966}"/>
                    </a:ext>
                  </a:extLst>
                </p14:cNvPr>
                <p14:cNvContentPartPr/>
                <p14:nvPr/>
              </p14:nvContentPartPr>
              <p14:xfrm>
                <a:off x="1777960" y="2564200"/>
                <a:ext cx="76320" cy="4320"/>
              </p14:xfrm>
            </p:contentPart>
          </mc:Choice>
          <mc:Fallback xmlns="">
            <p:pic>
              <p:nvPicPr>
                <p:cNvPr id="5" name="Ink 4">
                  <a:extLst>
                    <a:ext uri="{FF2B5EF4-FFF2-40B4-BE49-F238E27FC236}">
                      <a16:creationId xmlns:a16="http://schemas.microsoft.com/office/drawing/2014/main" id="{0F8FA2BA-EFDE-0874-8353-296A0ED95966}"/>
                    </a:ext>
                  </a:extLst>
                </p:cNvPr>
                <p:cNvPicPr/>
                <p:nvPr/>
              </p:nvPicPr>
              <p:blipFill>
                <a:blip r:embed="rId6"/>
                <a:stretch>
                  <a:fillRect/>
                </a:stretch>
              </p:blipFill>
              <p:spPr>
                <a:xfrm>
                  <a:off x="1768960" y="2555560"/>
                  <a:ext cx="93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E3E8FD5-4574-2F85-5BBC-3A540782232D}"/>
                    </a:ext>
                  </a:extLst>
                </p14:cNvPr>
                <p14:cNvContentPartPr/>
                <p14:nvPr/>
              </p14:nvContentPartPr>
              <p14:xfrm>
                <a:off x="1983880" y="2599480"/>
                <a:ext cx="19440" cy="63000"/>
              </p14:xfrm>
            </p:contentPart>
          </mc:Choice>
          <mc:Fallback xmlns="">
            <p:pic>
              <p:nvPicPr>
                <p:cNvPr id="7" name="Ink 6">
                  <a:extLst>
                    <a:ext uri="{FF2B5EF4-FFF2-40B4-BE49-F238E27FC236}">
                      <a16:creationId xmlns:a16="http://schemas.microsoft.com/office/drawing/2014/main" id="{9E3E8FD5-4574-2F85-5BBC-3A540782232D}"/>
                    </a:ext>
                  </a:extLst>
                </p:cNvPr>
                <p:cNvPicPr/>
                <p:nvPr/>
              </p:nvPicPr>
              <p:blipFill>
                <a:blip r:embed="rId8"/>
                <a:stretch>
                  <a:fillRect/>
                </a:stretch>
              </p:blipFill>
              <p:spPr>
                <a:xfrm>
                  <a:off x="1974880" y="2590840"/>
                  <a:ext cx="370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3602B27-6825-0E1E-3CA0-1200E348F64F}"/>
                    </a:ext>
                  </a:extLst>
                </p14:cNvPr>
                <p14:cNvContentPartPr/>
                <p14:nvPr/>
              </p14:nvContentPartPr>
              <p14:xfrm>
                <a:off x="2117440" y="2560600"/>
                <a:ext cx="110520" cy="3960"/>
              </p14:xfrm>
            </p:contentPart>
          </mc:Choice>
          <mc:Fallback xmlns="">
            <p:pic>
              <p:nvPicPr>
                <p:cNvPr id="8" name="Ink 7">
                  <a:extLst>
                    <a:ext uri="{FF2B5EF4-FFF2-40B4-BE49-F238E27FC236}">
                      <a16:creationId xmlns:a16="http://schemas.microsoft.com/office/drawing/2014/main" id="{D3602B27-6825-0E1E-3CA0-1200E348F64F}"/>
                    </a:ext>
                  </a:extLst>
                </p:cNvPr>
                <p:cNvPicPr/>
                <p:nvPr/>
              </p:nvPicPr>
              <p:blipFill>
                <a:blip r:embed="rId10"/>
                <a:stretch>
                  <a:fillRect/>
                </a:stretch>
              </p:blipFill>
              <p:spPr>
                <a:xfrm>
                  <a:off x="2108800" y="2551960"/>
                  <a:ext cx="128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53228742-3720-D8D7-E23F-3C58C60E7462}"/>
                    </a:ext>
                  </a:extLst>
                </p14:cNvPr>
                <p14:cNvContentPartPr/>
                <p14:nvPr/>
              </p14:nvContentPartPr>
              <p14:xfrm>
                <a:off x="2285560" y="2447920"/>
                <a:ext cx="18000" cy="167760"/>
              </p14:xfrm>
            </p:contentPart>
          </mc:Choice>
          <mc:Fallback xmlns="">
            <p:pic>
              <p:nvPicPr>
                <p:cNvPr id="10" name="Ink 9">
                  <a:extLst>
                    <a:ext uri="{FF2B5EF4-FFF2-40B4-BE49-F238E27FC236}">
                      <a16:creationId xmlns:a16="http://schemas.microsoft.com/office/drawing/2014/main" id="{53228742-3720-D8D7-E23F-3C58C60E7462}"/>
                    </a:ext>
                  </a:extLst>
                </p:cNvPr>
                <p:cNvPicPr/>
                <p:nvPr/>
              </p:nvPicPr>
              <p:blipFill>
                <a:blip r:embed="rId12"/>
                <a:stretch>
                  <a:fillRect/>
                </a:stretch>
              </p:blipFill>
              <p:spPr>
                <a:xfrm>
                  <a:off x="2276920" y="2438920"/>
                  <a:ext cx="35640" cy="185400"/>
                </a:xfrm>
                <a:prstGeom prst="rect">
                  <a:avLst/>
                </a:prstGeom>
              </p:spPr>
            </p:pic>
          </mc:Fallback>
        </mc:AlternateContent>
      </p:grpSp>
      <p:grpSp>
        <p:nvGrpSpPr>
          <p:cNvPr id="19" name="Group 18">
            <a:extLst>
              <a:ext uri="{FF2B5EF4-FFF2-40B4-BE49-F238E27FC236}">
                <a16:creationId xmlns:a16="http://schemas.microsoft.com/office/drawing/2014/main" id="{5D5CF77F-1F45-4437-1FFD-0AEA1CC32857}"/>
              </a:ext>
            </a:extLst>
          </p:cNvPr>
          <p:cNvGrpSpPr/>
          <p:nvPr/>
        </p:nvGrpSpPr>
        <p:grpSpPr>
          <a:xfrm>
            <a:off x="1731160" y="4317400"/>
            <a:ext cx="579600" cy="162720"/>
            <a:chOff x="1731160" y="4317400"/>
            <a:chExt cx="579600" cy="162720"/>
          </a:xfrm>
        </p:grpSpPr>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2D739B3-F6EB-0C99-F989-6512C6701AB4}"/>
                    </a:ext>
                  </a:extLst>
                </p14:cNvPr>
                <p14:cNvContentPartPr/>
                <p14:nvPr/>
              </p14:nvContentPartPr>
              <p14:xfrm>
                <a:off x="1731160" y="4317400"/>
                <a:ext cx="25920" cy="133920"/>
              </p14:xfrm>
            </p:contentPart>
          </mc:Choice>
          <mc:Fallback xmlns="">
            <p:pic>
              <p:nvPicPr>
                <p:cNvPr id="12" name="Ink 11">
                  <a:extLst>
                    <a:ext uri="{FF2B5EF4-FFF2-40B4-BE49-F238E27FC236}">
                      <a16:creationId xmlns:a16="http://schemas.microsoft.com/office/drawing/2014/main" id="{D2D739B3-F6EB-0C99-F989-6512C6701AB4}"/>
                    </a:ext>
                  </a:extLst>
                </p:cNvPr>
                <p:cNvPicPr/>
                <p:nvPr/>
              </p:nvPicPr>
              <p:blipFill>
                <a:blip r:embed="rId14"/>
                <a:stretch>
                  <a:fillRect/>
                </a:stretch>
              </p:blipFill>
              <p:spPr>
                <a:xfrm>
                  <a:off x="1722160" y="4308760"/>
                  <a:ext cx="43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D7EB5179-CCE6-577A-665B-C714E4AFBBCD}"/>
                    </a:ext>
                  </a:extLst>
                </p14:cNvPr>
                <p14:cNvContentPartPr/>
                <p14:nvPr/>
              </p14:nvContentPartPr>
              <p14:xfrm>
                <a:off x="1829440" y="4389040"/>
                <a:ext cx="99720" cy="13320"/>
              </p14:xfrm>
            </p:contentPart>
          </mc:Choice>
          <mc:Fallback xmlns="">
            <p:pic>
              <p:nvPicPr>
                <p:cNvPr id="13" name="Ink 12">
                  <a:extLst>
                    <a:ext uri="{FF2B5EF4-FFF2-40B4-BE49-F238E27FC236}">
                      <a16:creationId xmlns:a16="http://schemas.microsoft.com/office/drawing/2014/main" id="{D7EB5179-CCE6-577A-665B-C714E4AFBBCD}"/>
                    </a:ext>
                  </a:extLst>
                </p:cNvPr>
                <p:cNvPicPr/>
                <p:nvPr/>
              </p:nvPicPr>
              <p:blipFill>
                <a:blip r:embed="rId16"/>
                <a:stretch>
                  <a:fillRect/>
                </a:stretch>
              </p:blipFill>
              <p:spPr>
                <a:xfrm>
                  <a:off x="1820440" y="4380400"/>
                  <a:ext cx="117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2354218-FE5C-4D53-DE34-C29D38EE2C7B}"/>
                    </a:ext>
                  </a:extLst>
                </p14:cNvPr>
                <p14:cNvContentPartPr/>
                <p14:nvPr/>
              </p14:nvContentPartPr>
              <p14:xfrm>
                <a:off x="1980280" y="4397320"/>
                <a:ext cx="16560" cy="82800"/>
              </p14:xfrm>
            </p:contentPart>
          </mc:Choice>
          <mc:Fallback xmlns="">
            <p:pic>
              <p:nvPicPr>
                <p:cNvPr id="14" name="Ink 13">
                  <a:extLst>
                    <a:ext uri="{FF2B5EF4-FFF2-40B4-BE49-F238E27FC236}">
                      <a16:creationId xmlns:a16="http://schemas.microsoft.com/office/drawing/2014/main" id="{02354218-FE5C-4D53-DE34-C29D38EE2C7B}"/>
                    </a:ext>
                  </a:extLst>
                </p:cNvPr>
                <p:cNvPicPr/>
                <p:nvPr/>
              </p:nvPicPr>
              <p:blipFill>
                <a:blip r:embed="rId18"/>
                <a:stretch>
                  <a:fillRect/>
                </a:stretch>
              </p:blipFill>
              <p:spPr>
                <a:xfrm>
                  <a:off x="1971280" y="4388320"/>
                  <a:ext cx="342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8B528C2E-564E-8B51-C6E3-E03FE809CDA8}"/>
                    </a:ext>
                  </a:extLst>
                </p14:cNvPr>
                <p14:cNvContentPartPr/>
                <p14:nvPr/>
              </p14:nvContentPartPr>
              <p14:xfrm>
                <a:off x="2110960" y="4380760"/>
                <a:ext cx="130320" cy="6840"/>
              </p14:xfrm>
            </p:contentPart>
          </mc:Choice>
          <mc:Fallback xmlns="">
            <p:pic>
              <p:nvPicPr>
                <p:cNvPr id="15" name="Ink 14">
                  <a:extLst>
                    <a:ext uri="{FF2B5EF4-FFF2-40B4-BE49-F238E27FC236}">
                      <a16:creationId xmlns:a16="http://schemas.microsoft.com/office/drawing/2014/main" id="{8B528C2E-564E-8B51-C6E3-E03FE809CDA8}"/>
                    </a:ext>
                  </a:extLst>
                </p:cNvPr>
                <p:cNvPicPr/>
                <p:nvPr/>
              </p:nvPicPr>
              <p:blipFill>
                <a:blip r:embed="rId20"/>
                <a:stretch>
                  <a:fillRect/>
                </a:stretch>
              </p:blipFill>
              <p:spPr>
                <a:xfrm>
                  <a:off x="2102320" y="4372120"/>
                  <a:ext cx="147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CCDBB8B5-B90A-1D6B-7FA8-5752DF68C08F}"/>
                    </a:ext>
                  </a:extLst>
                </p14:cNvPr>
                <p14:cNvContentPartPr/>
                <p14:nvPr/>
              </p14:nvContentPartPr>
              <p14:xfrm>
                <a:off x="2175040" y="4327120"/>
                <a:ext cx="7560" cy="123480"/>
              </p14:xfrm>
            </p:contentPart>
          </mc:Choice>
          <mc:Fallback xmlns="">
            <p:pic>
              <p:nvPicPr>
                <p:cNvPr id="16" name="Ink 15">
                  <a:extLst>
                    <a:ext uri="{FF2B5EF4-FFF2-40B4-BE49-F238E27FC236}">
                      <a16:creationId xmlns:a16="http://schemas.microsoft.com/office/drawing/2014/main" id="{CCDBB8B5-B90A-1D6B-7FA8-5752DF68C08F}"/>
                    </a:ext>
                  </a:extLst>
                </p:cNvPr>
                <p:cNvPicPr/>
                <p:nvPr/>
              </p:nvPicPr>
              <p:blipFill>
                <a:blip r:embed="rId22"/>
                <a:stretch>
                  <a:fillRect/>
                </a:stretch>
              </p:blipFill>
              <p:spPr>
                <a:xfrm>
                  <a:off x="2166040" y="4318480"/>
                  <a:ext cx="25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EA5E4F46-9E63-ACD7-2E98-75A9032D9C6B}"/>
                    </a:ext>
                  </a:extLst>
                </p14:cNvPr>
                <p14:cNvContentPartPr/>
                <p14:nvPr/>
              </p14:nvContentPartPr>
              <p14:xfrm>
                <a:off x="2278720" y="4321360"/>
                <a:ext cx="32040" cy="153360"/>
              </p14:xfrm>
            </p:contentPart>
          </mc:Choice>
          <mc:Fallback xmlns="">
            <p:pic>
              <p:nvPicPr>
                <p:cNvPr id="18" name="Ink 17">
                  <a:extLst>
                    <a:ext uri="{FF2B5EF4-FFF2-40B4-BE49-F238E27FC236}">
                      <a16:creationId xmlns:a16="http://schemas.microsoft.com/office/drawing/2014/main" id="{EA5E4F46-9E63-ACD7-2E98-75A9032D9C6B}"/>
                    </a:ext>
                  </a:extLst>
                </p:cNvPr>
                <p:cNvPicPr/>
                <p:nvPr/>
              </p:nvPicPr>
              <p:blipFill>
                <a:blip r:embed="rId24"/>
                <a:stretch>
                  <a:fillRect/>
                </a:stretch>
              </p:blipFill>
              <p:spPr>
                <a:xfrm>
                  <a:off x="2269720" y="4312360"/>
                  <a:ext cx="49680" cy="171000"/>
                </a:xfrm>
                <a:prstGeom prst="rect">
                  <a:avLst/>
                </a:prstGeom>
              </p:spPr>
            </p:pic>
          </mc:Fallback>
        </mc:AlternateContent>
      </p:grpSp>
      <p:grpSp>
        <p:nvGrpSpPr>
          <p:cNvPr id="28" name="Group 27">
            <a:extLst>
              <a:ext uri="{FF2B5EF4-FFF2-40B4-BE49-F238E27FC236}">
                <a16:creationId xmlns:a16="http://schemas.microsoft.com/office/drawing/2014/main" id="{5D770502-E58C-B1CA-84B3-239F6489B72B}"/>
              </a:ext>
            </a:extLst>
          </p:cNvPr>
          <p:cNvGrpSpPr/>
          <p:nvPr/>
        </p:nvGrpSpPr>
        <p:grpSpPr>
          <a:xfrm>
            <a:off x="1708120" y="5499744"/>
            <a:ext cx="559440" cy="178200"/>
            <a:chOff x="1758520" y="5505400"/>
            <a:chExt cx="559440" cy="178200"/>
          </a:xfrm>
        </p:grpSpPr>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25B1C65B-D380-9BCD-2101-7BB15564EFF0}"/>
                    </a:ext>
                  </a:extLst>
                </p14:cNvPr>
                <p14:cNvContentPartPr/>
                <p14:nvPr/>
              </p14:nvContentPartPr>
              <p14:xfrm>
                <a:off x="1758520" y="5505400"/>
                <a:ext cx="43560" cy="163800"/>
              </p14:xfrm>
            </p:contentPart>
          </mc:Choice>
          <mc:Fallback xmlns="">
            <p:pic>
              <p:nvPicPr>
                <p:cNvPr id="20" name="Ink 19">
                  <a:extLst>
                    <a:ext uri="{FF2B5EF4-FFF2-40B4-BE49-F238E27FC236}">
                      <a16:creationId xmlns:a16="http://schemas.microsoft.com/office/drawing/2014/main" id="{25B1C65B-D380-9BCD-2101-7BB15564EFF0}"/>
                    </a:ext>
                  </a:extLst>
                </p:cNvPr>
                <p:cNvPicPr/>
                <p:nvPr/>
              </p:nvPicPr>
              <p:blipFill>
                <a:blip r:embed="rId26"/>
                <a:stretch>
                  <a:fillRect/>
                </a:stretch>
              </p:blipFill>
              <p:spPr>
                <a:xfrm>
                  <a:off x="1749520" y="5496400"/>
                  <a:ext cx="61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E48A9823-E260-6D77-7BB0-0CC86D6C605F}"/>
                    </a:ext>
                  </a:extLst>
                </p14:cNvPr>
                <p14:cNvContentPartPr/>
                <p14:nvPr/>
              </p14:nvContentPartPr>
              <p14:xfrm>
                <a:off x="1838800" y="5596120"/>
                <a:ext cx="124200" cy="17280"/>
              </p14:xfrm>
            </p:contentPart>
          </mc:Choice>
          <mc:Fallback xmlns="">
            <p:pic>
              <p:nvPicPr>
                <p:cNvPr id="21" name="Ink 20">
                  <a:extLst>
                    <a:ext uri="{FF2B5EF4-FFF2-40B4-BE49-F238E27FC236}">
                      <a16:creationId xmlns:a16="http://schemas.microsoft.com/office/drawing/2014/main" id="{E48A9823-E260-6D77-7BB0-0CC86D6C605F}"/>
                    </a:ext>
                  </a:extLst>
                </p:cNvPr>
                <p:cNvPicPr/>
                <p:nvPr/>
              </p:nvPicPr>
              <p:blipFill>
                <a:blip r:embed="rId28"/>
                <a:stretch>
                  <a:fillRect/>
                </a:stretch>
              </p:blipFill>
              <p:spPr>
                <a:xfrm>
                  <a:off x="1830160" y="5587120"/>
                  <a:ext cx="141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F40C641A-FA6F-E752-CA2E-E515841E38E4}"/>
                    </a:ext>
                  </a:extLst>
                </p14:cNvPr>
                <p14:cNvContentPartPr/>
                <p14:nvPr/>
              </p14:nvContentPartPr>
              <p14:xfrm>
                <a:off x="1891000" y="5558680"/>
                <a:ext cx="5040" cy="84600"/>
              </p14:xfrm>
            </p:contentPart>
          </mc:Choice>
          <mc:Fallback xmlns="">
            <p:pic>
              <p:nvPicPr>
                <p:cNvPr id="22" name="Ink 21">
                  <a:extLst>
                    <a:ext uri="{FF2B5EF4-FFF2-40B4-BE49-F238E27FC236}">
                      <a16:creationId xmlns:a16="http://schemas.microsoft.com/office/drawing/2014/main" id="{F40C641A-FA6F-E752-CA2E-E515841E38E4}"/>
                    </a:ext>
                  </a:extLst>
                </p:cNvPr>
                <p:cNvPicPr/>
                <p:nvPr/>
              </p:nvPicPr>
              <p:blipFill>
                <a:blip r:embed="rId30"/>
                <a:stretch>
                  <a:fillRect/>
                </a:stretch>
              </p:blipFill>
              <p:spPr>
                <a:xfrm>
                  <a:off x="1882360" y="5550040"/>
                  <a:ext cx="22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69DAD11B-A1C9-E3AB-B657-33CF2C106224}"/>
                    </a:ext>
                  </a:extLst>
                </p14:cNvPr>
                <p14:cNvContentPartPr/>
                <p14:nvPr/>
              </p14:nvContentPartPr>
              <p14:xfrm>
                <a:off x="2054080" y="5634280"/>
                <a:ext cx="13320" cy="49320"/>
              </p14:xfrm>
            </p:contentPart>
          </mc:Choice>
          <mc:Fallback xmlns="">
            <p:pic>
              <p:nvPicPr>
                <p:cNvPr id="24" name="Ink 23">
                  <a:extLst>
                    <a:ext uri="{FF2B5EF4-FFF2-40B4-BE49-F238E27FC236}">
                      <a16:creationId xmlns:a16="http://schemas.microsoft.com/office/drawing/2014/main" id="{69DAD11B-A1C9-E3AB-B657-33CF2C106224}"/>
                    </a:ext>
                  </a:extLst>
                </p:cNvPr>
                <p:cNvPicPr/>
                <p:nvPr/>
              </p:nvPicPr>
              <p:blipFill>
                <a:blip r:embed="rId32"/>
                <a:stretch>
                  <a:fillRect/>
                </a:stretch>
              </p:blipFill>
              <p:spPr>
                <a:xfrm>
                  <a:off x="2045080" y="5625640"/>
                  <a:ext cx="30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310CBCA6-7AFC-45E1-135A-5AB24A4BCF3D}"/>
                    </a:ext>
                  </a:extLst>
                </p14:cNvPr>
                <p14:cNvContentPartPr/>
                <p14:nvPr/>
              </p14:nvContentPartPr>
              <p14:xfrm>
                <a:off x="2156320" y="5594680"/>
                <a:ext cx="86400" cy="7200"/>
              </p14:xfrm>
            </p:contentPart>
          </mc:Choice>
          <mc:Fallback xmlns="">
            <p:pic>
              <p:nvPicPr>
                <p:cNvPr id="25" name="Ink 24">
                  <a:extLst>
                    <a:ext uri="{FF2B5EF4-FFF2-40B4-BE49-F238E27FC236}">
                      <a16:creationId xmlns:a16="http://schemas.microsoft.com/office/drawing/2014/main" id="{310CBCA6-7AFC-45E1-135A-5AB24A4BCF3D}"/>
                    </a:ext>
                  </a:extLst>
                </p:cNvPr>
                <p:cNvPicPr/>
                <p:nvPr/>
              </p:nvPicPr>
              <p:blipFill>
                <a:blip r:embed="rId34"/>
                <a:stretch>
                  <a:fillRect/>
                </a:stretch>
              </p:blipFill>
              <p:spPr>
                <a:xfrm>
                  <a:off x="2147680" y="5585680"/>
                  <a:ext cx="1040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37A83CD9-AE4C-C086-9FFA-3468A02C7A1A}"/>
                    </a:ext>
                  </a:extLst>
                </p14:cNvPr>
                <p14:cNvContentPartPr/>
                <p14:nvPr/>
              </p14:nvContentPartPr>
              <p14:xfrm>
                <a:off x="2195920" y="5532760"/>
                <a:ext cx="3960" cy="113760"/>
              </p14:xfrm>
            </p:contentPart>
          </mc:Choice>
          <mc:Fallback xmlns="">
            <p:pic>
              <p:nvPicPr>
                <p:cNvPr id="26" name="Ink 25">
                  <a:extLst>
                    <a:ext uri="{FF2B5EF4-FFF2-40B4-BE49-F238E27FC236}">
                      <a16:creationId xmlns:a16="http://schemas.microsoft.com/office/drawing/2014/main" id="{37A83CD9-AE4C-C086-9FFA-3468A02C7A1A}"/>
                    </a:ext>
                  </a:extLst>
                </p:cNvPr>
                <p:cNvPicPr/>
                <p:nvPr/>
              </p:nvPicPr>
              <p:blipFill>
                <a:blip r:embed="rId36"/>
                <a:stretch>
                  <a:fillRect/>
                </a:stretch>
              </p:blipFill>
              <p:spPr>
                <a:xfrm>
                  <a:off x="2186920" y="5523760"/>
                  <a:ext cx="21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BC78DF99-5A50-2A13-373B-5B68F390359D}"/>
                    </a:ext>
                  </a:extLst>
                </p14:cNvPr>
                <p14:cNvContentPartPr/>
                <p14:nvPr/>
              </p14:nvContentPartPr>
              <p14:xfrm>
                <a:off x="2296720" y="5505760"/>
                <a:ext cx="21240" cy="142920"/>
              </p14:xfrm>
            </p:contentPart>
          </mc:Choice>
          <mc:Fallback xmlns="">
            <p:pic>
              <p:nvPicPr>
                <p:cNvPr id="27" name="Ink 26">
                  <a:extLst>
                    <a:ext uri="{FF2B5EF4-FFF2-40B4-BE49-F238E27FC236}">
                      <a16:creationId xmlns:a16="http://schemas.microsoft.com/office/drawing/2014/main" id="{BC78DF99-5A50-2A13-373B-5B68F390359D}"/>
                    </a:ext>
                  </a:extLst>
                </p:cNvPr>
                <p:cNvPicPr/>
                <p:nvPr/>
              </p:nvPicPr>
              <p:blipFill>
                <a:blip r:embed="rId38"/>
                <a:stretch>
                  <a:fillRect/>
                </a:stretch>
              </p:blipFill>
              <p:spPr>
                <a:xfrm>
                  <a:off x="2288080" y="5497120"/>
                  <a:ext cx="38880" cy="160560"/>
                </a:xfrm>
                <a:prstGeom prst="rect">
                  <a:avLst/>
                </a:prstGeom>
              </p:spPr>
            </p:pic>
          </mc:Fallback>
        </mc:AlternateContent>
      </p:grpSp>
      <p:pic>
        <p:nvPicPr>
          <p:cNvPr id="30" name="Picture 29">
            <a:extLst>
              <a:ext uri="{FF2B5EF4-FFF2-40B4-BE49-F238E27FC236}">
                <a16:creationId xmlns:a16="http://schemas.microsoft.com/office/drawing/2014/main" id="{3039343F-74C9-9C53-8AEA-938D65C2A693}"/>
              </a:ext>
            </a:extLst>
          </p:cNvPr>
          <p:cNvPicPr>
            <a:picLocks noChangeAspect="1"/>
          </p:cNvPicPr>
          <p:nvPr/>
        </p:nvPicPr>
        <p:blipFill>
          <a:blip r:embed="rId39"/>
          <a:stretch>
            <a:fillRect/>
          </a:stretch>
        </p:blipFill>
        <p:spPr>
          <a:xfrm>
            <a:off x="9727920" y="4159595"/>
            <a:ext cx="1948520" cy="1189936"/>
          </a:xfrm>
          <a:prstGeom prst="rect">
            <a:avLst/>
          </a:prstGeom>
        </p:spPr>
      </p:pic>
      <p:pic>
        <p:nvPicPr>
          <p:cNvPr id="17" name="Picture 16">
            <a:extLst>
              <a:ext uri="{FF2B5EF4-FFF2-40B4-BE49-F238E27FC236}">
                <a16:creationId xmlns:a16="http://schemas.microsoft.com/office/drawing/2014/main" id="{1DFD1AFF-A1DF-5FDE-BE6F-E7959BA4F025}"/>
              </a:ext>
            </a:extLst>
          </p:cNvPr>
          <p:cNvPicPr>
            <a:picLocks noChangeAspect="1"/>
          </p:cNvPicPr>
          <p:nvPr/>
        </p:nvPicPr>
        <p:blipFill>
          <a:blip r:embed="rId40"/>
          <a:stretch>
            <a:fillRect/>
          </a:stretch>
        </p:blipFill>
        <p:spPr>
          <a:xfrm>
            <a:off x="10198780" y="5628624"/>
            <a:ext cx="2094799" cy="1114113"/>
          </a:xfrm>
          <a:prstGeom prst="rect">
            <a:avLst/>
          </a:prstGeom>
        </p:spPr>
      </p:pic>
      <p:pic>
        <p:nvPicPr>
          <p:cNvPr id="23" name="Picture 22">
            <a:extLst>
              <a:ext uri="{FF2B5EF4-FFF2-40B4-BE49-F238E27FC236}">
                <a16:creationId xmlns:a16="http://schemas.microsoft.com/office/drawing/2014/main" id="{0CE4793E-134A-F86D-83C9-143AC5A0DEE9}"/>
              </a:ext>
            </a:extLst>
          </p:cNvPr>
          <p:cNvPicPr>
            <a:picLocks noChangeAspect="1"/>
          </p:cNvPicPr>
          <p:nvPr/>
        </p:nvPicPr>
        <p:blipFill>
          <a:blip r:embed="rId41"/>
          <a:stretch>
            <a:fillRect/>
          </a:stretch>
        </p:blipFill>
        <p:spPr>
          <a:xfrm>
            <a:off x="9212647" y="2057650"/>
            <a:ext cx="2578466" cy="1371350"/>
          </a:xfrm>
          <a:prstGeom prst="rect">
            <a:avLst/>
          </a:prstGeom>
        </p:spPr>
      </p:pic>
    </p:spTree>
    <p:extLst>
      <p:ext uri="{BB962C8B-B14F-4D97-AF65-F5344CB8AC3E}">
        <p14:creationId xmlns:p14="http://schemas.microsoft.com/office/powerpoint/2010/main" val="248817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A486-7009-3341-AB82-F5E00D9F6A43}"/>
              </a:ext>
            </a:extLst>
          </p:cNvPr>
          <p:cNvSpPr>
            <a:spLocks noGrp="1"/>
          </p:cNvSpPr>
          <p:nvPr>
            <p:ph type="title"/>
          </p:nvPr>
        </p:nvSpPr>
        <p:spPr>
          <a:xfrm>
            <a:off x="400878" y="-33185"/>
            <a:ext cx="10515600" cy="1325563"/>
          </a:xfrm>
        </p:spPr>
        <p:txBody>
          <a:bodyPr>
            <a:normAutofit/>
          </a:bodyPr>
          <a:lstStyle/>
          <a:p>
            <a:r>
              <a:rPr lang="en-US" sz="3600" dirty="0"/>
              <a:t>Two Sample Confidence Interval Interpretations</a:t>
            </a:r>
          </a:p>
        </p:txBody>
      </p:sp>
      <p:sp>
        <p:nvSpPr>
          <p:cNvPr id="3" name="Content Placeholder 2">
            <a:extLst>
              <a:ext uri="{FF2B5EF4-FFF2-40B4-BE49-F238E27FC236}">
                <a16:creationId xmlns:a16="http://schemas.microsoft.com/office/drawing/2014/main" id="{7408E7C7-16E6-1A41-9E25-AA5A00F1161B}"/>
              </a:ext>
            </a:extLst>
          </p:cNvPr>
          <p:cNvSpPr>
            <a:spLocks noGrp="1"/>
          </p:cNvSpPr>
          <p:nvPr>
            <p:ph idx="1"/>
          </p:nvPr>
        </p:nvSpPr>
        <p:spPr>
          <a:xfrm>
            <a:off x="400878" y="1070250"/>
            <a:ext cx="11181522" cy="5787749"/>
          </a:xfrm>
        </p:spPr>
        <p:txBody>
          <a:bodyPr>
            <a:noAutofit/>
          </a:bodyPr>
          <a:lstStyle/>
          <a:p>
            <a:pPr marL="0" indent="0">
              <a:lnSpc>
                <a:spcPct val="100000"/>
              </a:lnSpc>
              <a:spcBef>
                <a:spcPts val="0"/>
              </a:spcBef>
              <a:buNone/>
            </a:pPr>
            <a:r>
              <a:rPr lang="en-US" sz="1400" u="sng" dirty="0"/>
              <a:t>General Structure</a:t>
            </a:r>
          </a:p>
          <a:p>
            <a:pPr marL="0" indent="0">
              <a:lnSpc>
                <a:spcPct val="100000"/>
              </a:lnSpc>
              <a:spcBef>
                <a:spcPts val="0"/>
              </a:spcBef>
              <a:buNone/>
            </a:pPr>
            <a:endParaRPr lang="en-US" sz="1400" dirty="0"/>
          </a:p>
          <a:p>
            <a:pPr>
              <a:lnSpc>
                <a:spcPct val="100000"/>
              </a:lnSpc>
              <a:spcBef>
                <a:spcPts val="0"/>
              </a:spcBef>
            </a:pPr>
            <a:r>
              <a:rPr lang="en-US" sz="1400" dirty="0"/>
              <a:t>Here was the structure for ONE sample CI:</a:t>
            </a:r>
          </a:p>
          <a:p>
            <a:pPr lvl="1">
              <a:lnSpc>
                <a:spcPct val="100000"/>
              </a:lnSpc>
              <a:spcBef>
                <a:spcPts val="0"/>
              </a:spcBef>
            </a:pPr>
            <a:r>
              <a:rPr lang="en-US" sz="1400" dirty="0"/>
              <a:t>I am </a:t>
            </a:r>
            <a:r>
              <a:rPr lang="en-US" sz="1400" u="sng" dirty="0"/>
              <a:t>% confident</a:t>
            </a:r>
            <a:r>
              <a:rPr lang="en-US" sz="1400" dirty="0"/>
              <a:t> that the true/population </a:t>
            </a:r>
            <a:r>
              <a:rPr lang="en-US" sz="1400" u="sng" dirty="0"/>
              <a:t>parameter + context</a:t>
            </a:r>
            <a:r>
              <a:rPr lang="en-US" sz="1400" dirty="0"/>
              <a:t> is between </a:t>
            </a:r>
            <a:r>
              <a:rPr lang="en-US" sz="1400" u="sng" dirty="0"/>
              <a:t>(lower bound)</a:t>
            </a:r>
            <a:r>
              <a:rPr lang="en-US" sz="1400" dirty="0"/>
              <a:t> and </a:t>
            </a:r>
            <a:r>
              <a:rPr lang="en-US" sz="1400" u="sng" dirty="0"/>
              <a:t>(upper bound)</a:t>
            </a:r>
            <a:r>
              <a:rPr lang="en-US" sz="1400" dirty="0"/>
              <a:t>.</a:t>
            </a:r>
          </a:p>
          <a:p>
            <a:pPr>
              <a:lnSpc>
                <a:spcPct val="100000"/>
              </a:lnSpc>
              <a:spcBef>
                <a:spcPts val="0"/>
              </a:spcBef>
            </a:pPr>
            <a:r>
              <a:rPr lang="en-US" sz="1400" dirty="0"/>
              <a:t>It is not as structured when discussing </a:t>
            </a:r>
            <a:r>
              <a:rPr lang="en-US" sz="1400" b="1" dirty="0"/>
              <a:t>TWO parameters</a:t>
            </a:r>
            <a:r>
              <a:rPr lang="en-US" sz="1400" dirty="0"/>
              <a:t>, but we still have the </a:t>
            </a:r>
            <a:r>
              <a:rPr lang="en-US" sz="1400" u="sng" dirty="0"/>
              <a:t>same key parts below</a:t>
            </a:r>
          </a:p>
          <a:p>
            <a:pPr marL="0" indent="0">
              <a:lnSpc>
                <a:spcPct val="100000"/>
              </a:lnSpc>
              <a:spcBef>
                <a:spcPts val="0"/>
              </a:spcBef>
              <a:buSzPts val="1400"/>
              <a:buNone/>
            </a:pPr>
            <a:endParaRPr lang="en-US" sz="1400" dirty="0"/>
          </a:p>
          <a:p>
            <a:pPr marL="0" indent="0">
              <a:lnSpc>
                <a:spcPct val="100000"/>
              </a:lnSpc>
              <a:spcBef>
                <a:spcPts val="0"/>
              </a:spcBef>
              <a:buSzPts val="1400"/>
              <a:buNone/>
            </a:pPr>
            <a:r>
              <a:rPr lang="en-US" sz="1400" u="sng" dirty="0"/>
              <a:t>3 Pieces</a:t>
            </a:r>
          </a:p>
          <a:p>
            <a:pPr marL="0" indent="0">
              <a:lnSpc>
                <a:spcPct val="100000"/>
              </a:lnSpc>
              <a:spcBef>
                <a:spcPts val="0"/>
              </a:spcBef>
              <a:buSzPts val="1400"/>
              <a:buNone/>
            </a:pPr>
            <a:endParaRPr lang="en-US" sz="1400" u="sng" dirty="0"/>
          </a:p>
          <a:p>
            <a:pPr marL="342900" indent="-342900">
              <a:lnSpc>
                <a:spcPct val="100000"/>
              </a:lnSpc>
              <a:spcBef>
                <a:spcPts val="0"/>
              </a:spcBef>
              <a:buSzPts val="1400"/>
              <a:buFont typeface="+mj-lt"/>
              <a:buAutoNum type="arabicPeriod"/>
            </a:pPr>
            <a:r>
              <a:rPr lang="en-US" sz="1400" dirty="0">
                <a:solidFill>
                  <a:schemeClr val="accent1"/>
                </a:solidFill>
              </a:rPr>
              <a:t>95% Confident: This is a Confidence Statement</a:t>
            </a:r>
          </a:p>
          <a:p>
            <a:pPr lvl="1">
              <a:lnSpc>
                <a:spcPct val="100000"/>
              </a:lnSpc>
              <a:spcBef>
                <a:spcPts val="0"/>
              </a:spcBef>
              <a:buSzPts val="1400"/>
            </a:pPr>
            <a:r>
              <a:rPr lang="en-US" sz="1400" dirty="0"/>
              <a:t>Tells us what percent off ALL possible samples result in a CI that captures the true proportion.</a:t>
            </a:r>
          </a:p>
          <a:p>
            <a:pPr marL="342900" indent="-342900">
              <a:lnSpc>
                <a:spcPct val="100000"/>
              </a:lnSpc>
              <a:spcBef>
                <a:spcPts val="0"/>
              </a:spcBef>
              <a:buSzPts val="1400"/>
              <a:buFont typeface="+mj-lt"/>
              <a:buAutoNum type="arabicPeriod"/>
            </a:pPr>
            <a:r>
              <a:rPr lang="en-US" sz="1400" dirty="0">
                <a:solidFill>
                  <a:schemeClr val="accent2">
                    <a:lumMod val="75000"/>
                  </a:schemeClr>
                </a:solidFill>
              </a:rPr>
              <a:t>Parameters + Context: We are talking about TWO parameters.</a:t>
            </a:r>
          </a:p>
          <a:p>
            <a:pPr lvl="1">
              <a:lnSpc>
                <a:spcPct val="100000"/>
              </a:lnSpc>
              <a:spcBef>
                <a:spcPts val="0"/>
              </a:spcBef>
              <a:buSzPts val="1400"/>
            </a:pPr>
            <a:r>
              <a:rPr lang="en-US" sz="1400" dirty="0"/>
              <a:t>But what parameters??? We ALWAYS need context.</a:t>
            </a:r>
          </a:p>
          <a:p>
            <a:pPr lvl="1">
              <a:lnSpc>
                <a:spcPct val="100000"/>
              </a:lnSpc>
              <a:spcBef>
                <a:spcPts val="0"/>
              </a:spcBef>
              <a:buSzPts val="1400"/>
            </a:pPr>
            <a:r>
              <a:rPr lang="en-US" sz="1400" dirty="0">
                <a:solidFill>
                  <a:srgbClr val="7030A0"/>
                </a:solidFill>
              </a:rPr>
              <a:t>Now because we have TWO parameters, we can be specific about which one is greater / less than!</a:t>
            </a:r>
          </a:p>
          <a:p>
            <a:pPr marL="457200" indent="-457200">
              <a:lnSpc>
                <a:spcPct val="100000"/>
              </a:lnSpc>
              <a:spcBef>
                <a:spcPts val="0"/>
              </a:spcBef>
              <a:buSzPts val="1400"/>
              <a:buFont typeface="+mj-lt"/>
              <a:buAutoNum type="arabicPeriod"/>
            </a:pPr>
            <a:r>
              <a:rPr lang="en-US" sz="1400" dirty="0">
                <a:solidFill>
                  <a:schemeClr val="accent4">
                    <a:lumMod val="75000"/>
                  </a:schemeClr>
                </a:solidFill>
              </a:rPr>
              <a:t>Interval: The range of plausible values for the DIFFERENCE!</a:t>
            </a:r>
          </a:p>
          <a:p>
            <a:pPr lvl="1">
              <a:lnSpc>
                <a:spcPct val="100000"/>
              </a:lnSpc>
              <a:spcBef>
                <a:spcPts val="0"/>
              </a:spcBef>
              <a:buSzPts val="1400"/>
            </a:pPr>
            <a:r>
              <a:rPr lang="en-US" sz="1400" dirty="0"/>
              <a:t>Uses the difference of our sample statistics and the MOE based on Two Sample Standard Errors.</a:t>
            </a:r>
          </a:p>
          <a:p>
            <a:pPr marL="0" indent="0">
              <a:lnSpc>
                <a:spcPct val="100000"/>
              </a:lnSpc>
              <a:spcBef>
                <a:spcPts val="0"/>
              </a:spcBef>
              <a:buNone/>
            </a:pPr>
            <a:endParaRPr lang="en-US" sz="1400" dirty="0"/>
          </a:p>
          <a:p>
            <a:pPr marL="0" indent="0">
              <a:lnSpc>
                <a:spcPct val="100000"/>
              </a:lnSpc>
              <a:spcBef>
                <a:spcPts val="0"/>
              </a:spcBef>
              <a:buNone/>
            </a:pPr>
            <a:r>
              <a:rPr lang="en-US" sz="1400" u="sng" dirty="0"/>
              <a:t>Example</a:t>
            </a:r>
          </a:p>
          <a:p>
            <a:pPr marL="0" indent="0">
              <a:lnSpc>
                <a:spcPct val="100000"/>
              </a:lnSpc>
              <a:spcBef>
                <a:spcPts val="0"/>
              </a:spcBef>
              <a:buNone/>
            </a:pPr>
            <a:endParaRPr lang="en-US" sz="1400" u="sng" dirty="0"/>
          </a:p>
          <a:p>
            <a:pPr marL="0" indent="0">
              <a:lnSpc>
                <a:spcPct val="100000"/>
              </a:lnSpc>
              <a:spcBef>
                <a:spcPts val="0"/>
              </a:spcBef>
              <a:buSzPts val="1400"/>
              <a:buNone/>
            </a:pPr>
            <a:r>
              <a:rPr lang="en-US" sz="1400" dirty="0"/>
              <a:t>Let </a:t>
            </a:r>
            <a:r>
              <a:rPr lang="en-US" sz="1400" i="1" dirty="0"/>
              <a:t>p</a:t>
            </a:r>
            <a:r>
              <a:rPr lang="en-US" sz="1400" i="1" baseline="-25000" dirty="0"/>
              <a:t>1</a:t>
            </a:r>
            <a:r>
              <a:rPr lang="en-US" sz="1400" dirty="0"/>
              <a:t> = true proportion of Columbus males who enjoy running</a:t>
            </a:r>
          </a:p>
          <a:p>
            <a:pPr marL="0" indent="0">
              <a:lnSpc>
                <a:spcPct val="100000"/>
              </a:lnSpc>
              <a:spcBef>
                <a:spcPts val="0"/>
              </a:spcBef>
              <a:buSzPts val="1400"/>
              <a:buNone/>
            </a:pPr>
            <a:r>
              <a:rPr lang="en-US" sz="1400" dirty="0"/>
              <a:t>Let </a:t>
            </a:r>
            <a:r>
              <a:rPr lang="en-US" sz="1400" i="1" dirty="0"/>
              <a:t>p</a:t>
            </a:r>
            <a:r>
              <a:rPr lang="en-US" sz="1400" i="1" baseline="-25000" dirty="0"/>
              <a:t>2</a:t>
            </a:r>
            <a:r>
              <a:rPr lang="en-US" sz="1400" dirty="0"/>
              <a:t> = true proportion of Columbus females who enjoy running</a:t>
            </a:r>
          </a:p>
          <a:p>
            <a:pPr marL="0" indent="0">
              <a:lnSpc>
                <a:spcPct val="100000"/>
              </a:lnSpc>
              <a:spcBef>
                <a:spcPts val="0"/>
              </a:spcBef>
              <a:buSzPts val="1400"/>
              <a:buNone/>
            </a:pPr>
            <a:r>
              <a:rPr lang="en-US" sz="1400" dirty="0"/>
              <a:t>95% CI for</a:t>
            </a:r>
            <a:r>
              <a:rPr lang="en-US" sz="1400" i="1" dirty="0"/>
              <a:t> p</a:t>
            </a:r>
            <a:r>
              <a:rPr lang="en-US" sz="1400" i="1" baseline="-25000" dirty="0"/>
              <a:t>1</a:t>
            </a:r>
            <a:r>
              <a:rPr lang="en-US" sz="1400" i="1" dirty="0"/>
              <a:t> - p</a:t>
            </a:r>
            <a:r>
              <a:rPr lang="en-US" sz="1400" i="1" baseline="-25000" dirty="0"/>
              <a:t>2 </a:t>
            </a:r>
            <a:r>
              <a:rPr lang="en-US" sz="1400" dirty="0"/>
              <a:t>= (0.05, 0.25)</a:t>
            </a:r>
          </a:p>
          <a:p>
            <a:pPr>
              <a:lnSpc>
                <a:spcPct val="100000"/>
              </a:lnSpc>
              <a:spcBef>
                <a:spcPts val="0"/>
              </a:spcBef>
              <a:buSzPts val="1400"/>
            </a:pPr>
            <a:r>
              <a:rPr lang="en-US" sz="1400" dirty="0"/>
              <a:t>We are </a:t>
            </a:r>
            <a:r>
              <a:rPr lang="en-US" sz="1400" dirty="0">
                <a:solidFill>
                  <a:srgbClr val="0070C0"/>
                </a:solidFill>
              </a:rPr>
              <a:t>95% confident </a:t>
            </a:r>
            <a:r>
              <a:rPr lang="en-US" sz="1400" dirty="0"/>
              <a:t>that the </a:t>
            </a:r>
            <a:r>
              <a:rPr lang="en-US" sz="1400" dirty="0">
                <a:solidFill>
                  <a:schemeClr val="accent2">
                    <a:lumMod val="75000"/>
                  </a:schemeClr>
                </a:solidFill>
              </a:rPr>
              <a:t>true proportion of all Columbus males who enjoy running </a:t>
            </a:r>
            <a:r>
              <a:rPr lang="en-US" sz="1400" dirty="0"/>
              <a:t>is </a:t>
            </a:r>
            <a:r>
              <a:rPr lang="en-US" sz="1400" dirty="0">
                <a:solidFill>
                  <a:schemeClr val="accent4">
                    <a:lumMod val="75000"/>
                  </a:schemeClr>
                </a:solidFill>
              </a:rPr>
              <a:t>between 0.05 and 0.25 </a:t>
            </a:r>
            <a:r>
              <a:rPr lang="en-US" sz="1400" dirty="0">
                <a:solidFill>
                  <a:srgbClr val="7030A0"/>
                </a:solidFill>
              </a:rPr>
              <a:t>greater than </a:t>
            </a:r>
            <a:r>
              <a:rPr lang="en-US" sz="1400" dirty="0">
                <a:solidFill>
                  <a:schemeClr val="accent2">
                    <a:lumMod val="75000"/>
                  </a:schemeClr>
                </a:solidFill>
              </a:rPr>
              <a:t>the true proportion of females who enjoy running</a:t>
            </a:r>
            <a:r>
              <a:rPr lang="en-US" sz="1400" dirty="0">
                <a:solidFill>
                  <a:schemeClr val="accent4">
                    <a:lumMod val="75000"/>
                  </a:schemeClr>
                </a:solidFill>
              </a:rPr>
              <a:t>.</a:t>
            </a:r>
          </a:p>
          <a:p>
            <a:pPr>
              <a:lnSpc>
                <a:spcPct val="100000"/>
              </a:lnSpc>
              <a:spcBef>
                <a:spcPts val="0"/>
              </a:spcBef>
              <a:buSzPts val="1400"/>
            </a:pPr>
            <a:r>
              <a:rPr lang="en-US" sz="1400" i="1" dirty="0"/>
              <a:t>Or equivalently but slightly shorter →</a:t>
            </a:r>
            <a:r>
              <a:rPr lang="en-US" sz="1400" dirty="0"/>
              <a:t> We are </a:t>
            </a:r>
            <a:r>
              <a:rPr lang="en-US" sz="1400" dirty="0">
                <a:solidFill>
                  <a:srgbClr val="0070C0"/>
                </a:solidFill>
              </a:rPr>
              <a:t>95% confident </a:t>
            </a:r>
            <a:r>
              <a:rPr lang="en-US" sz="1400" dirty="0"/>
              <a:t>that the </a:t>
            </a:r>
            <a:r>
              <a:rPr lang="en-US" sz="1400" dirty="0">
                <a:solidFill>
                  <a:schemeClr val="accent2">
                    <a:lumMod val="75000"/>
                  </a:schemeClr>
                </a:solidFill>
              </a:rPr>
              <a:t>true proportion of all Columbus males who enjoy running </a:t>
            </a:r>
            <a:r>
              <a:rPr lang="en-US" sz="1400" dirty="0"/>
              <a:t>is </a:t>
            </a:r>
            <a:r>
              <a:rPr lang="en-US" sz="1400" dirty="0">
                <a:solidFill>
                  <a:schemeClr val="accent4">
                    <a:lumMod val="75000"/>
                  </a:schemeClr>
                </a:solidFill>
              </a:rPr>
              <a:t>between 0.05 and 0.25 </a:t>
            </a:r>
            <a:r>
              <a:rPr lang="en-US" sz="1400" dirty="0">
                <a:solidFill>
                  <a:srgbClr val="7030A0"/>
                </a:solidFill>
              </a:rPr>
              <a:t>greater than </a:t>
            </a:r>
            <a:r>
              <a:rPr lang="en-US" sz="1400" dirty="0">
                <a:solidFill>
                  <a:schemeClr val="accent2">
                    <a:lumMod val="75000"/>
                  </a:schemeClr>
                </a:solidFill>
              </a:rPr>
              <a:t>that of females</a:t>
            </a:r>
            <a:r>
              <a:rPr lang="en-US" sz="1400" dirty="0">
                <a:solidFill>
                  <a:schemeClr val="accent4">
                    <a:lumMod val="75000"/>
                  </a:schemeClr>
                </a:solidFill>
              </a:rPr>
              <a:t>.</a:t>
            </a:r>
            <a:endParaRPr lang="en-US" sz="1400" dirty="0"/>
          </a:p>
          <a:p>
            <a:pPr marL="0" indent="0">
              <a:lnSpc>
                <a:spcPct val="100000"/>
              </a:lnSpc>
              <a:spcBef>
                <a:spcPts val="0"/>
              </a:spcBef>
              <a:buNone/>
            </a:pPr>
            <a:endParaRPr lang="en-US" sz="1200" dirty="0"/>
          </a:p>
        </p:txBody>
      </p:sp>
      <p:sp>
        <p:nvSpPr>
          <p:cNvPr id="4" name="TextBox 3">
            <a:extLst>
              <a:ext uri="{FF2B5EF4-FFF2-40B4-BE49-F238E27FC236}">
                <a16:creationId xmlns:a16="http://schemas.microsoft.com/office/drawing/2014/main" id="{0DC35B9E-57E3-4647-863B-492BDFF38A88}"/>
              </a:ext>
            </a:extLst>
          </p:cNvPr>
          <p:cNvSpPr txBox="1"/>
          <p:nvPr/>
        </p:nvSpPr>
        <p:spPr>
          <a:xfrm>
            <a:off x="9227378" y="4104196"/>
            <a:ext cx="2875722"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solidFill>
                  <a:srgbClr val="7030A0"/>
                </a:solidFill>
              </a:rPr>
              <a:t>** Wording gets a little tricky when the CI of the difference contains zero (negative lower bound and positive upper bound)… but nonetheless same logic</a:t>
            </a:r>
          </a:p>
        </p:txBody>
      </p:sp>
      <p:cxnSp>
        <p:nvCxnSpPr>
          <p:cNvPr id="6" name="Straight Arrow Connector 5">
            <a:extLst>
              <a:ext uri="{FF2B5EF4-FFF2-40B4-BE49-F238E27FC236}">
                <a16:creationId xmlns:a16="http://schemas.microsoft.com/office/drawing/2014/main" id="{75597DDB-3478-D645-960D-B0B28476A68F}"/>
              </a:ext>
            </a:extLst>
          </p:cNvPr>
          <p:cNvCxnSpPr>
            <a:cxnSpLocks/>
          </p:cNvCxnSpPr>
          <p:nvPr/>
        </p:nvCxnSpPr>
        <p:spPr>
          <a:xfrm flipH="1" flipV="1">
            <a:off x="8191500" y="3919797"/>
            <a:ext cx="1035878" cy="18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88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415600" y="225067"/>
            <a:ext cx="11360800" cy="763600"/>
          </a:xfrm>
          <a:prstGeom prst="rect">
            <a:avLst/>
          </a:prstGeom>
        </p:spPr>
        <p:txBody>
          <a:bodyPr spcFirstLastPara="1" vert="horz" wrap="square" lIns="121900" tIns="121900" rIns="121900" bIns="121900" rtlCol="0" anchor="t" anchorCtr="0">
            <a:noAutofit/>
          </a:bodyPr>
          <a:lstStyle/>
          <a:p>
            <a:r>
              <a:rPr lang="en" dirty="0"/>
              <a:t>Hypothesis Test Steps – Reminder</a:t>
            </a:r>
            <a:endParaRPr dirty="0"/>
          </a:p>
        </p:txBody>
      </p:sp>
      <p:sp>
        <p:nvSpPr>
          <p:cNvPr id="258" name="Google Shape;258;p46"/>
          <p:cNvSpPr txBox="1">
            <a:spLocks noGrp="1"/>
          </p:cNvSpPr>
          <p:nvPr>
            <p:ph type="body" idx="1"/>
          </p:nvPr>
        </p:nvSpPr>
        <p:spPr>
          <a:xfrm>
            <a:off x="415600" y="1151400"/>
            <a:ext cx="11360800" cy="5008100"/>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p>
            <a:pPr>
              <a:lnSpc>
                <a:spcPct val="100000"/>
              </a:lnSpc>
              <a:buAutoNum type="arabicPeriod"/>
            </a:pPr>
            <a:r>
              <a:rPr lang="en" sz="2400" b="1" dirty="0">
                <a:solidFill>
                  <a:srgbClr val="0070C0"/>
                </a:solidFill>
              </a:rPr>
              <a:t>State</a:t>
            </a:r>
            <a:r>
              <a:rPr lang="en" sz="2400" dirty="0">
                <a:solidFill>
                  <a:srgbClr val="0070C0"/>
                </a:solidFill>
              </a:rPr>
              <a:t> the Hypotheses</a:t>
            </a:r>
          </a:p>
          <a:p>
            <a:pPr lvl="1">
              <a:lnSpc>
                <a:spcPct val="100000"/>
              </a:lnSpc>
              <a:spcBef>
                <a:spcPts val="0"/>
              </a:spcBef>
            </a:pPr>
            <a:r>
              <a:rPr lang="en-US" dirty="0">
                <a:solidFill>
                  <a:srgbClr val="0070C0"/>
                </a:solidFill>
              </a:rPr>
              <a:t>Define parameter + context.</a:t>
            </a:r>
          </a:p>
          <a:p>
            <a:pPr>
              <a:lnSpc>
                <a:spcPct val="100000"/>
              </a:lnSpc>
              <a:buAutoNum type="arabicPeriod"/>
            </a:pPr>
            <a:endParaRPr sz="2400" dirty="0">
              <a:solidFill>
                <a:srgbClr val="0070C0"/>
              </a:solidFill>
            </a:endParaRPr>
          </a:p>
          <a:p>
            <a:pPr>
              <a:lnSpc>
                <a:spcPct val="100000"/>
              </a:lnSpc>
              <a:buAutoNum type="arabicPeriod"/>
            </a:pPr>
            <a:r>
              <a:rPr lang="en" sz="2400" b="1" dirty="0">
                <a:solidFill>
                  <a:srgbClr val="0070C0"/>
                </a:solidFill>
              </a:rPr>
              <a:t>Check</a:t>
            </a:r>
            <a:r>
              <a:rPr lang="en" sz="2400" dirty="0">
                <a:solidFill>
                  <a:srgbClr val="0070C0"/>
                </a:solidFill>
              </a:rPr>
              <a:t> Assumptions.</a:t>
            </a:r>
          </a:p>
          <a:p>
            <a:pPr>
              <a:lnSpc>
                <a:spcPct val="100000"/>
              </a:lnSpc>
              <a:buAutoNum type="arabicPeriod"/>
            </a:pPr>
            <a:endParaRPr sz="2400" dirty="0">
              <a:solidFill>
                <a:srgbClr val="0070C0"/>
              </a:solidFill>
            </a:endParaRPr>
          </a:p>
          <a:p>
            <a:pPr>
              <a:lnSpc>
                <a:spcPct val="100000"/>
              </a:lnSpc>
              <a:buAutoNum type="arabicPeriod"/>
            </a:pPr>
            <a:r>
              <a:rPr lang="en" sz="2400" b="1" dirty="0">
                <a:solidFill>
                  <a:srgbClr val="0070C0"/>
                </a:solidFill>
              </a:rPr>
              <a:t>Determine</a:t>
            </a:r>
            <a:r>
              <a:rPr lang="en" sz="2400" dirty="0">
                <a:solidFill>
                  <a:srgbClr val="0070C0"/>
                </a:solidFill>
              </a:rPr>
              <a:t> and </a:t>
            </a:r>
            <a:r>
              <a:rPr lang="en" sz="2400" b="1" dirty="0">
                <a:solidFill>
                  <a:srgbClr val="0070C0"/>
                </a:solidFill>
              </a:rPr>
              <a:t>Sketch</a:t>
            </a:r>
            <a:r>
              <a:rPr lang="en" sz="2400" dirty="0">
                <a:solidFill>
                  <a:srgbClr val="0070C0"/>
                </a:solidFill>
              </a:rPr>
              <a:t> Rejection Region based of Significance Level</a:t>
            </a:r>
          </a:p>
          <a:p>
            <a:pPr>
              <a:lnSpc>
                <a:spcPct val="100000"/>
              </a:lnSpc>
              <a:buAutoNum type="arabicPeriod"/>
            </a:pPr>
            <a:endParaRPr lang="en" sz="2400" dirty="0">
              <a:solidFill>
                <a:srgbClr val="0070C0"/>
              </a:solidFill>
            </a:endParaRPr>
          </a:p>
          <a:p>
            <a:pPr>
              <a:lnSpc>
                <a:spcPct val="100000"/>
              </a:lnSpc>
              <a:buAutoNum type="arabicPeriod"/>
            </a:pPr>
            <a:r>
              <a:rPr lang="en" sz="2400" b="1" dirty="0">
                <a:solidFill>
                  <a:srgbClr val="0070C0"/>
                </a:solidFill>
              </a:rPr>
              <a:t>Compute</a:t>
            </a:r>
            <a:r>
              <a:rPr lang="en" sz="2400" dirty="0">
                <a:solidFill>
                  <a:srgbClr val="0070C0"/>
                </a:solidFill>
              </a:rPr>
              <a:t> value of Test Statistic / P-value.</a:t>
            </a:r>
          </a:p>
          <a:p>
            <a:pPr>
              <a:lnSpc>
                <a:spcPct val="100000"/>
              </a:lnSpc>
              <a:buAutoNum type="arabicPeriod"/>
            </a:pPr>
            <a:endParaRPr sz="2400" dirty="0">
              <a:solidFill>
                <a:srgbClr val="0070C0"/>
              </a:solidFill>
            </a:endParaRPr>
          </a:p>
          <a:p>
            <a:pPr>
              <a:lnSpc>
                <a:spcPct val="100000"/>
              </a:lnSpc>
              <a:buAutoNum type="arabicPeriod"/>
            </a:pPr>
            <a:r>
              <a:rPr lang="en" sz="2400" b="1" dirty="0">
                <a:solidFill>
                  <a:srgbClr val="0070C0"/>
                </a:solidFill>
              </a:rPr>
              <a:t>Conclude </a:t>
            </a:r>
            <a:r>
              <a:rPr lang="en" sz="2400" dirty="0">
                <a:solidFill>
                  <a:srgbClr val="0070C0"/>
                </a:solidFill>
              </a:rPr>
              <a:t>and</a:t>
            </a:r>
            <a:r>
              <a:rPr lang="en" sz="2400" b="1" dirty="0">
                <a:solidFill>
                  <a:srgbClr val="0070C0"/>
                </a:solidFill>
              </a:rPr>
              <a:t> Interpret</a:t>
            </a:r>
            <a:endParaRPr lang="en" sz="2400" dirty="0">
              <a:solidFill>
                <a:srgbClr val="0070C0"/>
              </a:solidFill>
            </a:endParaRPr>
          </a:p>
          <a:p>
            <a:pPr lvl="1">
              <a:lnSpc>
                <a:spcPct val="100000"/>
              </a:lnSpc>
              <a:spcBef>
                <a:spcPts val="0"/>
              </a:spcBef>
            </a:pPr>
            <a:r>
              <a:rPr lang="en" dirty="0">
                <a:solidFill>
                  <a:srgbClr val="0070C0"/>
                </a:solidFill>
              </a:rPr>
              <a:t>State whether you reject H</a:t>
            </a:r>
            <a:r>
              <a:rPr lang="en" baseline="-25000" dirty="0">
                <a:solidFill>
                  <a:srgbClr val="0070C0"/>
                </a:solidFill>
              </a:rPr>
              <a:t>0</a:t>
            </a:r>
            <a:r>
              <a:rPr lang="en" dirty="0">
                <a:solidFill>
                  <a:srgbClr val="0070C0"/>
                </a:solidFill>
              </a:rPr>
              <a:t> or fail to reject H</a:t>
            </a:r>
            <a:r>
              <a:rPr lang="en" baseline="-25000" dirty="0">
                <a:solidFill>
                  <a:srgbClr val="0070C0"/>
                </a:solidFill>
              </a:rPr>
              <a:t>0</a:t>
            </a:r>
            <a:r>
              <a:rPr lang="en" dirty="0">
                <a:solidFill>
                  <a:srgbClr val="0070C0"/>
                </a:solidFill>
              </a:rPr>
              <a:t> AND WHY!</a:t>
            </a:r>
            <a:endParaRPr baseline="-25000" dirty="0">
              <a:solidFill>
                <a:srgbClr val="0070C0"/>
              </a:solidFill>
            </a:endParaRPr>
          </a:p>
          <a:p>
            <a:pPr lvl="1">
              <a:lnSpc>
                <a:spcPct val="100000"/>
              </a:lnSpc>
              <a:spcBef>
                <a:spcPts val="0"/>
              </a:spcBef>
            </a:pPr>
            <a:r>
              <a:rPr lang="en" dirty="0">
                <a:solidFill>
                  <a:srgbClr val="0070C0"/>
                </a:solidFill>
              </a:rPr>
              <a:t>Interpret your results in the context of the problem</a:t>
            </a:r>
            <a:endParaRPr dirty="0">
              <a:solidFill>
                <a:srgbClr val="0070C0"/>
              </a:solidFill>
            </a:endParaRPr>
          </a:p>
          <a:p>
            <a:pPr marL="152396" indent="0">
              <a:lnSpc>
                <a:spcPct val="100000"/>
              </a:lnSpc>
              <a:buNone/>
            </a:pPr>
            <a:br>
              <a:rPr lang="en" sz="2000" dirty="0"/>
            </a:br>
            <a:endParaRPr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999330"/>
            <a:ext cx="11772900" cy="5058569"/>
          </a:xfrm>
        </p:spPr>
        <p:txBody>
          <a:bodyPr>
            <a:noAutofit/>
          </a:bodyPr>
          <a:lstStyle/>
          <a:p>
            <a:pPr marL="0" indent="0">
              <a:lnSpc>
                <a:spcPct val="120000"/>
              </a:lnSpc>
              <a:spcBef>
                <a:spcPts val="0"/>
              </a:spcBef>
              <a:buNone/>
            </a:pPr>
            <a:r>
              <a:rPr lang="en-US" sz="1600" b="1" dirty="0"/>
              <a:t>Problem</a:t>
            </a:r>
            <a:r>
              <a:rPr lang="en-US" sz="1600" dirty="0"/>
              <a:t>: Based on the parameters below, interpret each of the following Confidence Intervals.</a:t>
            </a:r>
          </a:p>
          <a:p>
            <a:pPr marL="0" indent="0">
              <a:lnSpc>
                <a:spcPct val="120000"/>
              </a:lnSpc>
              <a:spcBef>
                <a:spcPts val="0"/>
              </a:spcBef>
              <a:buNone/>
            </a:pPr>
            <a:endParaRPr lang="en-US" sz="1600" dirty="0"/>
          </a:p>
          <a:p>
            <a:pPr marL="0" lvl="0" indent="0">
              <a:lnSpc>
                <a:spcPct val="120000"/>
              </a:lnSpc>
              <a:spcBef>
                <a:spcPts val="0"/>
              </a:spcBef>
              <a:buNone/>
            </a:pPr>
            <a:r>
              <a:rPr lang="en-US" sz="1600" dirty="0"/>
              <a:t>Let </a:t>
            </a:r>
            <a:r>
              <a:rPr lang="el-GR" sz="1600" dirty="0"/>
              <a:t>μ</a:t>
            </a:r>
            <a:r>
              <a:rPr lang="el-GR" sz="1600" baseline="-25000" dirty="0"/>
              <a:t>1</a:t>
            </a:r>
            <a:r>
              <a:rPr lang="el-GR" sz="1600" dirty="0"/>
              <a:t> = </a:t>
            </a:r>
            <a:r>
              <a:rPr lang="en-US" sz="1600" dirty="0"/>
              <a:t>population mean height of football teams (meters)</a:t>
            </a:r>
          </a:p>
          <a:p>
            <a:pPr marL="0" lvl="0" indent="0">
              <a:lnSpc>
                <a:spcPct val="120000"/>
              </a:lnSpc>
              <a:spcBef>
                <a:spcPts val="0"/>
              </a:spcBef>
              <a:buNone/>
            </a:pPr>
            <a:r>
              <a:rPr lang="en-US" sz="1600" dirty="0"/>
              <a:t>Let </a:t>
            </a:r>
            <a:r>
              <a:rPr lang="el-GR" sz="1600" dirty="0"/>
              <a:t>μ</a:t>
            </a:r>
            <a:r>
              <a:rPr lang="el-GR" sz="1600" baseline="-25000" dirty="0"/>
              <a:t>2</a:t>
            </a:r>
            <a:r>
              <a:rPr lang="el-GR" sz="1600" dirty="0"/>
              <a:t> = </a:t>
            </a:r>
            <a:r>
              <a:rPr lang="en-US" sz="1600" dirty="0"/>
              <a:t>population mean height of soccer teams (meters)</a:t>
            </a:r>
          </a:p>
          <a:p>
            <a:pPr marL="0" lvl="0" indent="0">
              <a:lnSpc>
                <a:spcPct val="120000"/>
              </a:lnSpc>
              <a:spcBef>
                <a:spcPts val="0"/>
              </a:spcBef>
              <a:buNone/>
            </a:pPr>
            <a:endParaRPr lang="en-US" sz="1600" dirty="0"/>
          </a:p>
          <a:p>
            <a:pPr marL="0" indent="0">
              <a:lnSpc>
                <a:spcPct val="120000"/>
              </a:lnSpc>
              <a:spcBef>
                <a:spcPts val="0"/>
              </a:spcBef>
              <a:buNone/>
            </a:pPr>
            <a:r>
              <a:rPr lang="en-US" sz="1600" dirty="0"/>
              <a:t>a) 85%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 (-0.3, -0.05)</a:t>
            </a:r>
          </a:p>
          <a:p>
            <a:pPr>
              <a:lnSpc>
                <a:spcPct val="120000"/>
              </a:lnSpc>
              <a:spcBef>
                <a:spcPts val="0"/>
              </a:spcBef>
              <a:buAutoNum type="alphaLcParenR"/>
            </a:pPr>
            <a:endParaRPr lang="en-US" sz="1600" u="sng" dirty="0"/>
          </a:p>
          <a:p>
            <a:pPr marL="0" indent="0">
              <a:lnSpc>
                <a:spcPct val="120000"/>
              </a:lnSpc>
              <a:spcBef>
                <a:spcPts val="0"/>
              </a:spcBef>
              <a:buNone/>
            </a:pPr>
            <a:endParaRPr lang="en-US" sz="1600" u="sng" dirty="0"/>
          </a:p>
          <a:p>
            <a:pPr marL="0" indent="0">
              <a:lnSpc>
                <a:spcPct val="120000"/>
              </a:lnSpc>
              <a:spcBef>
                <a:spcPts val="0"/>
              </a:spcBef>
              <a:buNone/>
            </a:pPr>
            <a:endParaRPr lang="en-US" sz="1600" baseline="-25000" dirty="0">
              <a:solidFill>
                <a:srgbClr val="FF0000"/>
              </a:solidFill>
            </a:endParaRPr>
          </a:p>
          <a:p>
            <a:pPr marL="0" indent="0">
              <a:lnSpc>
                <a:spcPct val="120000"/>
              </a:lnSpc>
              <a:spcBef>
                <a:spcPts val="0"/>
              </a:spcBef>
              <a:buNone/>
            </a:pPr>
            <a:r>
              <a:rPr lang="en-US" sz="1600" dirty="0"/>
              <a:t>b) 90%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 (-0.1, 0.2)</a:t>
            </a:r>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r>
              <a:rPr lang="en-US" sz="1600" dirty="0"/>
              <a:t>c) 95%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&gt; 0→ (0.03, 0.36)</a:t>
            </a:r>
          </a:p>
          <a:p>
            <a:pPr marL="0" indent="0">
              <a:lnSpc>
                <a:spcPct val="120000"/>
              </a:lnSpc>
              <a:spcBef>
                <a:spcPts val="0"/>
              </a:spcBef>
              <a:buNone/>
            </a:pPr>
            <a:endParaRPr lang="en-US" sz="1600" dirty="0"/>
          </a:p>
          <a:p>
            <a:pPr marL="0" indent="0">
              <a:lnSpc>
                <a:spcPct val="120000"/>
              </a:lnSpc>
              <a:spcBef>
                <a:spcPts val="0"/>
              </a:spcBef>
              <a:buNone/>
            </a:pPr>
            <a:endParaRPr lang="en-US" sz="1600" dirty="0"/>
          </a:p>
        </p:txBody>
      </p:sp>
    </p:spTree>
    <p:extLst>
      <p:ext uri="{BB962C8B-B14F-4D97-AF65-F5344CB8AC3E}">
        <p14:creationId xmlns:p14="http://schemas.microsoft.com/office/powerpoint/2010/main" val="1524572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999330"/>
            <a:ext cx="11772900" cy="5058569"/>
          </a:xfrm>
        </p:spPr>
        <p:txBody>
          <a:bodyPr>
            <a:noAutofit/>
          </a:bodyPr>
          <a:lstStyle/>
          <a:p>
            <a:pPr marL="0" indent="0">
              <a:lnSpc>
                <a:spcPct val="120000"/>
              </a:lnSpc>
              <a:spcBef>
                <a:spcPts val="0"/>
              </a:spcBef>
              <a:buNone/>
            </a:pPr>
            <a:r>
              <a:rPr lang="en-US" sz="1200" b="1" dirty="0"/>
              <a:t>Problem</a:t>
            </a:r>
            <a:r>
              <a:rPr lang="en-US" sz="1200" dirty="0"/>
              <a:t>: Based on the parameters below, interpret each of the following Confidence Intervals.</a:t>
            </a:r>
          </a:p>
          <a:p>
            <a:pPr marL="0" indent="0">
              <a:lnSpc>
                <a:spcPct val="120000"/>
              </a:lnSpc>
              <a:spcBef>
                <a:spcPts val="0"/>
              </a:spcBef>
              <a:buNone/>
            </a:pPr>
            <a:endParaRPr lang="en-US" sz="1200" dirty="0"/>
          </a:p>
          <a:p>
            <a:pPr marL="0" lvl="0" indent="0">
              <a:lnSpc>
                <a:spcPct val="120000"/>
              </a:lnSpc>
              <a:spcBef>
                <a:spcPts val="0"/>
              </a:spcBef>
              <a:buNone/>
            </a:pPr>
            <a:r>
              <a:rPr lang="en-US" sz="1200" dirty="0"/>
              <a:t>Let </a:t>
            </a:r>
            <a:r>
              <a:rPr lang="el-GR" sz="1200" dirty="0"/>
              <a:t>μ</a:t>
            </a:r>
            <a:r>
              <a:rPr lang="el-GR" sz="1200" baseline="-25000" dirty="0"/>
              <a:t>1</a:t>
            </a:r>
            <a:r>
              <a:rPr lang="el-GR" sz="1200" dirty="0"/>
              <a:t> = </a:t>
            </a:r>
            <a:r>
              <a:rPr lang="en-US" sz="1200" dirty="0"/>
              <a:t>population mean height of football teams (meters)</a:t>
            </a:r>
          </a:p>
          <a:p>
            <a:pPr marL="0" lvl="0" indent="0">
              <a:lnSpc>
                <a:spcPct val="120000"/>
              </a:lnSpc>
              <a:spcBef>
                <a:spcPts val="0"/>
              </a:spcBef>
              <a:buNone/>
            </a:pPr>
            <a:r>
              <a:rPr lang="en-US" sz="1200" dirty="0"/>
              <a:t>Let </a:t>
            </a:r>
            <a:r>
              <a:rPr lang="el-GR" sz="1200" dirty="0"/>
              <a:t>μ</a:t>
            </a:r>
            <a:r>
              <a:rPr lang="el-GR" sz="1200" baseline="-25000" dirty="0"/>
              <a:t>2</a:t>
            </a:r>
            <a:r>
              <a:rPr lang="el-GR" sz="1200" dirty="0"/>
              <a:t> = </a:t>
            </a:r>
            <a:r>
              <a:rPr lang="en-US" sz="1200" dirty="0"/>
              <a:t>population mean height of soccer teams (meters)</a:t>
            </a:r>
          </a:p>
          <a:p>
            <a:pPr marL="0" lvl="0" indent="0">
              <a:lnSpc>
                <a:spcPct val="120000"/>
              </a:lnSpc>
              <a:spcBef>
                <a:spcPts val="0"/>
              </a:spcBef>
              <a:buNone/>
            </a:pPr>
            <a:endParaRPr lang="en-US" sz="1200" dirty="0"/>
          </a:p>
          <a:p>
            <a:pPr marL="0" indent="0">
              <a:lnSpc>
                <a:spcPct val="120000"/>
              </a:lnSpc>
              <a:spcBef>
                <a:spcPts val="0"/>
              </a:spcBef>
              <a:buNone/>
            </a:pPr>
            <a:r>
              <a:rPr lang="en-US" sz="1200" dirty="0"/>
              <a:t>a) 85% CI for </a:t>
            </a:r>
            <a:r>
              <a:rPr lang="el-GR" sz="1200" dirty="0"/>
              <a:t>μ</a:t>
            </a:r>
            <a:r>
              <a:rPr lang="el-GR" sz="1200" baseline="-25000" dirty="0"/>
              <a:t>1</a:t>
            </a:r>
            <a:r>
              <a:rPr lang="el-GR" sz="1200" dirty="0"/>
              <a:t> </a:t>
            </a:r>
            <a:r>
              <a:rPr lang="en-US" sz="1200" dirty="0"/>
              <a:t>- </a:t>
            </a:r>
            <a:r>
              <a:rPr lang="el-GR" sz="1200" dirty="0"/>
              <a:t>μ</a:t>
            </a:r>
            <a:r>
              <a:rPr lang="el-GR" sz="1200" baseline="-25000" dirty="0"/>
              <a:t>2</a:t>
            </a:r>
            <a:r>
              <a:rPr lang="en-US" sz="1200" dirty="0"/>
              <a:t> → (-0.3, -0.05)</a:t>
            </a:r>
            <a:r>
              <a:rPr lang="en-US" sz="1200" i="1" dirty="0">
                <a:solidFill>
                  <a:srgbClr val="7030A0"/>
                </a:solidFill>
              </a:rPr>
              <a:t> </a:t>
            </a:r>
            <a:r>
              <a:rPr lang="en-US" sz="1200" dirty="0">
                <a:solidFill>
                  <a:srgbClr val="7030A0"/>
                </a:solidFill>
              </a:rPr>
              <a:t>→ </a:t>
            </a:r>
            <a:r>
              <a:rPr lang="en-US" sz="1200" i="1" dirty="0">
                <a:solidFill>
                  <a:srgbClr val="7030A0"/>
                </a:solidFill>
              </a:rPr>
              <a:t>We already talked how this interval indicates</a:t>
            </a:r>
            <a:r>
              <a:rPr lang="el-GR" sz="1200" i="1" dirty="0">
                <a:solidFill>
                  <a:srgbClr val="7030A0"/>
                </a:solidFill>
              </a:rPr>
              <a:t> μ</a:t>
            </a:r>
            <a:r>
              <a:rPr lang="el-GR" sz="1200" i="1" baseline="-25000" dirty="0">
                <a:solidFill>
                  <a:srgbClr val="7030A0"/>
                </a:solidFill>
              </a:rPr>
              <a:t>1</a:t>
            </a:r>
            <a:r>
              <a:rPr lang="el-GR" sz="1200" i="1" dirty="0">
                <a:solidFill>
                  <a:srgbClr val="7030A0"/>
                </a:solidFill>
              </a:rPr>
              <a:t> </a:t>
            </a:r>
            <a:r>
              <a:rPr lang="en-US" sz="1200" i="1" dirty="0">
                <a:solidFill>
                  <a:srgbClr val="7030A0"/>
                </a:solidFill>
              </a:rPr>
              <a:t>&lt; </a:t>
            </a:r>
            <a:r>
              <a:rPr lang="el-GR" sz="1200" i="1" dirty="0">
                <a:solidFill>
                  <a:srgbClr val="7030A0"/>
                </a:solidFill>
              </a:rPr>
              <a:t>μ</a:t>
            </a:r>
            <a:r>
              <a:rPr lang="el-GR" sz="1200" i="1" baseline="-25000" dirty="0">
                <a:solidFill>
                  <a:srgbClr val="7030A0"/>
                </a:solidFill>
              </a:rPr>
              <a:t>2</a:t>
            </a:r>
            <a:r>
              <a:rPr lang="en-US" sz="1200" i="1" dirty="0">
                <a:solidFill>
                  <a:srgbClr val="7030A0"/>
                </a:solidFill>
              </a:rPr>
              <a:t>. So we can </a:t>
            </a:r>
            <a:r>
              <a:rPr lang="en-US" sz="1200" i="1" u="sng" dirty="0">
                <a:solidFill>
                  <a:srgbClr val="7030A0"/>
                </a:solidFill>
              </a:rPr>
              <a:t>phrase our CI interpretation using this knowledge</a:t>
            </a:r>
            <a:r>
              <a:rPr lang="en-US" sz="1200" i="1" dirty="0">
                <a:solidFill>
                  <a:srgbClr val="7030A0"/>
                </a:solidFill>
              </a:rPr>
              <a:t>:</a:t>
            </a:r>
          </a:p>
          <a:p>
            <a:pPr marL="0" indent="0">
              <a:lnSpc>
                <a:spcPct val="120000"/>
              </a:lnSpc>
              <a:spcBef>
                <a:spcPts val="0"/>
              </a:spcBef>
              <a:buNone/>
            </a:pPr>
            <a:endParaRPr lang="en-US" sz="1200" u="sng" dirty="0"/>
          </a:p>
          <a:p>
            <a:pPr marL="0" indent="0">
              <a:lnSpc>
                <a:spcPct val="120000"/>
              </a:lnSpc>
              <a:spcBef>
                <a:spcPts val="0"/>
              </a:spcBef>
              <a:buNone/>
            </a:pPr>
            <a:r>
              <a:rPr lang="en-US" sz="1200" dirty="0">
                <a:solidFill>
                  <a:srgbClr val="FF0000"/>
                </a:solidFill>
              </a:rPr>
              <a:t>We are 85% confident that the population mean height of </a:t>
            </a:r>
            <a:r>
              <a:rPr lang="en-US" sz="1200" u="sng" dirty="0">
                <a:solidFill>
                  <a:srgbClr val="FF0000"/>
                </a:solidFill>
              </a:rPr>
              <a:t>football teams</a:t>
            </a:r>
            <a:r>
              <a:rPr lang="en-US" sz="1200" dirty="0">
                <a:solidFill>
                  <a:srgbClr val="FF0000"/>
                </a:solidFill>
              </a:rPr>
              <a:t> is between 0.05 and 0.3 meters </a:t>
            </a:r>
            <a:r>
              <a:rPr lang="en-US" sz="1200" u="sng" dirty="0">
                <a:solidFill>
                  <a:srgbClr val="FF0000"/>
                </a:solidFill>
              </a:rPr>
              <a:t>less than </a:t>
            </a:r>
            <a:r>
              <a:rPr lang="en-US" sz="1200" dirty="0">
                <a:solidFill>
                  <a:srgbClr val="FF0000"/>
                </a:solidFill>
              </a:rPr>
              <a:t>the population mean height of </a:t>
            </a:r>
            <a:r>
              <a:rPr lang="en-US" sz="1200" u="sng" dirty="0">
                <a:solidFill>
                  <a:srgbClr val="FF0000"/>
                </a:solidFill>
              </a:rPr>
              <a:t>soccer teams</a:t>
            </a:r>
          </a:p>
          <a:p>
            <a:pPr marL="0" indent="0">
              <a:lnSpc>
                <a:spcPct val="120000"/>
              </a:lnSpc>
              <a:spcBef>
                <a:spcPts val="0"/>
              </a:spcBef>
              <a:buNone/>
            </a:pPr>
            <a:endParaRPr lang="en-US" sz="1200" dirty="0">
              <a:solidFill>
                <a:srgbClr val="7030A0"/>
              </a:solidFill>
            </a:endParaRPr>
          </a:p>
          <a:p>
            <a:pPr marL="0" indent="0">
              <a:lnSpc>
                <a:spcPct val="120000"/>
              </a:lnSpc>
              <a:spcBef>
                <a:spcPts val="0"/>
              </a:spcBef>
              <a:buNone/>
            </a:pPr>
            <a:r>
              <a:rPr lang="en-US" sz="1200" i="1" dirty="0">
                <a:solidFill>
                  <a:srgbClr val="7030A0"/>
                </a:solidFill>
              </a:rPr>
              <a:t>Or equivalently (rearranging with </a:t>
            </a:r>
            <a:r>
              <a:rPr lang="el-GR" sz="1200" i="1" dirty="0">
                <a:solidFill>
                  <a:srgbClr val="7030A0"/>
                </a:solidFill>
              </a:rPr>
              <a:t>μ</a:t>
            </a:r>
            <a:r>
              <a:rPr lang="en-US" sz="1200" i="1" baseline="-25000" dirty="0">
                <a:solidFill>
                  <a:srgbClr val="7030A0"/>
                </a:solidFill>
              </a:rPr>
              <a:t>2</a:t>
            </a:r>
            <a:r>
              <a:rPr lang="el-GR" sz="1200" i="1" dirty="0">
                <a:solidFill>
                  <a:srgbClr val="7030A0"/>
                </a:solidFill>
              </a:rPr>
              <a:t> </a:t>
            </a:r>
            <a:r>
              <a:rPr lang="en-US" sz="1200" i="1" dirty="0">
                <a:solidFill>
                  <a:srgbClr val="7030A0"/>
                </a:solidFill>
              </a:rPr>
              <a:t>&gt; </a:t>
            </a:r>
            <a:r>
              <a:rPr lang="el-GR" sz="1200" i="1" dirty="0">
                <a:solidFill>
                  <a:srgbClr val="7030A0"/>
                </a:solidFill>
              </a:rPr>
              <a:t>μ</a:t>
            </a:r>
            <a:r>
              <a:rPr lang="en-US" sz="1200" i="1" baseline="-25000" dirty="0">
                <a:solidFill>
                  <a:srgbClr val="7030A0"/>
                </a:solidFill>
              </a:rPr>
              <a:t>1</a:t>
            </a:r>
            <a:r>
              <a:rPr lang="en-US" sz="1200" i="1" dirty="0">
                <a:solidFill>
                  <a:srgbClr val="7030A0"/>
                </a:solidFill>
              </a:rPr>
              <a:t>)</a:t>
            </a:r>
            <a:r>
              <a:rPr lang="en-US" sz="1200" i="1" dirty="0"/>
              <a:t>: </a:t>
            </a:r>
            <a:r>
              <a:rPr lang="en-US" sz="1200" i="1" dirty="0">
                <a:solidFill>
                  <a:srgbClr val="FF0000"/>
                </a:solidFill>
              </a:rPr>
              <a:t>We are 85% confident that the population mean height of </a:t>
            </a:r>
            <a:r>
              <a:rPr lang="en-US" sz="1200" i="1" u="sng" dirty="0">
                <a:solidFill>
                  <a:srgbClr val="FF0000"/>
                </a:solidFill>
              </a:rPr>
              <a:t>soccer teams</a:t>
            </a:r>
            <a:r>
              <a:rPr lang="en-US" sz="1200" i="1" dirty="0">
                <a:solidFill>
                  <a:srgbClr val="FF0000"/>
                </a:solidFill>
              </a:rPr>
              <a:t> is between 0.05 and 0.3 meters </a:t>
            </a:r>
            <a:r>
              <a:rPr lang="en-US" sz="1200" i="1" u="sng" dirty="0">
                <a:solidFill>
                  <a:srgbClr val="FF0000"/>
                </a:solidFill>
              </a:rPr>
              <a:t>greater than</a:t>
            </a:r>
            <a:r>
              <a:rPr lang="en-US" sz="1200" i="1" dirty="0">
                <a:solidFill>
                  <a:srgbClr val="FF0000"/>
                </a:solidFill>
              </a:rPr>
              <a:t> the population mean height of </a:t>
            </a:r>
            <a:r>
              <a:rPr lang="en-US" sz="1200" i="1" u="sng" dirty="0">
                <a:solidFill>
                  <a:srgbClr val="FF0000"/>
                </a:solidFill>
              </a:rPr>
              <a:t>football teams</a:t>
            </a:r>
          </a:p>
          <a:p>
            <a:pPr marL="0" indent="0">
              <a:lnSpc>
                <a:spcPct val="120000"/>
              </a:lnSpc>
              <a:spcBef>
                <a:spcPts val="0"/>
              </a:spcBef>
              <a:buNone/>
            </a:pPr>
            <a:endParaRPr lang="en-US" sz="1200" baseline="-25000" dirty="0">
              <a:solidFill>
                <a:srgbClr val="FF0000"/>
              </a:solidFill>
            </a:endParaRPr>
          </a:p>
          <a:p>
            <a:pPr marL="0" indent="0">
              <a:lnSpc>
                <a:spcPct val="120000"/>
              </a:lnSpc>
              <a:spcBef>
                <a:spcPts val="0"/>
              </a:spcBef>
              <a:buNone/>
            </a:pPr>
            <a:r>
              <a:rPr lang="en-US" sz="1200" dirty="0"/>
              <a:t>b) 90% CI for </a:t>
            </a:r>
            <a:r>
              <a:rPr lang="el-GR" sz="1200" dirty="0"/>
              <a:t>μ</a:t>
            </a:r>
            <a:r>
              <a:rPr lang="el-GR" sz="1200" baseline="-25000" dirty="0"/>
              <a:t>1</a:t>
            </a:r>
            <a:r>
              <a:rPr lang="el-GR" sz="1200" dirty="0"/>
              <a:t> </a:t>
            </a:r>
            <a:r>
              <a:rPr lang="en-US" sz="1200" dirty="0"/>
              <a:t>- </a:t>
            </a:r>
            <a:r>
              <a:rPr lang="el-GR" sz="1200" dirty="0"/>
              <a:t>μ</a:t>
            </a:r>
            <a:r>
              <a:rPr lang="el-GR" sz="1200" baseline="-25000" dirty="0"/>
              <a:t>2</a:t>
            </a:r>
            <a:r>
              <a:rPr lang="en-US" sz="1200" dirty="0"/>
              <a:t> → (-0.1, 0.2) </a:t>
            </a:r>
            <a:r>
              <a:rPr lang="en-US" sz="1200" dirty="0">
                <a:solidFill>
                  <a:srgbClr val="7030A0"/>
                </a:solidFill>
              </a:rPr>
              <a:t>→ </a:t>
            </a:r>
            <a:r>
              <a:rPr lang="en-US" sz="1200" i="1" dirty="0">
                <a:solidFill>
                  <a:srgbClr val="7030A0"/>
                </a:solidFill>
              </a:rPr>
              <a:t>Here we can’t say definitively that one mean is greater, so our wording needs to reflect that </a:t>
            </a:r>
            <a:r>
              <a:rPr lang="el-GR" sz="1200" i="1" dirty="0">
                <a:solidFill>
                  <a:srgbClr val="7030A0"/>
                </a:solidFill>
              </a:rPr>
              <a:t>μ</a:t>
            </a:r>
            <a:r>
              <a:rPr lang="el-GR" sz="1200" i="1" baseline="-25000" dirty="0">
                <a:solidFill>
                  <a:srgbClr val="7030A0"/>
                </a:solidFill>
              </a:rPr>
              <a:t>1</a:t>
            </a:r>
            <a:r>
              <a:rPr lang="en-US" sz="1200" i="1" dirty="0">
                <a:solidFill>
                  <a:srgbClr val="7030A0"/>
                </a:solidFill>
              </a:rPr>
              <a:t> can be less than OR greater than </a:t>
            </a:r>
            <a:r>
              <a:rPr lang="el-GR" sz="1200" i="1" dirty="0">
                <a:solidFill>
                  <a:srgbClr val="7030A0"/>
                </a:solidFill>
              </a:rPr>
              <a:t>μ</a:t>
            </a:r>
            <a:r>
              <a:rPr lang="el-GR" sz="1200" i="1" baseline="-25000" dirty="0">
                <a:solidFill>
                  <a:srgbClr val="7030A0"/>
                </a:solidFill>
              </a:rPr>
              <a:t>2</a:t>
            </a:r>
            <a:r>
              <a:rPr lang="en-US" sz="1200" i="1" dirty="0">
                <a:solidFill>
                  <a:srgbClr val="7030A0"/>
                </a:solidFill>
              </a:rPr>
              <a:t> (this wording is a little less straightforward than before)</a:t>
            </a:r>
            <a:endParaRPr lang="en-US" sz="1200" i="1" baseline="-25000" dirty="0">
              <a:solidFill>
                <a:srgbClr val="7030A0"/>
              </a:solidFill>
            </a:endParaRPr>
          </a:p>
          <a:p>
            <a:pPr marL="0" indent="0">
              <a:lnSpc>
                <a:spcPct val="120000"/>
              </a:lnSpc>
              <a:spcBef>
                <a:spcPts val="0"/>
              </a:spcBef>
              <a:buNone/>
            </a:pPr>
            <a:endParaRPr lang="en-US" sz="1200" dirty="0"/>
          </a:p>
          <a:p>
            <a:pPr marL="0" indent="0">
              <a:lnSpc>
                <a:spcPct val="120000"/>
              </a:lnSpc>
              <a:spcBef>
                <a:spcPts val="0"/>
              </a:spcBef>
              <a:buNone/>
            </a:pPr>
            <a:r>
              <a:rPr lang="en-US" sz="1200" i="1" dirty="0">
                <a:solidFill>
                  <a:srgbClr val="FF0000"/>
                </a:solidFill>
              </a:rPr>
              <a:t>We are 90% the that true mean height of </a:t>
            </a:r>
            <a:r>
              <a:rPr lang="en-US" sz="1200" i="1" u="sng" dirty="0">
                <a:solidFill>
                  <a:srgbClr val="FF0000"/>
                </a:solidFill>
              </a:rPr>
              <a:t>football teams</a:t>
            </a:r>
            <a:r>
              <a:rPr lang="en-US" sz="1200" i="1" dirty="0">
                <a:solidFill>
                  <a:srgbClr val="FF0000"/>
                </a:solidFill>
              </a:rPr>
              <a:t> is between </a:t>
            </a:r>
            <a:r>
              <a:rPr lang="en-US" sz="1200" i="1" u="sng" dirty="0">
                <a:solidFill>
                  <a:srgbClr val="FF0000"/>
                </a:solidFill>
              </a:rPr>
              <a:t>0.1 meters less than</a:t>
            </a:r>
            <a:r>
              <a:rPr lang="en-US" sz="1200" i="1" dirty="0">
                <a:solidFill>
                  <a:srgbClr val="FF0000"/>
                </a:solidFill>
              </a:rPr>
              <a:t> OR </a:t>
            </a:r>
            <a:r>
              <a:rPr lang="en-US" sz="1200" i="1" u="sng" dirty="0">
                <a:solidFill>
                  <a:srgbClr val="FF0000"/>
                </a:solidFill>
              </a:rPr>
              <a:t>0.2 meters greater than</a:t>
            </a:r>
            <a:r>
              <a:rPr lang="en-US" sz="1200" i="1" dirty="0">
                <a:solidFill>
                  <a:srgbClr val="FF0000"/>
                </a:solidFill>
              </a:rPr>
              <a:t> the true mean height of </a:t>
            </a:r>
            <a:r>
              <a:rPr lang="en-US" sz="1200" i="1" u="sng" dirty="0">
                <a:solidFill>
                  <a:srgbClr val="FF0000"/>
                </a:solidFill>
              </a:rPr>
              <a:t>soccer teams</a:t>
            </a:r>
          </a:p>
          <a:p>
            <a:pPr marL="0" indent="0">
              <a:lnSpc>
                <a:spcPct val="120000"/>
              </a:lnSpc>
              <a:spcBef>
                <a:spcPts val="0"/>
              </a:spcBef>
              <a:buNone/>
            </a:pPr>
            <a:endParaRPr lang="en-US" sz="1200" dirty="0"/>
          </a:p>
          <a:p>
            <a:pPr marL="0" indent="0">
              <a:lnSpc>
                <a:spcPct val="120000"/>
              </a:lnSpc>
              <a:spcBef>
                <a:spcPts val="0"/>
              </a:spcBef>
              <a:buNone/>
            </a:pPr>
            <a:r>
              <a:rPr lang="en-US" sz="1200" i="1" dirty="0">
                <a:solidFill>
                  <a:srgbClr val="7030A0"/>
                </a:solidFill>
              </a:rPr>
              <a:t>Or equivalently (rearranging with </a:t>
            </a:r>
            <a:r>
              <a:rPr lang="el-GR" sz="1200" i="1" dirty="0">
                <a:solidFill>
                  <a:srgbClr val="7030A0"/>
                </a:solidFill>
              </a:rPr>
              <a:t>μ</a:t>
            </a:r>
            <a:r>
              <a:rPr lang="en-US" sz="1200" i="1" baseline="-25000" dirty="0">
                <a:solidFill>
                  <a:srgbClr val="7030A0"/>
                </a:solidFill>
              </a:rPr>
              <a:t>2</a:t>
            </a:r>
            <a:r>
              <a:rPr lang="el-GR" sz="1200" i="1" dirty="0">
                <a:solidFill>
                  <a:srgbClr val="7030A0"/>
                </a:solidFill>
              </a:rPr>
              <a:t> </a:t>
            </a:r>
            <a:r>
              <a:rPr lang="en-US" sz="1200" i="1" dirty="0">
                <a:solidFill>
                  <a:srgbClr val="7030A0"/>
                </a:solidFill>
              </a:rPr>
              <a:t>- </a:t>
            </a:r>
            <a:r>
              <a:rPr lang="el-GR" sz="1200" i="1" dirty="0">
                <a:solidFill>
                  <a:srgbClr val="7030A0"/>
                </a:solidFill>
              </a:rPr>
              <a:t>μ</a:t>
            </a:r>
            <a:r>
              <a:rPr lang="en-US" sz="1200" i="1" baseline="-25000" dirty="0">
                <a:solidFill>
                  <a:srgbClr val="7030A0"/>
                </a:solidFill>
              </a:rPr>
              <a:t>1</a:t>
            </a:r>
            <a:r>
              <a:rPr lang="en-US" sz="1200" i="1" dirty="0">
                <a:solidFill>
                  <a:srgbClr val="7030A0"/>
                </a:solidFill>
              </a:rPr>
              <a:t>)</a:t>
            </a:r>
            <a:r>
              <a:rPr lang="en-US" sz="1200" i="1" dirty="0"/>
              <a:t>: </a:t>
            </a:r>
            <a:r>
              <a:rPr lang="en-US" sz="1200" i="1" dirty="0">
                <a:solidFill>
                  <a:srgbClr val="FF0000"/>
                </a:solidFill>
              </a:rPr>
              <a:t>We are 90% confident that the population mean height of </a:t>
            </a:r>
            <a:r>
              <a:rPr lang="en-US" sz="1200" i="1" u="sng" dirty="0">
                <a:solidFill>
                  <a:srgbClr val="FF0000"/>
                </a:solidFill>
              </a:rPr>
              <a:t>soccer teams</a:t>
            </a:r>
            <a:r>
              <a:rPr lang="en-US" sz="1200" i="1" dirty="0">
                <a:solidFill>
                  <a:srgbClr val="FF0000"/>
                </a:solidFill>
              </a:rPr>
              <a:t> is between </a:t>
            </a:r>
            <a:r>
              <a:rPr lang="en-US" sz="1200" i="1" u="sng" dirty="0">
                <a:solidFill>
                  <a:srgbClr val="FF0000"/>
                </a:solidFill>
              </a:rPr>
              <a:t>0.2 meters less than</a:t>
            </a:r>
            <a:r>
              <a:rPr lang="en-US" sz="1200" i="1" dirty="0">
                <a:solidFill>
                  <a:srgbClr val="FF0000"/>
                </a:solidFill>
              </a:rPr>
              <a:t> OR </a:t>
            </a:r>
            <a:r>
              <a:rPr lang="en-US" sz="1200" i="1" u="sng" dirty="0">
                <a:solidFill>
                  <a:srgbClr val="FF0000"/>
                </a:solidFill>
              </a:rPr>
              <a:t>0.1 meters greater than</a:t>
            </a:r>
            <a:r>
              <a:rPr lang="en-US" sz="1200" i="1" dirty="0">
                <a:solidFill>
                  <a:srgbClr val="FF0000"/>
                </a:solidFill>
              </a:rPr>
              <a:t> the population mean height of </a:t>
            </a:r>
            <a:r>
              <a:rPr lang="en-US" sz="1200" i="1" u="sng" dirty="0">
                <a:solidFill>
                  <a:srgbClr val="FF0000"/>
                </a:solidFill>
              </a:rPr>
              <a:t>football teams</a:t>
            </a:r>
          </a:p>
          <a:p>
            <a:pPr marL="0" indent="0">
              <a:lnSpc>
                <a:spcPct val="120000"/>
              </a:lnSpc>
              <a:spcBef>
                <a:spcPts val="0"/>
              </a:spcBef>
              <a:buNone/>
            </a:pPr>
            <a:endParaRPr lang="en-US" sz="1200" dirty="0"/>
          </a:p>
          <a:p>
            <a:pPr marL="0" indent="0">
              <a:lnSpc>
                <a:spcPct val="120000"/>
              </a:lnSpc>
              <a:spcBef>
                <a:spcPts val="0"/>
              </a:spcBef>
              <a:buNone/>
            </a:pPr>
            <a:r>
              <a:rPr lang="en-US" sz="1200" dirty="0"/>
              <a:t>c) 95% CI for </a:t>
            </a:r>
            <a:r>
              <a:rPr lang="el-GR" sz="1200" dirty="0"/>
              <a:t>μ</a:t>
            </a:r>
            <a:r>
              <a:rPr lang="el-GR" sz="1200" baseline="-25000" dirty="0"/>
              <a:t>1</a:t>
            </a:r>
            <a:r>
              <a:rPr lang="el-GR" sz="1200" dirty="0"/>
              <a:t> </a:t>
            </a:r>
            <a:r>
              <a:rPr lang="en-US" sz="1200" dirty="0"/>
              <a:t>- </a:t>
            </a:r>
            <a:r>
              <a:rPr lang="el-GR" sz="1200" dirty="0"/>
              <a:t>μ</a:t>
            </a:r>
            <a:r>
              <a:rPr lang="el-GR" sz="1200" baseline="-25000" dirty="0"/>
              <a:t>2</a:t>
            </a:r>
            <a:r>
              <a:rPr lang="en-US" sz="1200" dirty="0"/>
              <a:t> &gt; 0→ (0.03, 0.36)</a:t>
            </a:r>
            <a:r>
              <a:rPr lang="en-US" sz="1200" dirty="0">
                <a:solidFill>
                  <a:srgbClr val="7030A0"/>
                </a:solidFill>
              </a:rPr>
              <a:t> → </a:t>
            </a:r>
            <a:r>
              <a:rPr lang="en-US" sz="1200" i="1" dirty="0">
                <a:solidFill>
                  <a:srgbClr val="7030A0"/>
                </a:solidFill>
              </a:rPr>
              <a:t>We know this interval indicates</a:t>
            </a:r>
            <a:r>
              <a:rPr lang="el-GR" sz="1200" i="1" dirty="0">
                <a:solidFill>
                  <a:srgbClr val="7030A0"/>
                </a:solidFill>
              </a:rPr>
              <a:t> μ</a:t>
            </a:r>
            <a:r>
              <a:rPr lang="el-GR" sz="1200" i="1" baseline="-25000" dirty="0">
                <a:solidFill>
                  <a:srgbClr val="7030A0"/>
                </a:solidFill>
              </a:rPr>
              <a:t>1</a:t>
            </a:r>
            <a:r>
              <a:rPr lang="el-GR" sz="1200" i="1" dirty="0">
                <a:solidFill>
                  <a:srgbClr val="7030A0"/>
                </a:solidFill>
              </a:rPr>
              <a:t> </a:t>
            </a:r>
            <a:r>
              <a:rPr lang="en-US" sz="1200" i="1" dirty="0">
                <a:solidFill>
                  <a:srgbClr val="7030A0"/>
                </a:solidFill>
              </a:rPr>
              <a:t>&gt; </a:t>
            </a:r>
            <a:r>
              <a:rPr lang="el-GR" sz="1200" i="1" dirty="0">
                <a:solidFill>
                  <a:srgbClr val="7030A0"/>
                </a:solidFill>
              </a:rPr>
              <a:t>μ</a:t>
            </a:r>
            <a:r>
              <a:rPr lang="el-GR" sz="1200" i="1" baseline="-25000" dirty="0">
                <a:solidFill>
                  <a:srgbClr val="7030A0"/>
                </a:solidFill>
              </a:rPr>
              <a:t>2</a:t>
            </a:r>
            <a:r>
              <a:rPr lang="en-US" sz="1200" i="1" dirty="0">
                <a:solidFill>
                  <a:srgbClr val="7030A0"/>
                </a:solidFill>
              </a:rPr>
              <a:t>. So we can again </a:t>
            </a:r>
            <a:r>
              <a:rPr lang="en-US" sz="1200" i="1" u="sng" dirty="0">
                <a:solidFill>
                  <a:srgbClr val="7030A0"/>
                </a:solidFill>
              </a:rPr>
              <a:t>phrase our CI interpretation in that way</a:t>
            </a:r>
            <a:r>
              <a:rPr lang="en-US" sz="1200" i="1" dirty="0">
                <a:solidFill>
                  <a:srgbClr val="7030A0"/>
                </a:solidFill>
              </a:rPr>
              <a:t>:</a:t>
            </a:r>
          </a:p>
          <a:p>
            <a:pPr marL="0" indent="0">
              <a:lnSpc>
                <a:spcPct val="120000"/>
              </a:lnSpc>
              <a:spcBef>
                <a:spcPts val="0"/>
              </a:spcBef>
              <a:buNone/>
            </a:pPr>
            <a:endParaRPr lang="en-US" sz="1200" dirty="0"/>
          </a:p>
          <a:p>
            <a:pPr marL="0" indent="0">
              <a:lnSpc>
                <a:spcPct val="120000"/>
              </a:lnSpc>
              <a:spcBef>
                <a:spcPts val="0"/>
              </a:spcBef>
              <a:buNone/>
            </a:pPr>
            <a:r>
              <a:rPr lang="en-US" sz="1200" i="1" dirty="0">
                <a:solidFill>
                  <a:srgbClr val="FF0000"/>
                </a:solidFill>
              </a:rPr>
              <a:t>We are 95% confident that the true mean height of </a:t>
            </a:r>
            <a:r>
              <a:rPr lang="en-US" sz="1200" i="1" u="sng" dirty="0">
                <a:solidFill>
                  <a:srgbClr val="FF0000"/>
                </a:solidFill>
              </a:rPr>
              <a:t>football teams</a:t>
            </a:r>
            <a:r>
              <a:rPr lang="en-US" sz="1200" i="1" dirty="0">
                <a:solidFill>
                  <a:srgbClr val="FF0000"/>
                </a:solidFill>
              </a:rPr>
              <a:t> is between 0.03 and 0.36 meters </a:t>
            </a:r>
            <a:r>
              <a:rPr lang="en-US" sz="1200" i="1" u="sng" dirty="0">
                <a:solidFill>
                  <a:srgbClr val="FF0000"/>
                </a:solidFill>
              </a:rPr>
              <a:t>taller than</a:t>
            </a:r>
            <a:r>
              <a:rPr lang="en-US" sz="1200" i="1" dirty="0">
                <a:solidFill>
                  <a:srgbClr val="FF0000"/>
                </a:solidFill>
              </a:rPr>
              <a:t> the true mean height of </a:t>
            </a:r>
            <a:r>
              <a:rPr lang="en-US" sz="1200" i="1" u="sng" dirty="0">
                <a:solidFill>
                  <a:srgbClr val="FF0000"/>
                </a:solidFill>
              </a:rPr>
              <a:t>soccer teams</a:t>
            </a:r>
          </a:p>
          <a:p>
            <a:pPr marL="0" indent="0">
              <a:lnSpc>
                <a:spcPct val="120000"/>
              </a:lnSpc>
              <a:spcBef>
                <a:spcPts val="0"/>
              </a:spcBef>
              <a:buNone/>
            </a:pPr>
            <a:endParaRPr lang="en-US" sz="1200" i="1" dirty="0">
              <a:solidFill>
                <a:srgbClr val="FF0000"/>
              </a:solidFill>
            </a:endParaRPr>
          </a:p>
          <a:p>
            <a:pPr marL="0" indent="0">
              <a:lnSpc>
                <a:spcPct val="120000"/>
              </a:lnSpc>
              <a:spcBef>
                <a:spcPts val="0"/>
              </a:spcBef>
              <a:buNone/>
            </a:pPr>
            <a:r>
              <a:rPr lang="en-US" sz="1200" i="1" dirty="0">
                <a:solidFill>
                  <a:srgbClr val="7030A0"/>
                </a:solidFill>
              </a:rPr>
              <a:t>Or equivalently (rearranging with </a:t>
            </a:r>
            <a:r>
              <a:rPr lang="el-GR" sz="1200" i="1" dirty="0">
                <a:solidFill>
                  <a:srgbClr val="7030A0"/>
                </a:solidFill>
              </a:rPr>
              <a:t>μ</a:t>
            </a:r>
            <a:r>
              <a:rPr lang="en-US" sz="1200" i="1" baseline="-25000" dirty="0">
                <a:solidFill>
                  <a:srgbClr val="7030A0"/>
                </a:solidFill>
              </a:rPr>
              <a:t>2</a:t>
            </a:r>
            <a:r>
              <a:rPr lang="el-GR" sz="1200" i="1" dirty="0">
                <a:solidFill>
                  <a:srgbClr val="7030A0"/>
                </a:solidFill>
              </a:rPr>
              <a:t> </a:t>
            </a:r>
            <a:r>
              <a:rPr lang="en-US" sz="1200" i="1" dirty="0">
                <a:solidFill>
                  <a:srgbClr val="7030A0"/>
                </a:solidFill>
              </a:rPr>
              <a:t>&lt; </a:t>
            </a:r>
            <a:r>
              <a:rPr lang="el-GR" sz="1200" i="1" dirty="0">
                <a:solidFill>
                  <a:srgbClr val="7030A0"/>
                </a:solidFill>
              </a:rPr>
              <a:t>μ</a:t>
            </a:r>
            <a:r>
              <a:rPr lang="en-US" sz="1200" i="1" baseline="-25000" dirty="0">
                <a:solidFill>
                  <a:srgbClr val="7030A0"/>
                </a:solidFill>
              </a:rPr>
              <a:t>1</a:t>
            </a:r>
            <a:r>
              <a:rPr lang="en-US" sz="1200" i="1" dirty="0">
                <a:solidFill>
                  <a:srgbClr val="7030A0"/>
                </a:solidFill>
              </a:rPr>
              <a:t>)</a:t>
            </a:r>
            <a:r>
              <a:rPr lang="en-US" sz="1200" i="1" dirty="0"/>
              <a:t>: </a:t>
            </a:r>
            <a:r>
              <a:rPr lang="en-US" sz="1200" i="1" dirty="0">
                <a:solidFill>
                  <a:srgbClr val="FF0000"/>
                </a:solidFill>
              </a:rPr>
              <a:t>We are 95% confident that the population mean height of </a:t>
            </a:r>
            <a:r>
              <a:rPr lang="en-US" sz="1200" i="1" u="sng" dirty="0">
                <a:solidFill>
                  <a:srgbClr val="FF0000"/>
                </a:solidFill>
              </a:rPr>
              <a:t>soccer players</a:t>
            </a:r>
            <a:r>
              <a:rPr lang="en-US" sz="1200" i="1" dirty="0">
                <a:solidFill>
                  <a:srgbClr val="FF0000"/>
                </a:solidFill>
              </a:rPr>
              <a:t> is between 0.03 and 0.36 meters </a:t>
            </a:r>
            <a:r>
              <a:rPr lang="en-US" sz="1200" i="1" u="sng" dirty="0">
                <a:solidFill>
                  <a:srgbClr val="FF0000"/>
                </a:solidFill>
              </a:rPr>
              <a:t>shorter than</a:t>
            </a:r>
            <a:r>
              <a:rPr lang="en-US" sz="1200" i="1" dirty="0">
                <a:solidFill>
                  <a:srgbClr val="FF0000"/>
                </a:solidFill>
              </a:rPr>
              <a:t> the population mean height of </a:t>
            </a:r>
            <a:r>
              <a:rPr lang="en-US" sz="1200" i="1" u="sng" dirty="0">
                <a:solidFill>
                  <a:srgbClr val="FF0000"/>
                </a:solidFill>
              </a:rPr>
              <a:t>football players</a:t>
            </a:r>
          </a:p>
          <a:p>
            <a:pPr marL="0" indent="0">
              <a:lnSpc>
                <a:spcPct val="120000"/>
              </a:lnSpc>
              <a:spcBef>
                <a:spcPts val="0"/>
              </a:spcBef>
              <a:buNone/>
            </a:pPr>
            <a:endParaRPr lang="en-US" sz="1200" dirty="0"/>
          </a:p>
          <a:p>
            <a:pPr marL="0" indent="0">
              <a:lnSpc>
                <a:spcPct val="120000"/>
              </a:lnSpc>
              <a:spcBef>
                <a:spcPts val="0"/>
              </a:spcBef>
              <a:buNone/>
            </a:pPr>
            <a:endParaRPr lang="en-US" sz="1200" dirty="0"/>
          </a:p>
        </p:txBody>
      </p:sp>
    </p:spTree>
    <p:extLst>
      <p:ext uri="{BB962C8B-B14F-4D97-AF65-F5344CB8AC3E}">
        <p14:creationId xmlns:p14="http://schemas.microsoft.com/office/powerpoint/2010/main" val="2155194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2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899715"/>
            <a:ext cx="11772900" cy="5058569"/>
          </a:xfrm>
        </p:spPr>
        <p:txBody>
          <a:bodyPr>
            <a:noAutofit/>
          </a:bodyPr>
          <a:lstStyle/>
          <a:p>
            <a:pPr marL="0" indent="0">
              <a:lnSpc>
                <a:spcPct val="120000"/>
              </a:lnSpc>
              <a:spcBef>
                <a:spcPts val="0"/>
              </a:spcBef>
              <a:buNone/>
            </a:pPr>
            <a:r>
              <a:rPr lang="en-US" sz="1600" b="1" dirty="0"/>
              <a:t>Problem</a:t>
            </a:r>
            <a:r>
              <a:rPr lang="en-US" sz="1600" dirty="0"/>
              <a:t>: Based on the parameters below, interpret each of the following Confidence Intervals. Then determine if you would reject or fail to the corresponding Hypothesis Test.</a:t>
            </a:r>
          </a:p>
          <a:p>
            <a:pPr marL="0" indent="0">
              <a:lnSpc>
                <a:spcPct val="120000"/>
              </a:lnSpc>
              <a:spcBef>
                <a:spcPts val="0"/>
              </a:spcBef>
              <a:buNone/>
            </a:pPr>
            <a:endParaRPr lang="en-US" sz="1600" dirty="0"/>
          </a:p>
          <a:p>
            <a:pPr marL="0" lvl="0" indent="0">
              <a:lnSpc>
                <a:spcPct val="120000"/>
              </a:lnSpc>
              <a:spcBef>
                <a:spcPts val="0"/>
              </a:spcBef>
              <a:buNone/>
            </a:pPr>
            <a:r>
              <a:rPr lang="en-US" sz="1600" dirty="0"/>
              <a:t>Let </a:t>
            </a:r>
            <a:r>
              <a:rPr lang="el-GR" sz="1600" dirty="0"/>
              <a:t>μ</a:t>
            </a:r>
            <a:r>
              <a:rPr lang="el-GR" sz="1600" baseline="-25000" dirty="0"/>
              <a:t>1</a:t>
            </a:r>
            <a:r>
              <a:rPr lang="el-GR" sz="1600" dirty="0"/>
              <a:t> = </a:t>
            </a:r>
            <a:r>
              <a:rPr lang="en-US" sz="1600" dirty="0"/>
              <a:t>population mean price ($) at an Italian restaurant</a:t>
            </a:r>
          </a:p>
          <a:p>
            <a:pPr marL="0" lvl="0" indent="0">
              <a:lnSpc>
                <a:spcPct val="120000"/>
              </a:lnSpc>
              <a:spcBef>
                <a:spcPts val="0"/>
              </a:spcBef>
              <a:buNone/>
            </a:pPr>
            <a:r>
              <a:rPr lang="en-US" sz="1600" dirty="0"/>
              <a:t>Let </a:t>
            </a:r>
            <a:r>
              <a:rPr lang="el-GR" sz="1600" dirty="0"/>
              <a:t>μ</a:t>
            </a:r>
            <a:r>
              <a:rPr lang="el-GR" sz="1600" baseline="-25000" dirty="0"/>
              <a:t>2</a:t>
            </a:r>
            <a:r>
              <a:rPr lang="el-GR" sz="1600" dirty="0"/>
              <a:t> = </a:t>
            </a:r>
            <a:r>
              <a:rPr lang="en-US" sz="1600" dirty="0"/>
              <a:t>population mean price ($) at a Mexican restaurant</a:t>
            </a:r>
          </a:p>
          <a:p>
            <a:pPr marL="0" lvl="0" indent="0">
              <a:lnSpc>
                <a:spcPct val="120000"/>
              </a:lnSpc>
              <a:spcBef>
                <a:spcPts val="0"/>
              </a:spcBef>
              <a:buNone/>
            </a:pPr>
            <a:endParaRPr lang="en-US" sz="1600" dirty="0"/>
          </a:p>
          <a:p>
            <a:pPr marL="0" lvl="0" indent="0">
              <a:lnSpc>
                <a:spcPct val="120000"/>
              </a:lnSpc>
              <a:spcBef>
                <a:spcPts val="0"/>
              </a:spcBef>
              <a:buNone/>
            </a:pPr>
            <a:r>
              <a:rPr lang="en-US" sz="1600" dirty="0"/>
              <a:t>H</a:t>
            </a:r>
            <a:r>
              <a:rPr lang="en-US" sz="1600" baseline="-25000" dirty="0"/>
              <a:t>0</a:t>
            </a:r>
            <a:r>
              <a:rPr lang="en-US" sz="1600" dirty="0"/>
              <a:t>: µ</a:t>
            </a:r>
            <a:r>
              <a:rPr lang="en-US" sz="1600" baseline="-25000" dirty="0"/>
              <a:t>1</a:t>
            </a:r>
            <a:r>
              <a:rPr lang="en-US" sz="1600" dirty="0"/>
              <a:t> - µ</a:t>
            </a:r>
            <a:r>
              <a:rPr lang="en-US" sz="1600" baseline="-25000" dirty="0"/>
              <a:t>2</a:t>
            </a:r>
            <a:r>
              <a:rPr lang="en-US" sz="1600" dirty="0"/>
              <a:t> = 0</a:t>
            </a:r>
          </a:p>
          <a:p>
            <a:pPr marL="0" indent="0">
              <a:lnSpc>
                <a:spcPct val="120000"/>
              </a:lnSpc>
              <a:spcBef>
                <a:spcPts val="0"/>
              </a:spcBef>
              <a:buNone/>
            </a:pPr>
            <a:r>
              <a:rPr lang="en-US" sz="1600" dirty="0"/>
              <a:t>H</a:t>
            </a:r>
            <a:r>
              <a:rPr lang="en-US" sz="1600" baseline="-25000" dirty="0"/>
              <a:t>A</a:t>
            </a:r>
            <a:r>
              <a:rPr lang="en-US" sz="1600" dirty="0"/>
              <a:t>: µ</a:t>
            </a:r>
            <a:r>
              <a:rPr lang="en-US" sz="1600" baseline="-25000" dirty="0"/>
              <a:t>1</a:t>
            </a:r>
            <a:r>
              <a:rPr lang="en-US" sz="1600" dirty="0"/>
              <a:t> - µ</a:t>
            </a:r>
            <a:r>
              <a:rPr lang="en-US" sz="1600" baseline="-25000" dirty="0"/>
              <a:t>2  </a:t>
            </a:r>
            <a:r>
              <a:rPr lang="en-US" sz="1600" dirty="0"/>
              <a:t>≠ 0</a:t>
            </a:r>
          </a:p>
          <a:p>
            <a:pPr marL="0" lvl="0" indent="0">
              <a:lnSpc>
                <a:spcPct val="120000"/>
              </a:lnSpc>
              <a:spcBef>
                <a:spcPts val="0"/>
              </a:spcBef>
              <a:buNone/>
            </a:pPr>
            <a:endParaRPr lang="en-US" sz="1600" dirty="0"/>
          </a:p>
          <a:p>
            <a:pPr marL="0" indent="0">
              <a:lnSpc>
                <a:spcPct val="120000"/>
              </a:lnSpc>
              <a:spcBef>
                <a:spcPts val="0"/>
              </a:spcBef>
              <a:buNone/>
            </a:pPr>
            <a:r>
              <a:rPr lang="en-US" sz="1600" dirty="0"/>
              <a:t>a) 85%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 (-30, -3)</a:t>
            </a:r>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endParaRPr lang="en-US" sz="1600" baseline="-25000" dirty="0">
              <a:solidFill>
                <a:srgbClr val="FF0000"/>
              </a:solidFill>
            </a:endParaRPr>
          </a:p>
          <a:p>
            <a:pPr marL="0" indent="0">
              <a:lnSpc>
                <a:spcPct val="120000"/>
              </a:lnSpc>
              <a:spcBef>
                <a:spcPts val="0"/>
              </a:spcBef>
              <a:buNone/>
            </a:pPr>
            <a:r>
              <a:rPr lang="en-US" sz="1600" dirty="0"/>
              <a:t>b) 90%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 (-5, 20)</a:t>
            </a:r>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r>
              <a:rPr lang="en-US" sz="1600" dirty="0"/>
              <a:t>c) 95%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&gt; 0→ (3, 10)</a:t>
            </a:r>
          </a:p>
          <a:p>
            <a:pPr marL="0" indent="0">
              <a:lnSpc>
                <a:spcPct val="120000"/>
              </a:lnSpc>
              <a:spcBef>
                <a:spcPts val="0"/>
              </a:spcBef>
              <a:buNone/>
            </a:pPr>
            <a:endParaRPr lang="en-US" sz="1600" dirty="0"/>
          </a:p>
          <a:p>
            <a:pPr marL="0" indent="0">
              <a:lnSpc>
                <a:spcPct val="120000"/>
              </a:lnSpc>
              <a:spcBef>
                <a:spcPts val="0"/>
              </a:spcBef>
              <a:buNone/>
            </a:pPr>
            <a:endParaRPr lang="en-US" sz="1600" dirty="0"/>
          </a:p>
        </p:txBody>
      </p:sp>
    </p:spTree>
    <p:extLst>
      <p:ext uri="{BB962C8B-B14F-4D97-AF65-F5344CB8AC3E}">
        <p14:creationId xmlns:p14="http://schemas.microsoft.com/office/powerpoint/2010/main" val="4068211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2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899715"/>
            <a:ext cx="11772900" cy="5058569"/>
          </a:xfrm>
        </p:spPr>
        <p:txBody>
          <a:bodyPr>
            <a:noAutofit/>
          </a:bodyPr>
          <a:lstStyle/>
          <a:p>
            <a:pPr marL="0" indent="0">
              <a:lnSpc>
                <a:spcPct val="120000"/>
              </a:lnSpc>
              <a:spcBef>
                <a:spcPts val="0"/>
              </a:spcBef>
              <a:buNone/>
            </a:pPr>
            <a:r>
              <a:rPr lang="en-US" sz="1300" b="1" dirty="0"/>
              <a:t>Problem</a:t>
            </a:r>
            <a:r>
              <a:rPr lang="en-US" sz="1300" dirty="0"/>
              <a:t>: Based on the parameters below, interpret each of the following Confidence Intervals. Then determine if you would reject or fail to the corresponding Hypothesis Test.</a:t>
            </a:r>
          </a:p>
          <a:p>
            <a:pPr marL="0" indent="0">
              <a:lnSpc>
                <a:spcPct val="120000"/>
              </a:lnSpc>
              <a:spcBef>
                <a:spcPts val="0"/>
              </a:spcBef>
              <a:buNone/>
            </a:pPr>
            <a:endParaRPr lang="en-US" sz="1300" dirty="0"/>
          </a:p>
          <a:p>
            <a:pPr marL="0" lvl="0" indent="0">
              <a:lnSpc>
                <a:spcPct val="120000"/>
              </a:lnSpc>
              <a:spcBef>
                <a:spcPts val="0"/>
              </a:spcBef>
              <a:buNone/>
            </a:pPr>
            <a:r>
              <a:rPr lang="en-US" sz="1300" dirty="0"/>
              <a:t>Let </a:t>
            </a:r>
            <a:r>
              <a:rPr lang="el-GR" sz="1300" dirty="0"/>
              <a:t>μ</a:t>
            </a:r>
            <a:r>
              <a:rPr lang="el-GR" sz="1300" baseline="-25000" dirty="0"/>
              <a:t>1</a:t>
            </a:r>
            <a:r>
              <a:rPr lang="el-GR" sz="1300" dirty="0"/>
              <a:t> = </a:t>
            </a:r>
            <a:r>
              <a:rPr lang="en-US" sz="1300" dirty="0"/>
              <a:t>population mean price ($) at an Italian restaurant</a:t>
            </a:r>
          </a:p>
          <a:p>
            <a:pPr marL="0" lvl="0" indent="0">
              <a:lnSpc>
                <a:spcPct val="120000"/>
              </a:lnSpc>
              <a:spcBef>
                <a:spcPts val="0"/>
              </a:spcBef>
              <a:buNone/>
            </a:pPr>
            <a:r>
              <a:rPr lang="en-US" sz="1300" dirty="0"/>
              <a:t>Let </a:t>
            </a:r>
            <a:r>
              <a:rPr lang="el-GR" sz="1300" dirty="0"/>
              <a:t>μ</a:t>
            </a:r>
            <a:r>
              <a:rPr lang="el-GR" sz="1300" baseline="-25000" dirty="0"/>
              <a:t>2</a:t>
            </a:r>
            <a:r>
              <a:rPr lang="el-GR" sz="1300" dirty="0"/>
              <a:t> = </a:t>
            </a:r>
            <a:r>
              <a:rPr lang="en-US" sz="1300" dirty="0"/>
              <a:t>population mean price ($) at a Mexican restaurant</a:t>
            </a:r>
          </a:p>
          <a:p>
            <a:pPr marL="0" lvl="0" indent="0">
              <a:lnSpc>
                <a:spcPct val="120000"/>
              </a:lnSpc>
              <a:spcBef>
                <a:spcPts val="0"/>
              </a:spcBef>
              <a:buNone/>
            </a:pPr>
            <a:endParaRPr lang="en-US" sz="1300" dirty="0"/>
          </a:p>
          <a:p>
            <a:pPr marL="0" lvl="0" indent="0">
              <a:lnSpc>
                <a:spcPct val="120000"/>
              </a:lnSpc>
              <a:spcBef>
                <a:spcPts val="0"/>
              </a:spcBef>
              <a:buNone/>
            </a:pPr>
            <a:r>
              <a:rPr lang="en-US" sz="1300" dirty="0"/>
              <a:t>H</a:t>
            </a:r>
            <a:r>
              <a:rPr lang="en-US" sz="1300" baseline="-25000" dirty="0"/>
              <a:t>0</a:t>
            </a:r>
            <a:r>
              <a:rPr lang="en-US" sz="1300" dirty="0"/>
              <a:t>: µ</a:t>
            </a:r>
            <a:r>
              <a:rPr lang="en-US" sz="1300" baseline="-25000" dirty="0"/>
              <a:t>1</a:t>
            </a:r>
            <a:r>
              <a:rPr lang="en-US" sz="1300" dirty="0"/>
              <a:t> - µ</a:t>
            </a:r>
            <a:r>
              <a:rPr lang="en-US" sz="1300" baseline="-25000" dirty="0"/>
              <a:t>2</a:t>
            </a:r>
            <a:r>
              <a:rPr lang="en-US" sz="1300" dirty="0"/>
              <a:t> = 0</a:t>
            </a:r>
          </a:p>
          <a:p>
            <a:pPr marL="0" indent="0">
              <a:lnSpc>
                <a:spcPct val="120000"/>
              </a:lnSpc>
              <a:spcBef>
                <a:spcPts val="0"/>
              </a:spcBef>
              <a:buNone/>
            </a:pPr>
            <a:r>
              <a:rPr lang="en-US" sz="1300" dirty="0"/>
              <a:t>H</a:t>
            </a:r>
            <a:r>
              <a:rPr lang="en-US" sz="1300" baseline="-25000" dirty="0"/>
              <a:t>A</a:t>
            </a:r>
            <a:r>
              <a:rPr lang="en-US" sz="1300" dirty="0"/>
              <a:t>: µ</a:t>
            </a:r>
            <a:r>
              <a:rPr lang="en-US" sz="1300" baseline="-25000" dirty="0"/>
              <a:t>1</a:t>
            </a:r>
            <a:r>
              <a:rPr lang="en-US" sz="1300" dirty="0"/>
              <a:t> - µ</a:t>
            </a:r>
            <a:r>
              <a:rPr lang="en-US" sz="1300" baseline="-25000" dirty="0"/>
              <a:t>2  </a:t>
            </a:r>
            <a:r>
              <a:rPr lang="en-US" sz="1300" dirty="0"/>
              <a:t>≠ 0</a:t>
            </a:r>
          </a:p>
          <a:p>
            <a:pPr marL="0" lvl="0" indent="0">
              <a:lnSpc>
                <a:spcPct val="120000"/>
              </a:lnSpc>
              <a:spcBef>
                <a:spcPts val="0"/>
              </a:spcBef>
              <a:buNone/>
            </a:pPr>
            <a:endParaRPr lang="en-US" sz="1300" dirty="0"/>
          </a:p>
          <a:p>
            <a:pPr marL="0" indent="0">
              <a:lnSpc>
                <a:spcPct val="120000"/>
              </a:lnSpc>
              <a:spcBef>
                <a:spcPts val="0"/>
              </a:spcBef>
              <a:buNone/>
            </a:pPr>
            <a:r>
              <a:rPr lang="en-US" sz="1300" dirty="0"/>
              <a:t>a) 85% CI for </a:t>
            </a:r>
            <a:r>
              <a:rPr lang="el-GR" sz="1300" dirty="0"/>
              <a:t>μ</a:t>
            </a:r>
            <a:r>
              <a:rPr lang="el-GR" sz="1300" baseline="-25000" dirty="0"/>
              <a:t>1</a:t>
            </a:r>
            <a:r>
              <a:rPr lang="el-GR" sz="1300" dirty="0"/>
              <a:t> </a:t>
            </a:r>
            <a:r>
              <a:rPr lang="en-US" sz="1300" dirty="0"/>
              <a:t>- </a:t>
            </a:r>
            <a:r>
              <a:rPr lang="el-GR" sz="1300" dirty="0"/>
              <a:t>μ</a:t>
            </a:r>
            <a:r>
              <a:rPr lang="el-GR" sz="1300" baseline="-25000" dirty="0"/>
              <a:t>2</a:t>
            </a:r>
            <a:r>
              <a:rPr lang="en-US" sz="1300" dirty="0"/>
              <a:t> → (-30, -3)                                        </a:t>
            </a:r>
            <a:r>
              <a:rPr lang="en-US" sz="1300" b="1" dirty="0"/>
              <a:t>Reject test</a:t>
            </a:r>
            <a:r>
              <a:rPr lang="en-US" sz="1300" dirty="0"/>
              <a:t>! Difference of zero ↔ equal is NOT plausible based on interval (not captured)</a:t>
            </a:r>
          </a:p>
          <a:p>
            <a:pPr marL="0" indent="0">
              <a:lnSpc>
                <a:spcPct val="120000"/>
              </a:lnSpc>
              <a:spcBef>
                <a:spcPts val="0"/>
              </a:spcBef>
              <a:buNone/>
            </a:pPr>
            <a:endParaRPr lang="en-US" sz="1300" u="sng" dirty="0"/>
          </a:p>
          <a:p>
            <a:pPr marL="0" indent="0">
              <a:lnSpc>
                <a:spcPct val="120000"/>
              </a:lnSpc>
              <a:spcBef>
                <a:spcPts val="0"/>
              </a:spcBef>
              <a:buNone/>
            </a:pPr>
            <a:r>
              <a:rPr lang="en-US" sz="1300" i="1" dirty="0"/>
              <a:t>Options</a:t>
            </a:r>
          </a:p>
          <a:p>
            <a:pPr marL="342900" indent="-342900">
              <a:lnSpc>
                <a:spcPct val="120000"/>
              </a:lnSpc>
              <a:spcBef>
                <a:spcPts val="0"/>
              </a:spcBef>
              <a:buFont typeface="+mj-lt"/>
              <a:buAutoNum type="arabicPeriod"/>
            </a:pPr>
            <a:r>
              <a:rPr lang="en-US" sz="1300" i="1" dirty="0">
                <a:solidFill>
                  <a:srgbClr val="FF0000"/>
                </a:solidFill>
              </a:rPr>
              <a:t>I am 85% confident that the true mean price at the Italian restaurant is less than that of the true mean price at the Mexican restaurant </a:t>
            </a:r>
            <a:r>
              <a:rPr lang="en-US" sz="1300" i="1" dirty="0">
                <a:solidFill>
                  <a:srgbClr val="7030A0"/>
                </a:solidFill>
              </a:rPr>
              <a:t>→ Correct but MISSING the values of the CI! The whole goal of a CI is to find the range of plausible values, so use them in the interpretation!!</a:t>
            </a:r>
          </a:p>
          <a:p>
            <a:pPr marL="342900" indent="-342900">
              <a:lnSpc>
                <a:spcPct val="120000"/>
              </a:lnSpc>
              <a:spcBef>
                <a:spcPts val="0"/>
              </a:spcBef>
              <a:buFont typeface="+mj-lt"/>
              <a:buAutoNum type="arabicPeriod"/>
            </a:pPr>
            <a:r>
              <a:rPr lang="en-US" sz="1300" i="1" dirty="0">
                <a:solidFill>
                  <a:srgbClr val="FF0000"/>
                </a:solidFill>
              </a:rPr>
              <a:t>I am 85% confident that the true mean price at the Italian restaurant is less (-30, -3) than that of the true mean price at the Mexican restaurant </a:t>
            </a:r>
            <a:r>
              <a:rPr lang="en-US" sz="1300" i="1" dirty="0">
                <a:solidFill>
                  <a:srgbClr val="7030A0"/>
                </a:solidFill>
              </a:rPr>
              <a:t>→ Correct, but the phrasing for the values should be IMPROVED!! This is NOT how we would try to talk to someone when comparing the prices of two restaurants! Make it flow, how we would naturally speak it</a:t>
            </a:r>
          </a:p>
          <a:p>
            <a:pPr marL="342900" indent="-342900">
              <a:lnSpc>
                <a:spcPct val="120000"/>
              </a:lnSpc>
              <a:spcBef>
                <a:spcPts val="0"/>
              </a:spcBef>
              <a:buFont typeface="+mj-lt"/>
              <a:buAutoNum type="arabicPeriod"/>
            </a:pPr>
            <a:r>
              <a:rPr lang="en-US" sz="1300" i="1" dirty="0">
                <a:solidFill>
                  <a:srgbClr val="00B050"/>
                </a:solidFill>
              </a:rPr>
              <a:t>We are 85% confident that the true mean price of dinner at an Italian restaurant is between $3 and $30 less expensive than the true mean price of dinner at a Mexican restaurant </a:t>
            </a:r>
            <a:r>
              <a:rPr lang="en-US" sz="1300" i="1" dirty="0">
                <a:solidFill>
                  <a:srgbClr val="7030A0"/>
                </a:solidFill>
              </a:rPr>
              <a:t>→ PERFECT!!!, saying ‘less than’ takes care of the negatives and now it reads much better!</a:t>
            </a:r>
          </a:p>
          <a:p>
            <a:pPr marL="342900" indent="-342900">
              <a:lnSpc>
                <a:spcPct val="120000"/>
              </a:lnSpc>
              <a:spcBef>
                <a:spcPts val="0"/>
              </a:spcBef>
              <a:buFont typeface="+mj-lt"/>
              <a:buAutoNum type="arabicPeriod"/>
            </a:pPr>
            <a:r>
              <a:rPr lang="en-US" sz="1300" i="1" dirty="0">
                <a:solidFill>
                  <a:srgbClr val="FF0000"/>
                </a:solidFill>
              </a:rPr>
              <a:t>We are 85% confident that the true mean Mexican food price is $3 to $30 less expensive than the true mean of Italian food price </a:t>
            </a:r>
            <a:r>
              <a:rPr lang="en-US" sz="1300" i="1" dirty="0">
                <a:solidFill>
                  <a:srgbClr val="7030A0"/>
                </a:solidFill>
              </a:rPr>
              <a:t>→ WRONG!! We have a negative interval for the subtraction, so the second parameter must be larger LARGER (order matters in our </a:t>
            </a:r>
            <a:r>
              <a:rPr lang="en-US" sz="1300" i="1" dirty="0">
                <a:solidFill>
                  <a:srgbClr val="FF0000"/>
                </a:solidFill>
              </a:rPr>
              <a:t>interpretation). We could flip it to say it like option 5</a:t>
            </a:r>
          </a:p>
          <a:p>
            <a:pPr marL="342900" indent="-342900">
              <a:lnSpc>
                <a:spcPct val="120000"/>
              </a:lnSpc>
              <a:spcBef>
                <a:spcPts val="0"/>
              </a:spcBef>
              <a:buFont typeface="+mj-lt"/>
              <a:buAutoNum type="arabicPeriod"/>
            </a:pPr>
            <a:r>
              <a:rPr lang="en-US" sz="1300" i="1" dirty="0">
                <a:solidFill>
                  <a:srgbClr val="00B050"/>
                </a:solidFill>
              </a:rPr>
              <a:t>We are 85% confident that the true mean Mexican food price is $3 to $30 MORE expensive than the true mean of Italian food price </a:t>
            </a:r>
            <a:r>
              <a:rPr lang="en-US" sz="1300" i="1" dirty="0">
                <a:solidFill>
                  <a:srgbClr val="7030A0"/>
                </a:solidFill>
              </a:rPr>
              <a:t>→ Now this is CORRECT!! Italian less expensive is equivalent to Mexican more expensive!</a:t>
            </a:r>
            <a:endParaRPr lang="en-US" sz="1300" dirty="0"/>
          </a:p>
        </p:txBody>
      </p:sp>
      <p:grpSp>
        <p:nvGrpSpPr>
          <p:cNvPr id="62" name="Group 61">
            <a:extLst>
              <a:ext uri="{FF2B5EF4-FFF2-40B4-BE49-F238E27FC236}">
                <a16:creationId xmlns:a16="http://schemas.microsoft.com/office/drawing/2014/main" id="{7BCAC771-F635-F3B5-9AEB-A852DB84E05F}"/>
              </a:ext>
            </a:extLst>
          </p:cNvPr>
          <p:cNvGrpSpPr/>
          <p:nvPr/>
        </p:nvGrpSpPr>
        <p:grpSpPr>
          <a:xfrm>
            <a:off x="2321040" y="3122699"/>
            <a:ext cx="1531080" cy="458501"/>
            <a:chOff x="2981440" y="2722019"/>
            <a:chExt cx="1531080" cy="458501"/>
          </a:xfrm>
        </p:grpSpPr>
        <p:grpSp>
          <p:nvGrpSpPr>
            <p:cNvPr id="32" name="Group 31">
              <a:extLst>
                <a:ext uri="{FF2B5EF4-FFF2-40B4-BE49-F238E27FC236}">
                  <a16:creationId xmlns:a16="http://schemas.microsoft.com/office/drawing/2014/main" id="{CA8CD92F-D212-2A31-0FA6-6E8C5A6C4586}"/>
                </a:ext>
              </a:extLst>
            </p:cNvPr>
            <p:cNvGrpSpPr/>
            <p:nvPr/>
          </p:nvGrpSpPr>
          <p:grpSpPr>
            <a:xfrm>
              <a:off x="3204280" y="2722019"/>
              <a:ext cx="1260720" cy="268920"/>
              <a:chOff x="3198880" y="2728360"/>
              <a:chExt cx="1260720" cy="2689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0A420C1-5501-0BEC-15C8-7AE4ABE15616}"/>
                      </a:ext>
                    </a:extLst>
                  </p14:cNvPr>
                  <p14:cNvContentPartPr/>
                  <p14:nvPr/>
                </p14:nvContentPartPr>
                <p14:xfrm>
                  <a:off x="3207520" y="2728360"/>
                  <a:ext cx="38160" cy="239040"/>
                </p14:xfrm>
              </p:contentPart>
            </mc:Choice>
            <mc:Fallback xmlns="">
              <p:pic>
                <p:nvPicPr>
                  <p:cNvPr id="10" name="Ink 9">
                    <a:extLst>
                      <a:ext uri="{FF2B5EF4-FFF2-40B4-BE49-F238E27FC236}">
                        <a16:creationId xmlns:a16="http://schemas.microsoft.com/office/drawing/2014/main" id="{80A420C1-5501-0BEC-15C8-7AE4ABE15616}"/>
                      </a:ext>
                    </a:extLst>
                  </p:cNvPr>
                  <p:cNvPicPr/>
                  <p:nvPr/>
                </p:nvPicPr>
                <p:blipFill>
                  <a:blip r:embed="rId3"/>
                  <a:stretch>
                    <a:fillRect/>
                  </a:stretch>
                </p:blipFill>
                <p:spPr>
                  <a:xfrm>
                    <a:off x="3198880" y="2719720"/>
                    <a:ext cx="55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AD9B75A-7CAD-481E-D7B9-78C35D07B88C}"/>
                      </a:ext>
                    </a:extLst>
                  </p14:cNvPr>
                  <p14:cNvContentPartPr/>
                  <p14:nvPr/>
                </p14:nvContentPartPr>
                <p14:xfrm>
                  <a:off x="4137040" y="2744200"/>
                  <a:ext cx="24840" cy="253080"/>
                </p14:xfrm>
              </p:contentPart>
            </mc:Choice>
            <mc:Fallback xmlns="">
              <p:pic>
                <p:nvPicPr>
                  <p:cNvPr id="11" name="Ink 10">
                    <a:extLst>
                      <a:ext uri="{FF2B5EF4-FFF2-40B4-BE49-F238E27FC236}">
                        <a16:creationId xmlns:a16="http://schemas.microsoft.com/office/drawing/2014/main" id="{8AD9B75A-7CAD-481E-D7B9-78C35D07B88C}"/>
                      </a:ext>
                    </a:extLst>
                  </p:cNvPr>
                  <p:cNvPicPr/>
                  <p:nvPr/>
                </p:nvPicPr>
                <p:blipFill>
                  <a:blip r:embed="rId5"/>
                  <a:stretch>
                    <a:fillRect/>
                  </a:stretch>
                </p:blipFill>
                <p:spPr>
                  <a:xfrm>
                    <a:off x="4128400" y="2735200"/>
                    <a:ext cx="424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05787983-0B4F-7D9C-FDD6-530E65655D09}"/>
                      </a:ext>
                    </a:extLst>
                  </p14:cNvPr>
                  <p14:cNvContentPartPr/>
                  <p14:nvPr/>
                </p14:nvContentPartPr>
                <p14:xfrm>
                  <a:off x="3198880" y="2837080"/>
                  <a:ext cx="1260720" cy="35640"/>
                </p14:xfrm>
              </p:contentPart>
            </mc:Choice>
            <mc:Fallback xmlns="">
              <p:pic>
                <p:nvPicPr>
                  <p:cNvPr id="21" name="Ink 20">
                    <a:extLst>
                      <a:ext uri="{FF2B5EF4-FFF2-40B4-BE49-F238E27FC236}">
                        <a16:creationId xmlns:a16="http://schemas.microsoft.com/office/drawing/2014/main" id="{05787983-0B4F-7D9C-FDD6-530E65655D09}"/>
                      </a:ext>
                    </a:extLst>
                  </p:cNvPr>
                  <p:cNvPicPr/>
                  <p:nvPr/>
                </p:nvPicPr>
                <p:blipFill>
                  <a:blip r:embed="rId7"/>
                  <a:stretch>
                    <a:fillRect/>
                  </a:stretch>
                </p:blipFill>
                <p:spPr>
                  <a:xfrm>
                    <a:off x="3190240" y="2828080"/>
                    <a:ext cx="1278360" cy="53280"/>
                  </a:xfrm>
                  <a:prstGeom prst="rect">
                    <a:avLst/>
                  </a:prstGeom>
                </p:spPr>
              </p:pic>
            </mc:Fallback>
          </mc:AlternateContent>
        </p:grpSp>
        <p:grpSp>
          <p:nvGrpSpPr>
            <p:cNvPr id="58" name="Group 57">
              <a:extLst>
                <a:ext uri="{FF2B5EF4-FFF2-40B4-BE49-F238E27FC236}">
                  <a16:creationId xmlns:a16="http://schemas.microsoft.com/office/drawing/2014/main" id="{9CA0C639-4BE7-1CBC-E7CD-C17406A617BB}"/>
                </a:ext>
              </a:extLst>
            </p:cNvPr>
            <p:cNvGrpSpPr/>
            <p:nvPr/>
          </p:nvGrpSpPr>
          <p:grpSpPr>
            <a:xfrm>
              <a:off x="2981440" y="3048760"/>
              <a:ext cx="386280" cy="127440"/>
              <a:chOff x="2981440" y="3048760"/>
              <a:chExt cx="386280" cy="127440"/>
            </a:xfrm>
          </p:grpSpPr>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F0B996D8-45DA-5AD9-FD95-D93C4B132F06}"/>
                      </a:ext>
                    </a:extLst>
                  </p14:cNvPr>
                  <p14:cNvContentPartPr/>
                  <p14:nvPr/>
                </p14:nvContentPartPr>
                <p14:xfrm>
                  <a:off x="2981440" y="3124360"/>
                  <a:ext cx="124560" cy="7200"/>
                </p14:xfrm>
              </p:contentPart>
            </mc:Choice>
            <mc:Fallback xmlns="">
              <p:pic>
                <p:nvPicPr>
                  <p:cNvPr id="35" name="Ink 34">
                    <a:extLst>
                      <a:ext uri="{FF2B5EF4-FFF2-40B4-BE49-F238E27FC236}">
                        <a16:creationId xmlns:a16="http://schemas.microsoft.com/office/drawing/2014/main" id="{F0B996D8-45DA-5AD9-FD95-D93C4B132F06}"/>
                      </a:ext>
                    </a:extLst>
                  </p:cNvPr>
                  <p:cNvPicPr/>
                  <p:nvPr/>
                </p:nvPicPr>
                <p:blipFill>
                  <a:blip r:embed="rId9"/>
                  <a:stretch>
                    <a:fillRect/>
                  </a:stretch>
                </p:blipFill>
                <p:spPr>
                  <a:xfrm>
                    <a:off x="2972440" y="3115720"/>
                    <a:ext cx="1422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804DA30C-7501-4364-934E-7349BDD396D0}"/>
                      </a:ext>
                    </a:extLst>
                  </p14:cNvPr>
                  <p14:cNvContentPartPr/>
                  <p14:nvPr/>
                </p14:nvContentPartPr>
                <p14:xfrm>
                  <a:off x="3094120" y="3048760"/>
                  <a:ext cx="140760" cy="111240"/>
                </p14:xfrm>
              </p:contentPart>
            </mc:Choice>
            <mc:Fallback xmlns="">
              <p:pic>
                <p:nvPicPr>
                  <p:cNvPr id="38" name="Ink 37">
                    <a:extLst>
                      <a:ext uri="{FF2B5EF4-FFF2-40B4-BE49-F238E27FC236}">
                        <a16:creationId xmlns:a16="http://schemas.microsoft.com/office/drawing/2014/main" id="{804DA30C-7501-4364-934E-7349BDD396D0}"/>
                      </a:ext>
                    </a:extLst>
                  </p:cNvPr>
                  <p:cNvPicPr/>
                  <p:nvPr/>
                </p:nvPicPr>
                <p:blipFill>
                  <a:blip r:embed="rId11"/>
                  <a:stretch>
                    <a:fillRect/>
                  </a:stretch>
                </p:blipFill>
                <p:spPr>
                  <a:xfrm>
                    <a:off x="3085120" y="3039760"/>
                    <a:ext cx="158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C7DB1913-26A2-AA43-7366-17AF9E8EDA43}"/>
                      </a:ext>
                    </a:extLst>
                  </p14:cNvPr>
                  <p14:cNvContentPartPr/>
                  <p14:nvPr/>
                </p14:nvContentPartPr>
                <p14:xfrm>
                  <a:off x="3275200" y="3064600"/>
                  <a:ext cx="92520" cy="111600"/>
                </p14:xfrm>
              </p:contentPart>
            </mc:Choice>
            <mc:Fallback xmlns="">
              <p:pic>
                <p:nvPicPr>
                  <p:cNvPr id="40" name="Ink 39">
                    <a:extLst>
                      <a:ext uri="{FF2B5EF4-FFF2-40B4-BE49-F238E27FC236}">
                        <a16:creationId xmlns:a16="http://schemas.microsoft.com/office/drawing/2014/main" id="{C7DB1913-26A2-AA43-7366-17AF9E8EDA43}"/>
                      </a:ext>
                    </a:extLst>
                  </p:cNvPr>
                  <p:cNvPicPr/>
                  <p:nvPr/>
                </p:nvPicPr>
                <p:blipFill>
                  <a:blip r:embed="rId13"/>
                  <a:stretch>
                    <a:fillRect/>
                  </a:stretch>
                </p:blipFill>
                <p:spPr>
                  <a:xfrm>
                    <a:off x="3266200" y="3055960"/>
                    <a:ext cx="110160" cy="129240"/>
                  </a:xfrm>
                  <a:prstGeom prst="rect">
                    <a:avLst/>
                  </a:prstGeom>
                </p:spPr>
              </p:pic>
            </mc:Fallback>
          </mc:AlternateContent>
        </p:grpSp>
        <p:grpSp>
          <p:nvGrpSpPr>
            <p:cNvPr id="57" name="Group 56">
              <a:extLst>
                <a:ext uri="{FF2B5EF4-FFF2-40B4-BE49-F238E27FC236}">
                  <a16:creationId xmlns:a16="http://schemas.microsoft.com/office/drawing/2014/main" id="{B33330C3-5A37-A3BB-F0F2-2FD40EC84C9D}"/>
                </a:ext>
              </a:extLst>
            </p:cNvPr>
            <p:cNvGrpSpPr/>
            <p:nvPr/>
          </p:nvGrpSpPr>
          <p:grpSpPr>
            <a:xfrm>
              <a:off x="4004920" y="3066040"/>
              <a:ext cx="129240" cy="114480"/>
              <a:chOff x="4004920" y="3066040"/>
              <a:chExt cx="129240" cy="114480"/>
            </a:xfrm>
          </p:grpSpPr>
          <mc:AlternateContent xmlns:mc="http://schemas.openxmlformats.org/markup-compatibility/2006" xmlns:p14="http://schemas.microsoft.com/office/powerpoint/2010/main">
            <mc:Choice Requires="p14">
              <p:contentPart p14:bwMode="auto" r:id="rId14">
                <p14:nvContentPartPr>
                  <p14:cNvPr id="55" name="Ink 54">
                    <a:extLst>
                      <a:ext uri="{FF2B5EF4-FFF2-40B4-BE49-F238E27FC236}">
                        <a16:creationId xmlns:a16="http://schemas.microsoft.com/office/drawing/2014/main" id="{2B822160-FD24-4F71-348E-590C37D06A87}"/>
                      </a:ext>
                    </a:extLst>
                  </p14:cNvPr>
                  <p14:cNvContentPartPr/>
                  <p14:nvPr/>
                </p14:nvContentPartPr>
                <p14:xfrm>
                  <a:off x="4042000" y="3066040"/>
                  <a:ext cx="92160" cy="114480"/>
                </p14:xfrm>
              </p:contentPart>
            </mc:Choice>
            <mc:Fallback xmlns="">
              <p:pic>
                <p:nvPicPr>
                  <p:cNvPr id="55" name="Ink 54">
                    <a:extLst>
                      <a:ext uri="{FF2B5EF4-FFF2-40B4-BE49-F238E27FC236}">
                        <a16:creationId xmlns:a16="http://schemas.microsoft.com/office/drawing/2014/main" id="{2B822160-FD24-4F71-348E-590C37D06A87}"/>
                      </a:ext>
                    </a:extLst>
                  </p:cNvPr>
                  <p:cNvPicPr/>
                  <p:nvPr/>
                </p:nvPicPr>
                <p:blipFill>
                  <a:blip r:embed="rId15"/>
                  <a:stretch>
                    <a:fillRect/>
                  </a:stretch>
                </p:blipFill>
                <p:spPr>
                  <a:xfrm>
                    <a:off x="4033360" y="3057040"/>
                    <a:ext cx="109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41B7745E-04CC-F5B6-409F-6F5CD51728AC}"/>
                      </a:ext>
                    </a:extLst>
                  </p14:cNvPr>
                  <p14:cNvContentPartPr/>
                  <p14:nvPr/>
                </p14:nvContentPartPr>
                <p14:xfrm>
                  <a:off x="4004920" y="3129400"/>
                  <a:ext cx="38880" cy="9720"/>
                </p14:xfrm>
              </p:contentPart>
            </mc:Choice>
            <mc:Fallback xmlns="">
              <p:pic>
                <p:nvPicPr>
                  <p:cNvPr id="56" name="Ink 55">
                    <a:extLst>
                      <a:ext uri="{FF2B5EF4-FFF2-40B4-BE49-F238E27FC236}">
                        <a16:creationId xmlns:a16="http://schemas.microsoft.com/office/drawing/2014/main" id="{41B7745E-04CC-F5B6-409F-6F5CD51728AC}"/>
                      </a:ext>
                    </a:extLst>
                  </p:cNvPr>
                  <p:cNvPicPr/>
                  <p:nvPr/>
                </p:nvPicPr>
                <p:blipFill>
                  <a:blip r:embed="rId17"/>
                  <a:stretch>
                    <a:fillRect/>
                  </a:stretch>
                </p:blipFill>
                <p:spPr>
                  <a:xfrm>
                    <a:off x="3996280" y="3120760"/>
                    <a:ext cx="5652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59" name="Ink 58">
                  <a:extLst>
                    <a:ext uri="{FF2B5EF4-FFF2-40B4-BE49-F238E27FC236}">
                      <a16:creationId xmlns:a16="http://schemas.microsoft.com/office/drawing/2014/main" id="{B8E13124-91FE-F7EF-E115-B8C4130BE2AC}"/>
                    </a:ext>
                  </a:extLst>
                </p14:cNvPr>
                <p14:cNvContentPartPr/>
                <p14:nvPr/>
              </p14:nvContentPartPr>
              <p14:xfrm>
                <a:off x="3210760" y="2739520"/>
                <a:ext cx="944640" cy="223920"/>
              </p14:xfrm>
            </p:contentPart>
          </mc:Choice>
          <mc:Fallback xmlns="">
            <p:pic>
              <p:nvPicPr>
                <p:cNvPr id="59" name="Ink 58">
                  <a:extLst>
                    <a:ext uri="{FF2B5EF4-FFF2-40B4-BE49-F238E27FC236}">
                      <a16:creationId xmlns:a16="http://schemas.microsoft.com/office/drawing/2014/main" id="{B8E13124-91FE-F7EF-E115-B8C4130BE2AC}"/>
                    </a:ext>
                  </a:extLst>
                </p:cNvPr>
                <p:cNvPicPr/>
                <p:nvPr/>
              </p:nvPicPr>
              <p:blipFill>
                <a:blip r:embed="rId19"/>
                <a:stretch>
                  <a:fillRect/>
                </a:stretch>
              </p:blipFill>
              <p:spPr>
                <a:xfrm>
                  <a:off x="3202120" y="2730880"/>
                  <a:ext cx="9622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59">
                  <a:extLst>
                    <a:ext uri="{FF2B5EF4-FFF2-40B4-BE49-F238E27FC236}">
                      <a16:creationId xmlns:a16="http://schemas.microsoft.com/office/drawing/2014/main" id="{1029F1B8-03C2-B1A9-3766-9432FE19E7B1}"/>
                    </a:ext>
                  </a:extLst>
                </p14:cNvPr>
                <p14:cNvContentPartPr/>
                <p14:nvPr/>
              </p14:nvContentPartPr>
              <p14:xfrm>
                <a:off x="4465000" y="2739160"/>
                <a:ext cx="11160" cy="164520"/>
              </p14:xfrm>
            </p:contentPart>
          </mc:Choice>
          <mc:Fallback xmlns="">
            <p:pic>
              <p:nvPicPr>
                <p:cNvPr id="60" name="Ink 59">
                  <a:extLst>
                    <a:ext uri="{FF2B5EF4-FFF2-40B4-BE49-F238E27FC236}">
                      <a16:creationId xmlns:a16="http://schemas.microsoft.com/office/drawing/2014/main" id="{1029F1B8-03C2-B1A9-3766-9432FE19E7B1}"/>
                    </a:ext>
                  </a:extLst>
                </p:cNvPr>
                <p:cNvPicPr/>
                <p:nvPr/>
              </p:nvPicPr>
              <p:blipFill>
                <a:blip r:embed="rId21"/>
                <a:stretch>
                  <a:fillRect/>
                </a:stretch>
              </p:blipFill>
              <p:spPr>
                <a:xfrm>
                  <a:off x="4456000" y="2730520"/>
                  <a:ext cx="28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a:extLst>
                    <a:ext uri="{FF2B5EF4-FFF2-40B4-BE49-F238E27FC236}">
                      <a16:creationId xmlns:a16="http://schemas.microsoft.com/office/drawing/2014/main" id="{30FEAAD9-E548-7E09-9240-BDC14A9B9CFF}"/>
                    </a:ext>
                  </a:extLst>
                </p14:cNvPr>
                <p14:cNvContentPartPr/>
                <p14:nvPr/>
              </p14:nvContentPartPr>
              <p14:xfrm>
                <a:off x="4432960" y="3001600"/>
                <a:ext cx="79560" cy="127440"/>
              </p14:xfrm>
            </p:contentPart>
          </mc:Choice>
          <mc:Fallback xmlns="">
            <p:pic>
              <p:nvPicPr>
                <p:cNvPr id="61" name="Ink 60">
                  <a:extLst>
                    <a:ext uri="{FF2B5EF4-FFF2-40B4-BE49-F238E27FC236}">
                      <a16:creationId xmlns:a16="http://schemas.microsoft.com/office/drawing/2014/main" id="{30FEAAD9-E548-7E09-9240-BDC14A9B9CFF}"/>
                    </a:ext>
                  </a:extLst>
                </p:cNvPr>
                <p:cNvPicPr/>
                <p:nvPr/>
              </p:nvPicPr>
              <p:blipFill>
                <a:blip r:embed="rId23"/>
                <a:stretch>
                  <a:fillRect/>
                </a:stretch>
              </p:blipFill>
              <p:spPr>
                <a:xfrm>
                  <a:off x="4424320" y="2992960"/>
                  <a:ext cx="97200" cy="145080"/>
                </a:xfrm>
                <a:prstGeom prst="rect">
                  <a:avLst/>
                </a:prstGeom>
              </p:spPr>
            </p:pic>
          </mc:Fallback>
        </mc:AlternateContent>
      </p:grpSp>
    </p:spTree>
    <p:extLst>
      <p:ext uri="{BB962C8B-B14F-4D97-AF65-F5344CB8AC3E}">
        <p14:creationId xmlns:p14="http://schemas.microsoft.com/office/powerpoint/2010/main" val="3503618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2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899715"/>
            <a:ext cx="11772900" cy="5058569"/>
          </a:xfrm>
        </p:spPr>
        <p:txBody>
          <a:bodyPr>
            <a:noAutofit/>
          </a:bodyPr>
          <a:lstStyle/>
          <a:p>
            <a:pPr marL="0" indent="0">
              <a:lnSpc>
                <a:spcPct val="120000"/>
              </a:lnSpc>
              <a:spcBef>
                <a:spcPts val="0"/>
              </a:spcBef>
              <a:buNone/>
            </a:pPr>
            <a:r>
              <a:rPr lang="en-US" sz="1100" b="1" dirty="0"/>
              <a:t>Problem</a:t>
            </a:r>
            <a:r>
              <a:rPr lang="en-US" sz="1100" dirty="0"/>
              <a:t>: Based on the parameters below, interpret each of the following Confidence Intervals. Then determine if you would reject or fail to the corresponding Hypothesis Test.</a:t>
            </a:r>
          </a:p>
          <a:p>
            <a:pPr marL="0" indent="0">
              <a:lnSpc>
                <a:spcPct val="120000"/>
              </a:lnSpc>
              <a:spcBef>
                <a:spcPts val="0"/>
              </a:spcBef>
              <a:buNone/>
            </a:pPr>
            <a:endParaRPr lang="en-US" sz="1100" dirty="0"/>
          </a:p>
          <a:p>
            <a:pPr marL="0" lvl="0" indent="0">
              <a:lnSpc>
                <a:spcPct val="120000"/>
              </a:lnSpc>
              <a:spcBef>
                <a:spcPts val="0"/>
              </a:spcBef>
              <a:buNone/>
            </a:pPr>
            <a:r>
              <a:rPr lang="en-US" sz="1100" dirty="0"/>
              <a:t>Let </a:t>
            </a:r>
            <a:r>
              <a:rPr lang="el-GR" sz="1100" dirty="0"/>
              <a:t>μ</a:t>
            </a:r>
            <a:r>
              <a:rPr lang="el-GR" sz="1100" baseline="-25000" dirty="0"/>
              <a:t>1</a:t>
            </a:r>
            <a:r>
              <a:rPr lang="el-GR" sz="1100" dirty="0"/>
              <a:t> = </a:t>
            </a:r>
            <a:r>
              <a:rPr lang="en-US" sz="1100" dirty="0"/>
              <a:t>population mean price ($) at an Italian restaurant</a:t>
            </a:r>
          </a:p>
          <a:p>
            <a:pPr marL="0" lvl="0" indent="0">
              <a:lnSpc>
                <a:spcPct val="120000"/>
              </a:lnSpc>
              <a:spcBef>
                <a:spcPts val="0"/>
              </a:spcBef>
              <a:buNone/>
            </a:pPr>
            <a:r>
              <a:rPr lang="en-US" sz="1100" dirty="0"/>
              <a:t>Let </a:t>
            </a:r>
            <a:r>
              <a:rPr lang="el-GR" sz="1100" dirty="0"/>
              <a:t>μ</a:t>
            </a:r>
            <a:r>
              <a:rPr lang="el-GR" sz="1100" baseline="-25000" dirty="0"/>
              <a:t>2</a:t>
            </a:r>
            <a:r>
              <a:rPr lang="el-GR" sz="1100" dirty="0"/>
              <a:t> = </a:t>
            </a:r>
            <a:r>
              <a:rPr lang="en-US" sz="1100" dirty="0"/>
              <a:t>population mean price ($) at a Mexican restaurant</a:t>
            </a:r>
          </a:p>
          <a:p>
            <a:pPr marL="0" lvl="0" indent="0">
              <a:lnSpc>
                <a:spcPct val="120000"/>
              </a:lnSpc>
              <a:spcBef>
                <a:spcPts val="0"/>
              </a:spcBef>
              <a:buNone/>
            </a:pPr>
            <a:endParaRPr lang="en-US" sz="1100" dirty="0"/>
          </a:p>
          <a:p>
            <a:pPr marL="0" lvl="0" indent="0">
              <a:lnSpc>
                <a:spcPct val="120000"/>
              </a:lnSpc>
              <a:spcBef>
                <a:spcPts val="0"/>
              </a:spcBef>
              <a:buNone/>
            </a:pPr>
            <a:r>
              <a:rPr lang="en-US" sz="1100" dirty="0"/>
              <a:t>H</a:t>
            </a:r>
            <a:r>
              <a:rPr lang="en-US" sz="1100" baseline="-25000" dirty="0"/>
              <a:t>0</a:t>
            </a:r>
            <a:r>
              <a:rPr lang="en-US" sz="1100" dirty="0"/>
              <a:t>: µ</a:t>
            </a:r>
            <a:r>
              <a:rPr lang="en-US" sz="1100" baseline="-25000" dirty="0"/>
              <a:t>1</a:t>
            </a:r>
            <a:r>
              <a:rPr lang="en-US" sz="1100" dirty="0"/>
              <a:t> - µ</a:t>
            </a:r>
            <a:r>
              <a:rPr lang="en-US" sz="1100" baseline="-25000" dirty="0"/>
              <a:t>2</a:t>
            </a:r>
            <a:r>
              <a:rPr lang="en-US" sz="1100" dirty="0"/>
              <a:t> = 0</a:t>
            </a:r>
          </a:p>
          <a:p>
            <a:pPr marL="0" indent="0">
              <a:lnSpc>
                <a:spcPct val="120000"/>
              </a:lnSpc>
              <a:spcBef>
                <a:spcPts val="0"/>
              </a:spcBef>
              <a:buNone/>
            </a:pPr>
            <a:r>
              <a:rPr lang="en-US" sz="1100" dirty="0"/>
              <a:t>H</a:t>
            </a:r>
            <a:r>
              <a:rPr lang="en-US" sz="1100" baseline="-25000" dirty="0"/>
              <a:t>A</a:t>
            </a:r>
            <a:r>
              <a:rPr lang="en-US" sz="1100" dirty="0"/>
              <a:t>: µ</a:t>
            </a:r>
            <a:r>
              <a:rPr lang="en-US" sz="1100" baseline="-25000" dirty="0"/>
              <a:t>1</a:t>
            </a:r>
            <a:r>
              <a:rPr lang="en-US" sz="1100" dirty="0"/>
              <a:t> - µ</a:t>
            </a:r>
            <a:r>
              <a:rPr lang="en-US" sz="1100" baseline="-25000" dirty="0"/>
              <a:t>2  </a:t>
            </a:r>
            <a:r>
              <a:rPr lang="en-US" sz="1100" dirty="0"/>
              <a:t>≠ 0</a:t>
            </a:r>
            <a:endParaRPr lang="en-US" sz="1100" u="sng" dirty="0"/>
          </a:p>
          <a:p>
            <a:pPr marL="0" indent="0">
              <a:lnSpc>
                <a:spcPct val="120000"/>
              </a:lnSpc>
              <a:spcBef>
                <a:spcPts val="0"/>
              </a:spcBef>
              <a:buNone/>
            </a:pPr>
            <a:endParaRPr lang="en-US" sz="1100" baseline="-25000" dirty="0">
              <a:solidFill>
                <a:srgbClr val="FF0000"/>
              </a:solidFill>
            </a:endParaRPr>
          </a:p>
          <a:p>
            <a:pPr marL="0" indent="0">
              <a:lnSpc>
                <a:spcPct val="120000"/>
              </a:lnSpc>
              <a:spcBef>
                <a:spcPts val="0"/>
              </a:spcBef>
              <a:buNone/>
            </a:pPr>
            <a:r>
              <a:rPr lang="en-US" sz="1100" dirty="0"/>
              <a:t>b) 90% CI for </a:t>
            </a:r>
            <a:r>
              <a:rPr lang="el-GR" sz="1100" dirty="0"/>
              <a:t>μ</a:t>
            </a:r>
            <a:r>
              <a:rPr lang="el-GR" sz="1100" baseline="-25000" dirty="0"/>
              <a:t>1</a:t>
            </a:r>
            <a:r>
              <a:rPr lang="el-GR" sz="1100" dirty="0"/>
              <a:t> </a:t>
            </a:r>
            <a:r>
              <a:rPr lang="en-US" sz="1100" dirty="0"/>
              <a:t>- </a:t>
            </a:r>
            <a:r>
              <a:rPr lang="el-GR" sz="1100" dirty="0"/>
              <a:t>μ</a:t>
            </a:r>
            <a:r>
              <a:rPr lang="el-GR" sz="1100" baseline="-25000" dirty="0"/>
              <a:t>2</a:t>
            </a:r>
            <a:r>
              <a:rPr lang="en-US" sz="1100" dirty="0"/>
              <a:t> → (-5, 20)                                                      Fail to Reject test! Difference of zero ↔ equal IS plausible based on interval (contained within)</a:t>
            </a:r>
          </a:p>
          <a:p>
            <a:pPr marL="0" indent="0">
              <a:lnSpc>
                <a:spcPct val="120000"/>
              </a:lnSpc>
              <a:spcBef>
                <a:spcPts val="0"/>
              </a:spcBef>
              <a:buNone/>
            </a:pPr>
            <a:endParaRPr lang="en-US" sz="1100" dirty="0"/>
          </a:p>
          <a:p>
            <a:pPr marL="0" indent="0">
              <a:lnSpc>
                <a:spcPct val="120000"/>
              </a:lnSpc>
              <a:spcBef>
                <a:spcPts val="0"/>
              </a:spcBef>
              <a:buNone/>
            </a:pPr>
            <a:r>
              <a:rPr lang="en-US" sz="1100" i="1" dirty="0"/>
              <a:t>Process</a:t>
            </a:r>
          </a:p>
          <a:p>
            <a:pPr marL="0" indent="0">
              <a:lnSpc>
                <a:spcPct val="120000"/>
              </a:lnSpc>
              <a:spcBef>
                <a:spcPts val="0"/>
              </a:spcBef>
              <a:buNone/>
            </a:pPr>
            <a:r>
              <a:rPr lang="en-US" sz="1100" i="1" dirty="0">
                <a:solidFill>
                  <a:srgbClr val="7030A0"/>
                </a:solidFill>
              </a:rPr>
              <a:t>This wording is more tricky than before because we have a negative lower bound and positive upper bound, not strictly less expensive or strictly more expensive.</a:t>
            </a:r>
          </a:p>
          <a:p>
            <a:pPr marL="0" indent="0">
              <a:lnSpc>
                <a:spcPct val="120000"/>
              </a:lnSpc>
              <a:spcBef>
                <a:spcPts val="0"/>
              </a:spcBef>
              <a:buNone/>
            </a:pPr>
            <a:r>
              <a:rPr lang="en-US" sz="1100" i="1" dirty="0">
                <a:solidFill>
                  <a:srgbClr val="7030A0"/>
                </a:solidFill>
              </a:rPr>
              <a:t>But we can word our interpretation one bound at a time like so and put the pieces together:</a:t>
            </a:r>
          </a:p>
          <a:p>
            <a:pPr marL="342900" indent="-342900">
              <a:lnSpc>
                <a:spcPct val="120000"/>
              </a:lnSpc>
              <a:spcBef>
                <a:spcPts val="0"/>
              </a:spcBef>
              <a:buFont typeface="+mj-lt"/>
              <a:buAutoNum type="arabicPeriod"/>
            </a:pPr>
            <a:r>
              <a:rPr lang="en-US" sz="1100" i="1" dirty="0">
                <a:solidFill>
                  <a:srgbClr val="7030A0"/>
                </a:solidFill>
              </a:rPr>
              <a:t>Start with µ</a:t>
            </a:r>
            <a:r>
              <a:rPr lang="en-US" sz="1100" i="1" baseline="-25000" dirty="0">
                <a:solidFill>
                  <a:srgbClr val="7030A0"/>
                </a:solidFill>
              </a:rPr>
              <a:t>1</a:t>
            </a:r>
            <a:r>
              <a:rPr lang="en-US" sz="1100" i="1" dirty="0">
                <a:solidFill>
                  <a:srgbClr val="7030A0"/>
                </a:solidFill>
              </a:rPr>
              <a:t> = Italian → </a:t>
            </a:r>
            <a:r>
              <a:rPr lang="en-US" sz="1100" i="1" dirty="0">
                <a:solidFill>
                  <a:srgbClr val="FF0000"/>
                </a:solidFill>
              </a:rPr>
              <a:t>We are 90% confident that the true mean price of an Italian restaurant is between </a:t>
            </a:r>
          </a:p>
          <a:p>
            <a:pPr marL="342900" indent="-342900">
              <a:lnSpc>
                <a:spcPct val="120000"/>
              </a:lnSpc>
              <a:spcBef>
                <a:spcPts val="0"/>
              </a:spcBef>
              <a:buFont typeface="+mj-lt"/>
              <a:buAutoNum type="arabicPeriod"/>
            </a:pPr>
            <a:r>
              <a:rPr lang="en-US" sz="1100" i="1" dirty="0">
                <a:solidFill>
                  <a:srgbClr val="7030A0"/>
                </a:solidFill>
              </a:rPr>
              <a:t>Now talk about the negative lower bound -5 → </a:t>
            </a:r>
            <a:r>
              <a:rPr lang="en-US" sz="1100" i="1" dirty="0">
                <a:solidFill>
                  <a:srgbClr val="FF0000"/>
                </a:solidFill>
              </a:rPr>
              <a:t>(Italian) $5 less expensive</a:t>
            </a:r>
            <a:r>
              <a:rPr lang="en-US" sz="1100" i="1" dirty="0">
                <a:solidFill>
                  <a:srgbClr val="7030A0"/>
                </a:solidFill>
              </a:rPr>
              <a:t> (than Mexican)</a:t>
            </a:r>
          </a:p>
          <a:p>
            <a:pPr marL="342900" indent="-342900">
              <a:lnSpc>
                <a:spcPct val="120000"/>
              </a:lnSpc>
              <a:spcBef>
                <a:spcPts val="0"/>
              </a:spcBef>
              <a:buFont typeface="+mj-lt"/>
              <a:buAutoNum type="arabicPeriod"/>
            </a:pPr>
            <a:r>
              <a:rPr lang="en-US" sz="1100" i="1" dirty="0">
                <a:solidFill>
                  <a:srgbClr val="7030A0"/>
                </a:solidFill>
              </a:rPr>
              <a:t>Now positive upper bound 20 → </a:t>
            </a:r>
            <a:r>
              <a:rPr lang="en-US" sz="1100" i="1" dirty="0">
                <a:solidFill>
                  <a:srgbClr val="FF0000"/>
                </a:solidFill>
              </a:rPr>
              <a:t>$20 more expensive </a:t>
            </a:r>
            <a:r>
              <a:rPr lang="en-US" sz="1100" i="1" dirty="0">
                <a:solidFill>
                  <a:srgbClr val="7030A0"/>
                </a:solidFill>
              </a:rPr>
              <a:t>(than Mexican)</a:t>
            </a:r>
          </a:p>
          <a:p>
            <a:pPr marL="342900" indent="-342900">
              <a:lnSpc>
                <a:spcPct val="120000"/>
              </a:lnSpc>
              <a:spcBef>
                <a:spcPts val="0"/>
              </a:spcBef>
              <a:buFont typeface="+mj-lt"/>
              <a:buAutoNum type="arabicPeriod"/>
            </a:pPr>
            <a:r>
              <a:rPr lang="en-US" sz="1100" i="1" dirty="0">
                <a:solidFill>
                  <a:srgbClr val="7030A0"/>
                </a:solidFill>
              </a:rPr>
              <a:t>End with µ</a:t>
            </a:r>
            <a:r>
              <a:rPr lang="en-US" sz="1100" i="1" baseline="-25000" dirty="0">
                <a:solidFill>
                  <a:srgbClr val="7030A0"/>
                </a:solidFill>
              </a:rPr>
              <a:t>2</a:t>
            </a:r>
            <a:r>
              <a:rPr lang="en-US" sz="1100" i="1" dirty="0">
                <a:solidFill>
                  <a:srgbClr val="7030A0"/>
                </a:solidFill>
              </a:rPr>
              <a:t> = Mexican → </a:t>
            </a:r>
            <a:r>
              <a:rPr lang="en-US" sz="1100" i="1" dirty="0">
                <a:solidFill>
                  <a:srgbClr val="FF0000"/>
                </a:solidFill>
              </a:rPr>
              <a:t>than the true mean price of a Mexican restaurant </a:t>
            </a:r>
          </a:p>
          <a:p>
            <a:pPr marL="0" indent="0">
              <a:lnSpc>
                <a:spcPct val="120000"/>
              </a:lnSpc>
              <a:spcBef>
                <a:spcPts val="0"/>
              </a:spcBef>
              <a:buNone/>
            </a:pPr>
            <a:r>
              <a:rPr lang="en-US" sz="1100" i="1" dirty="0">
                <a:solidFill>
                  <a:srgbClr val="7030A0"/>
                </a:solidFill>
              </a:rPr>
              <a:t>All  together 1+ 2 + 3 + 4 → </a:t>
            </a:r>
            <a:r>
              <a:rPr lang="en-US" sz="1100" i="1" dirty="0">
                <a:solidFill>
                  <a:srgbClr val="00B050"/>
                </a:solidFill>
              </a:rPr>
              <a:t>We are 90% confident that the true mean price of an Italian restaurant is between $5 less expensive and $20 more expensive than the true mean price at a Mexican restaurant</a:t>
            </a:r>
          </a:p>
          <a:p>
            <a:pPr marL="0" indent="0">
              <a:lnSpc>
                <a:spcPct val="120000"/>
              </a:lnSpc>
              <a:spcBef>
                <a:spcPts val="0"/>
              </a:spcBef>
              <a:buNone/>
            </a:pPr>
            <a:endParaRPr lang="en-US" sz="1100" dirty="0"/>
          </a:p>
          <a:p>
            <a:pPr marL="0" indent="0">
              <a:lnSpc>
                <a:spcPct val="120000"/>
              </a:lnSpc>
              <a:spcBef>
                <a:spcPts val="0"/>
              </a:spcBef>
              <a:buNone/>
            </a:pPr>
            <a:r>
              <a:rPr lang="en-US" sz="1100" dirty="0"/>
              <a:t>c) 95% CI for </a:t>
            </a:r>
            <a:r>
              <a:rPr lang="el-GR" sz="1100" dirty="0"/>
              <a:t>μ</a:t>
            </a:r>
            <a:r>
              <a:rPr lang="el-GR" sz="1100" baseline="-25000" dirty="0"/>
              <a:t>1</a:t>
            </a:r>
            <a:r>
              <a:rPr lang="el-GR" sz="1100" dirty="0"/>
              <a:t> </a:t>
            </a:r>
            <a:r>
              <a:rPr lang="en-US" sz="1100" dirty="0"/>
              <a:t>- </a:t>
            </a:r>
            <a:r>
              <a:rPr lang="el-GR" sz="1100" dirty="0"/>
              <a:t>μ</a:t>
            </a:r>
            <a:r>
              <a:rPr lang="el-GR" sz="1100" baseline="-25000" dirty="0"/>
              <a:t>2</a:t>
            </a:r>
            <a:r>
              <a:rPr lang="en-US" sz="1100" dirty="0"/>
              <a:t> &gt; 0→ (3, 10)                                                     Reject test! Difference of zero ↔ equal is NOT plausible based on interval (NOT contained inside)</a:t>
            </a:r>
          </a:p>
          <a:p>
            <a:pPr marL="0" indent="0">
              <a:lnSpc>
                <a:spcPct val="120000"/>
              </a:lnSpc>
              <a:spcBef>
                <a:spcPts val="0"/>
              </a:spcBef>
              <a:buNone/>
            </a:pPr>
            <a:endParaRPr lang="en-US" sz="1100" dirty="0"/>
          </a:p>
          <a:p>
            <a:pPr marL="0" indent="0">
              <a:lnSpc>
                <a:spcPct val="120000"/>
              </a:lnSpc>
              <a:spcBef>
                <a:spcPts val="0"/>
              </a:spcBef>
              <a:buNone/>
            </a:pPr>
            <a:r>
              <a:rPr lang="en-US" sz="1100" i="1" dirty="0"/>
              <a:t>Process</a:t>
            </a:r>
          </a:p>
          <a:p>
            <a:pPr marL="0" indent="0">
              <a:lnSpc>
                <a:spcPct val="120000"/>
              </a:lnSpc>
              <a:spcBef>
                <a:spcPts val="0"/>
              </a:spcBef>
              <a:buNone/>
            </a:pPr>
            <a:r>
              <a:rPr lang="en-US" sz="1100" i="1" dirty="0">
                <a:solidFill>
                  <a:srgbClr val="7030A0"/>
                </a:solidFill>
              </a:rPr>
              <a:t>We can even do an entirely positive interval like this as well, one bound at a time like so and put the pieces together:</a:t>
            </a:r>
          </a:p>
          <a:p>
            <a:pPr marL="342900" indent="-342900">
              <a:lnSpc>
                <a:spcPct val="120000"/>
              </a:lnSpc>
              <a:spcBef>
                <a:spcPts val="0"/>
              </a:spcBef>
              <a:buFont typeface="+mj-lt"/>
              <a:buAutoNum type="arabicPeriod"/>
            </a:pPr>
            <a:r>
              <a:rPr lang="en-US" sz="1100" i="1" dirty="0">
                <a:solidFill>
                  <a:srgbClr val="7030A0"/>
                </a:solidFill>
              </a:rPr>
              <a:t>Start with µ</a:t>
            </a:r>
            <a:r>
              <a:rPr lang="en-US" sz="1100" i="1" baseline="-25000" dirty="0">
                <a:solidFill>
                  <a:srgbClr val="7030A0"/>
                </a:solidFill>
              </a:rPr>
              <a:t>1</a:t>
            </a:r>
            <a:r>
              <a:rPr lang="en-US" sz="1100" i="1" dirty="0">
                <a:solidFill>
                  <a:srgbClr val="7030A0"/>
                </a:solidFill>
              </a:rPr>
              <a:t> = Italian → </a:t>
            </a:r>
            <a:r>
              <a:rPr lang="en-US" sz="1100" i="1" dirty="0">
                <a:solidFill>
                  <a:srgbClr val="FF0000"/>
                </a:solidFill>
              </a:rPr>
              <a:t>We are 95% confident that the true mean price of an Italian restaurant is between </a:t>
            </a:r>
          </a:p>
          <a:p>
            <a:pPr marL="342900" indent="-342900">
              <a:lnSpc>
                <a:spcPct val="120000"/>
              </a:lnSpc>
              <a:spcBef>
                <a:spcPts val="0"/>
              </a:spcBef>
              <a:buFont typeface="+mj-lt"/>
              <a:buAutoNum type="arabicPeriod"/>
            </a:pPr>
            <a:r>
              <a:rPr lang="en-US" sz="1100" i="1" dirty="0">
                <a:solidFill>
                  <a:srgbClr val="7030A0"/>
                </a:solidFill>
              </a:rPr>
              <a:t>Now talk about the negative lower bound 3 → </a:t>
            </a:r>
            <a:r>
              <a:rPr lang="en-US" sz="1100" i="1" dirty="0">
                <a:solidFill>
                  <a:srgbClr val="FF0000"/>
                </a:solidFill>
              </a:rPr>
              <a:t>(Italian) $3 more expensive</a:t>
            </a:r>
            <a:r>
              <a:rPr lang="en-US" sz="1100" i="1" dirty="0">
                <a:solidFill>
                  <a:srgbClr val="7030A0"/>
                </a:solidFill>
              </a:rPr>
              <a:t> (than Mexican)</a:t>
            </a:r>
          </a:p>
          <a:p>
            <a:pPr marL="342900" indent="-342900">
              <a:lnSpc>
                <a:spcPct val="120000"/>
              </a:lnSpc>
              <a:spcBef>
                <a:spcPts val="0"/>
              </a:spcBef>
              <a:buFont typeface="+mj-lt"/>
              <a:buAutoNum type="arabicPeriod"/>
            </a:pPr>
            <a:r>
              <a:rPr lang="en-US" sz="1100" i="1" dirty="0">
                <a:solidFill>
                  <a:srgbClr val="7030A0"/>
                </a:solidFill>
              </a:rPr>
              <a:t>Now positive upper bound 10 → </a:t>
            </a:r>
            <a:r>
              <a:rPr lang="en-US" sz="1100" i="1" dirty="0">
                <a:solidFill>
                  <a:srgbClr val="FF0000"/>
                </a:solidFill>
              </a:rPr>
              <a:t>$10 more expensive </a:t>
            </a:r>
            <a:r>
              <a:rPr lang="en-US" sz="1100" i="1" dirty="0">
                <a:solidFill>
                  <a:srgbClr val="7030A0"/>
                </a:solidFill>
              </a:rPr>
              <a:t>(than Mexican)</a:t>
            </a:r>
          </a:p>
          <a:p>
            <a:pPr marL="342900" indent="-342900">
              <a:lnSpc>
                <a:spcPct val="120000"/>
              </a:lnSpc>
              <a:spcBef>
                <a:spcPts val="0"/>
              </a:spcBef>
              <a:buFont typeface="+mj-lt"/>
              <a:buAutoNum type="arabicPeriod"/>
            </a:pPr>
            <a:r>
              <a:rPr lang="en-US" sz="1100" i="1" dirty="0">
                <a:solidFill>
                  <a:srgbClr val="7030A0"/>
                </a:solidFill>
              </a:rPr>
              <a:t>End with µ</a:t>
            </a:r>
            <a:r>
              <a:rPr lang="en-US" sz="1100" i="1" baseline="-25000" dirty="0">
                <a:solidFill>
                  <a:srgbClr val="7030A0"/>
                </a:solidFill>
              </a:rPr>
              <a:t>2</a:t>
            </a:r>
            <a:r>
              <a:rPr lang="en-US" sz="1100" i="1" dirty="0">
                <a:solidFill>
                  <a:srgbClr val="7030A0"/>
                </a:solidFill>
              </a:rPr>
              <a:t> = Mexican → </a:t>
            </a:r>
            <a:r>
              <a:rPr lang="en-US" sz="1100" i="1" dirty="0">
                <a:solidFill>
                  <a:srgbClr val="FF0000"/>
                </a:solidFill>
              </a:rPr>
              <a:t>than the true mean price of a Mexican restaurant </a:t>
            </a:r>
          </a:p>
          <a:p>
            <a:pPr marL="0" indent="0">
              <a:lnSpc>
                <a:spcPct val="120000"/>
              </a:lnSpc>
              <a:spcBef>
                <a:spcPts val="0"/>
              </a:spcBef>
              <a:buNone/>
            </a:pPr>
            <a:r>
              <a:rPr lang="en-US" sz="1100" i="1" dirty="0">
                <a:solidFill>
                  <a:srgbClr val="7030A0"/>
                </a:solidFill>
              </a:rPr>
              <a:t>All  together 1+ 2 + 3 + 4 → </a:t>
            </a:r>
            <a:r>
              <a:rPr lang="en-US" sz="1100" i="1" dirty="0">
                <a:solidFill>
                  <a:srgbClr val="FF0000"/>
                </a:solidFill>
              </a:rPr>
              <a:t>We are 95% confident that the true mean price of an Italian restaurant is between $3 more expensive and $10 more expensive than the true mean price at a Mexican restaurant</a:t>
            </a:r>
          </a:p>
          <a:p>
            <a:pPr marL="0" indent="0">
              <a:lnSpc>
                <a:spcPct val="120000"/>
              </a:lnSpc>
              <a:spcBef>
                <a:spcPts val="0"/>
              </a:spcBef>
              <a:buNone/>
            </a:pPr>
            <a:r>
              <a:rPr lang="en-US" sz="1100" i="1" dirty="0">
                <a:solidFill>
                  <a:srgbClr val="7030A0"/>
                </a:solidFill>
              </a:rPr>
              <a:t>Can simplify wording a bit cause both are more expensive → </a:t>
            </a:r>
            <a:r>
              <a:rPr lang="en-US" sz="1100" i="1" dirty="0">
                <a:solidFill>
                  <a:srgbClr val="00B050"/>
                </a:solidFill>
              </a:rPr>
              <a:t>We are 95% confident that the true mean price of an Italian restaurant is between $3 and $10 more expensive than the true mean price at a Mexican restaurant</a:t>
            </a:r>
          </a:p>
          <a:p>
            <a:pPr marL="0" indent="0">
              <a:lnSpc>
                <a:spcPct val="120000"/>
              </a:lnSpc>
              <a:spcBef>
                <a:spcPts val="0"/>
              </a:spcBef>
              <a:buNone/>
            </a:pPr>
            <a:endParaRPr lang="en-US" sz="1100" i="1" dirty="0">
              <a:solidFill>
                <a:srgbClr val="FF0000"/>
              </a:solidFill>
            </a:endParaRPr>
          </a:p>
          <a:p>
            <a:pPr marL="0" indent="0">
              <a:lnSpc>
                <a:spcPct val="120000"/>
              </a:lnSpc>
              <a:spcBef>
                <a:spcPts val="0"/>
              </a:spcBef>
              <a:buNone/>
            </a:pPr>
            <a:endParaRPr lang="en-US" sz="1100" dirty="0"/>
          </a:p>
          <a:p>
            <a:pPr marL="0" indent="0">
              <a:lnSpc>
                <a:spcPct val="120000"/>
              </a:lnSpc>
              <a:spcBef>
                <a:spcPts val="0"/>
              </a:spcBef>
              <a:buNone/>
            </a:pPr>
            <a:endParaRPr lang="en-US" sz="1100" dirty="0"/>
          </a:p>
        </p:txBody>
      </p:sp>
      <p:grpSp>
        <p:nvGrpSpPr>
          <p:cNvPr id="12" name="Group 11">
            <a:extLst>
              <a:ext uri="{FF2B5EF4-FFF2-40B4-BE49-F238E27FC236}">
                <a16:creationId xmlns:a16="http://schemas.microsoft.com/office/drawing/2014/main" id="{73F0679B-137F-AEC5-0501-7D450402C3EC}"/>
              </a:ext>
            </a:extLst>
          </p:cNvPr>
          <p:cNvGrpSpPr/>
          <p:nvPr/>
        </p:nvGrpSpPr>
        <p:grpSpPr>
          <a:xfrm>
            <a:off x="2282822" y="2463153"/>
            <a:ext cx="1272996" cy="475336"/>
            <a:chOff x="3667240" y="1617119"/>
            <a:chExt cx="1272996" cy="475336"/>
          </a:xfrm>
        </p:grpSpPr>
        <p:grpSp>
          <p:nvGrpSpPr>
            <p:cNvPr id="62" name="Group 61">
              <a:extLst>
                <a:ext uri="{FF2B5EF4-FFF2-40B4-BE49-F238E27FC236}">
                  <a16:creationId xmlns:a16="http://schemas.microsoft.com/office/drawing/2014/main" id="{7BCAC771-F635-F3B5-9AEB-A852DB84E05F}"/>
                </a:ext>
              </a:extLst>
            </p:cNvPr>
            <p:cNvGrpSpPr/>
            <p:nvPr/>
          </p:nvGrpSpPr>
          <p:grpSpPr>
            <a:xfrm>
              <a:off x="3667240" y="1617119"/>
              <a:ext cx="1260720" cy="439802"/>
              <a:chOff x="2981440" y="2722019"/>
              <a:chExt cx="1260720" cy="439802"/>
            </a:xfrm>
          </p:grpSpPr>
          <p:grpSp>
            <p:nvGrpSpPr>
              <p:cNvPr id="32" name="Group 31">
                <a:extLst>
                  <a:ext uri="{FF2B5EF4-FFF2-40B4-BE49-F238E27FC236}">
                    <a16:creationId xmlns:a16="http://schemas.microsoft.com/office/drawing/2014/main" id="{CA8CD92F-D212-2A31-0FA6-6E8C5A6C4586}"/>
                  </a:ext>
                </a:extLst>
              </p:cNvPr>
              <p:cNvGrpSpPr/>
              <p:nvPr/>
            </p:nvGrpSpPr>
            <p:grpSpPr>
              <a:xfrm>
                <a:off x="2981440" y="2722019"/>
                <a:ext cx="1260720" cy="268920"/>
                <a:chOff x="2976040" y="2728360"/>
                <a:chExt cx="1260720" cy="268920"/>
              </a:xfrm>
            </p:grpSpPr>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80A420C1-5501-0BEC-15C8-7AE4ABE15616}"/>
                        </a:ext>
                      </a:extLst>
                    </p14:cNvPr>
                    <p14:cNvContentPartPr/>
                    <p14:nvPr/>
                  </p14:nvContentPartPr>
                  <p14:xfrm>
                    <a:off x="3207520" y="2728360"/>
                    <a:ext cx="38160" cy="239040"/>
                  </p14:xfrm>
                </p:contentPart>
              </mc:Choice>
              <mc:Fallback xmlns="">
                <p:pic>
                  <p:nvPicPr>
                    <p:cNvPr id="10" name="Ink 9">
                      <a:extLst>
                        <a:ext uri="{FF2B5EF4-FFF2-40B4-BE49-F238E27FC236}">
                          <a16:creationId xmlns:a16="http://schemas.microsoft.com/office/drawing/2014/main" id="{80A420C1-5501-0BEC-15C8-7AE4ABE15616}"/>
                        </a:ext>
                      </a:extLst>
                    </p:cNvPr>
                    <p:cNvPicPr/>
                    <p:nvPr/>
                  </p:nvPicPr>
                  <p:blipFill>
                    <a:blip r:embed="rId3"/>
                    <a:stretch>
                      <a:fillRect/>
                    </a:stretch>
                  </p:blipFill>
                  <p:spPr>
                    <a:xfrm>
                      <a:off x="3198520" y="2719360"/>
                      <a:ext cx="55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AD9B75A-7CAD-481E-D7B9-78C35D07B88C}"/>
                        </a:ext>
                      </a:extLst>
                    </p14:cNvPr>
                    <p14:cNvContentPartPr/>
                    <p14:nvPr/>
                  </p14:nvContentPartPr>
                  <p14:xfrm>
                    <a:off x="4137040" y="2744200"/>
                    <a:ext cx="24840" cy="253080"/>
                  </p14:xfrm>
                </p:contentPart>
              </mc:Choice>
              <mc:Fallback xmlns="">
                <p:pic>
                  <p:nvPicPr>
                    <p:cNvPr id="11" name="Ink 10">
                      <a:extLst>
                        <a:ext uri="{FF2B5EF4-FFF2-40B4-BE49-F238E27FC236}">
                          <a16:creationId xmlns:a16="http://schemas.microsoft.com/office/drawing/2014/main" id="{8AD9B75A-7CAD-481E-D7B9-78C35D07B88C}"/>
                        </a:ext>
                      </a:extLst>
                    </p:cNvPr>
                    <p:cNvPicPr/>
                    <p:nvPr/>
                  </p:nvPicPr>
                  <p:blipFill>
                    <a:blip r:embed="rId5"/>
                    <a:stretch>
                      <a:fillRect/>
                    </a:stretch>
                  </p:blipFill>
                  <p:spPr>
                    <a:xfrm>
                      <a:off x="4127908" y="2735200"/>
                      <a:ext cx="42739"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05787983-0B4F-7D9C-FDD6-530E65655D09}"/>
                        </a:ext>
                      </a:extLst>
                    </p14:cNvPr>
                    <p14:cNvContentPartPr/>
                    <p14:nvPr/>
                  </p14:nvContentPartPr>
                  <p14:xfrm>
                    <a:off x="2976040" y="2835100"/>
                    <a:ext cx="1260720" cy="35640"/>
                  </p14:xfrm>
                </p:contentPart>
              </mc:Choice>
              <mc:Fallback xmlns="">
                <p:pic>
                  <p:nvPicPr>
                    <p:cNvPr id="21" name="Ink 20">
                      <a:extLst>
                        <a:ext uri="{FF2B5EF4-FFF2-40B4-BE49-F238E27FC236}">
                          <a16:creationId xmlns:a16="http://schemas.microsoft.com/office/drawing/2014/main" id="{05787983-0B4F-7D9C-FDD6-530E65655D09}"/>
                        </a:ext>
                      </a:extLst>
                    </p:cNvPr>
                    <p:cNvPicPr/>
                    <p:nvPr/>
                  </p:nvPicPr>
                  <p:blipFill>
                    <a:blip r:embed="rId7"/>
                    <a:stretch>
                      <a:fillRect/>
                    </a:stretch>
                  </p:blipFill>
                  <p:spPr>
                    <a:xfrm>
                      <a:off x="2967037" y="2826100"/>
                      <a:ext cx="1278365"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59" name="Ink 58">
                    <a:extLst>
                      <a:ext uri="{FF2B5EF4-FFF2-40B4-BE49-F238E27FC236}">
                        <a16:creationId xmlns:a16="http://schemas.microsoft.com/office/drawing/2014/main" id="{B8E13124-91FE-F7EF-E115-B8C4130BE2AC}"/>
                      </a:ext>
                    </a:extLst>
                  </p14:cNvPr>
                  <p14:cNvContentPartPr/>
                  <p14:nvPr/>
                </p14:nvContentPartPr>
                <p14:xfrm>
                  <a:off x="3210760" y="2739520"/>
                  <a:ext cx="944640" cy="223920"/>
                </p14:xfrm>
              </p:contentPart>
            </mc:Choice>
            <mc:Fallback xmlns="">
              <p:pic>
                <p:nvPicPr>
                  <p:cNvPr id="59" name="Ink 58">
                    <a:extLst>
                      <a:ext uri="{FF2B5EF4-FFF2-40B4-BE49-F238E27FC236}">
                        <a16:creationId xmlns:a16="http://schemas.microsoft.com/office/drawing/2014/main" id="{B8E13124-91FE-F7EF-E115-B8C4130BE2AC}"/>
                      </a:ext>
                    </a:extLst>
                  </p:cNvPr>
                  <p:cNvPicPr/>
                  <p:nvPr/>
                </p:nvPicPr>
                <p:blipFill>
                  <a:blip r:embed="rId9"/>
                  <a:stretch>
                    <a:fillRect/>
                  </a:stretch>
                </p:blipFill>
                <p:spPr>
                  <a:xfrm>
                    <a:off x="3201760" y="2730506"/>
                    <a:ext cx="962280"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1029F1B8-03C2-B1A9-3766-9432FE19E7B1}"/>
                      </a:ext>
                    </a:extLst>
                  </p14:cNvPr>
                  <p14:cNvContentPartPr/>
                  <p14:nvPr/>
                </p14:nvContentPartPr>
                <p14:xfrm>
                  <a:off x="3659860" y="2737859"/>
                  <a:ext cx="11160" cy="164520"/>
                </p14:xfrm>
              </p:contentPart>
            </mc:Choice>
            <mc:Fallback xmlns="">
              <p:pic>
                <p:nvPicPr>
                  <p:cNvPr id="60" name="Ink 59">
                    <a:extLst>
                      <a:ext uri="{FF2B5EF4-FFF2-40B4-BE49-F238E27FC236}">
                        <a16:creationId xmlns:a16="http://schemas.microsoft.com/office/drawing/2014/main" id="{1029F1B8-03C2-B1A9-3766-9432FE19E7B1}"/>
                      </a:ext>
                    </a:extLst>
                  </p:cNvPr>
                  <p:cNvPicPr/>
                  <p:nvPr/>
                </p:nvPicPr>
                <p:blipFill>
                  <a:blip r:embed="rId11"/>
                  <a:stretch>
                    <a:fillRect/>
                  </a:stretch>
                </p:blipFill>
                <p:spPr>
                  <a:xfrm>
                    <a:off x="3650860" y="2728839"/>
                    <a:ext cx="28800" cy="18219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1" name="Ink 60">
                    <a:extLst>
                      <a:ext uri="{FF2B5EF4-FFF2-40B4-BE49-F238E27FC236}">
                        <a16:creationId xmlns:a16="http://schemas.microsoft.com/office/drawing/2014/main" id="{30FEAAD9-E548-7E09-9240-BDC14A9B9CFF}"/>
                      </a:ext>
                    </a:extLst>
                  </p14:cNvPr>
                  <p14:cNvContentPartPr/>
                  <p14:nvPr/>
                </p14:nvContentPartPr>
                <p14:xfrm>
                  <a:off x="3611800" y="3034381"/>
                  <a:ext cx="79560" cy="127440"/>
                </p14:xfrm>
              </p:contentPart>
            </mc:Choice>
            <mc:Fallback xmlns="">
              <p:pic>
                <p:nvPicPr>
                  <p:cNvPr id="61" name="Ink 60">
                    <a:extLst>
                      <a:ext uri="{FF2B5EF4-FFF2-40B4-BE49-F238E27FC236}">
                        <a16:creationId xmlns:a16="http://schemas.microsoft.com/office/drawing/2014/main" id="{30FEAAD9-E548-7E09-9240-BDC14A9B9CFF}"/>
                      </a:ext>
                    </a:extLst>
                  </p:cNvPr>
                  <p:cNvPicPr/>
                  <p:nvPr/>
                </p:nvPicPr>
                <p:blipFill>
                  <a:blip r:embed="rId13"/>
                  <a:stretch>
                    <a:fillRect/>
                  </a:stretch>
                </p:blipFill>
                <p:spPr>
                  <a:xfrm>
                    <a:off x="3602800" y="3025381"/>
                    <a:ext cx="97200" cy="145080"/>
                  </a:xfrm>
                  <a:prstGeom prst="rect">
                    <a:avLst/>
                  </a:prstGeom>
                </p:spPr>
              </p:pic>
            </mc:Fallback>
          </mc:AlternateContent>
        </p:grpSp>
        <p:grpSp>
          <p:nvGrpSpPr>
            <p:cNvPr id="6" name="Group 5">
              <a:extLst>
                <a:ext uri="{FF2B5EF4-FFF2-40B4-BE49-F238E27FC236}">
                  <a16:creationId xmlns:a16="http://schemas.microsoft.com/office/drawing/2014/main" id="{F1B2A873-098D-A027-A658-18AE5DA0C404}"/>
                </a:ext>
              </a:extLst>
            </p:cNvPr>
            <p:cNvGrpSpPr/>
            <p:nvPr/>
          </p:nvGrpSpPr>
          <p:grpSpPr>
            <a:xfrm>
              <a:off x="3709396" y="1948095"/>
              <a:ext cx="253800" cy="144360"/>
              <a:chOff x="3709396" y="1948095"/>
              <a:chExt cx="253800" cy="144360"/>
            </a:xfrm>
          </p:grpSpPr>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B9D64138-E20F-A4A6-3A8E-73E91CAE6783}"/>
                      </a:ext>
                    </a:extLst>
                  </p14:cNvPr>
                  <p14:cNvContentPartPr/>
                  <p14:nvPr/>
                </p14:nvContentPartPr>
                <p14:xfrm>
                  <a:off x="3709396" y="2002095"/>
                  <a:ext cx="119520" cy="5760"/>
                </p14:xfrm>
              </p:contentPart>
            </mc:Choice>
            <mc:Fallback xmlns="">
              <p:pic>
                <p:nvPicPr>
                  <p:cNvPr id="4" name="Ink 3">
                    <a:extLst>
                      <a:ext uri="{FF2B5EF4-FFF2-40B4-BE49-F238E27FC236}">
                        <a16:creationId xmlns:a16="http://schemas.microsoft.com/office/drawing/2014/main" id="{B9D64138-E20F-A4A6-3A8E-73E91CAE6783}"/>
                      </a:ext>
                    </a:extLst>
                  </p:cNvPr>
                  <p:cNvPicPr/>
                  <p:nvPr/>
                </p:nvPicPr>
                <p:blipFill>
                  <a:blip r:embed="rId15"/>
                  <a:stretch>
                    <a:fillRect/>
                  </a:stretch>
                </p:blipFill>
                <p:spPr>
                  <a:xfrm>
                    <a:off x="3700396" y="1993455"/>
                    <a:ext cx="137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C9B5FDAB-C9E7-C189-C096-60573A6D6398}"/>
                      </a:ext>
                    </a:extLst>
                  </p14:cNvPr>
                  <p14:cNvContentPartPr/>
                  <p14:nvPr/>
                </p14:nvContentPartPr>
                <p14:xfrm>
                  <a:off x="3861676" y="1948095"/>
                  <a:ext cx="101520" cy="144360"/>
                </p14:xfrm>
              </p:contentPart>
            </mc:Choice>
            <mc:Fallback xmlns="">
              <p:pic>
                <p:nvPicPr>
                  <p:cNvPr id="5" name="Ink 4">
                    <a:extLst>
                      <a:ext uri="{FF2B5EF4-FFF2-40B4-BE49-F238E27FC236}">
                        <a16:creationId xmlns:a16="http://schemas.microsoft.com/office/drawing/2014/main" id="{C9B5FDAB-C9E7-C189-C096-60573A6D6398}"/>
                      </a:ext>
                    </a:extLst>
                  </p:cNvPr>
                  <p:cNvPicPr/>
                  <p:nvPr/>
                </p:nvPicPr>
                <p:blipFill>
                  <a:blip r:embed="rId17"/>
                  <a:stretch>
                    <a:fillRect/>
                  </a:stretch>
                </p:blipFill>
                <p:spPr>
                  <a:xfrm>
                    <a:off x="3852676" y="1939095"/>
                    <a:ext cx="119160" cy="162000"/>
                  </a:xfrm>
                  <a:prstGeom prst="rect">
                    <a:avLst/>
                  </a:prstGeom>
                </p:spPr>
              </p:pic>
            </mc:Fallback>
          </mc:AlternateContent>
        </p:grpSp>
        <p:grpSp>
          <p:nvGrpSpPr>
            <p:cNvPr id="9" name="Group 8">
              <a:extLst>
                <a:ext uri="{FF2B5EF4-FFF2-40B4-BE49-F238E27FC236}">
                  <a16:creationId xmlns:a16="http://schemas.microsoft.com/office/drawing/2014/main" id="{F471FF25-C53E-E3A8-930C-B81A5F7C20C4}"/>
                </a:ext>
              </a:extLst>
            </p:cNvPr>
            <p:cNvGrpSpPr/>
            <p:nvPr/>
          </p:nvGrpSpPr>
          <p:grpSpPr>
            <a:xfrm>
              <a:off x="4749436" y="1964655"/>
              <a:ext cx="190800" cy="108360"/>
              <a:chOff x="4749436" y="1964655"/>
              <a:chExt cx="190800" cy="108360"/>
            </a:xfrm>
          </p:grpSpPr>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29C48762-2226-E7BC-D103-9EBF8466F859}"/>
                      </a:ext>
                    </a:extLst>
                  </p14:cNvPr>
                  <p14:cNvContentPartPr/>
                  <p14:nvPr/>
                </p14:nvContentPartPr>
                <p14:xfrm>
                  <a:off x="4749436" y="1966455"/>
                  <a:ext cx="77400" cy="96480"/>
                </p14:xfrm>
              </p:contentPart>
            </mc:Choice>
            <mc:Fallback xmlns="">
              <p:pic>
                <p:nvPicPr>
                  <p:cNvPr id="7" name="Ink 6">
                    <a:extLst>
                      <a:ext uri="{FF2B5EF4-FFF2-40B4-BE49-F238E27FC236}">
                        <a16:creationId xmlns:a16="http://schemas.microsoft.com/office/drawing/2014/main" id="{29C48762-2226-E7BC-D103-9EBF8466F859}"/>
                      </a:ext>
                    </a:extLst>
                  </p:cNvPr>
                  <p:cNvPicPr/>
                  <p:nvPr/>
                </p:nvPicPr>
                <p:blipFill>
                  <a:blip r:embed="rId19"/>
                  <a:stretch>
                    <a:fillRect/>
                  </a:stretch>
                </p:blipFill>
                <p:spPr>
                  <a:xfrm>
                    <a:off x="4740436" y="1957455"/>
                    <a:ext cx="950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Ink 7">
                    <a:extLst>
                      <a:ext uri="{FF2B5EF4-FFF2-40B4-BE49-F238E27FC236}">
                        <a16:creationId xmlns:a16="http://schemas.microsoft.com/office/drawing/2014/main" id="{4017FF02-0749-D5B8-E96A-DC49D511C5C4}"/>
                      </a:ext>
                    </a:extLst>
                  </p14:cNvPr>
                  <p14:cNvContentPartPr/>
                  <p14:nvPr/>
                </p14:nvContentPartPr>
                <p14:xfrm>
                  <a:off x="4872196" y="1964655"/>
                  <a:ext cx="68040" cy="108360"/>
                </p14:xfrm>
              </p:contentPart>
            </mc:Choice>
            <mc:Fallback xmlns="">
              <p:pic>
                <p:nvPicPr>
                  <p:cNvPr id="8" name="Ink 7">
                    <a:extLst>
                      <a:ext uri="{FF2B5EF4-FFF2-40B4-BE49-F238E27FC236}">
                        <a16:creationId xmlns:a16="http://schemas.microsoft.com/office/drawing/2014/main" id="{4017FF02-0749-D5B8-E96A-DC49D511C5C4}"/>
                      </a:ext>
                    </a:extLst>
                  </p:cNvPr>
                  <p:cNvPicPr/>
                  <p:nvPr/>
                </p:nvPicPr>
                <p:blipFill>
                  <a:blip r:embed="rId21"/>
                  <a:stretch>
                    <a:fillRect/>
                  </a:stretch>
                </p:blipFill>
                <p:spPr>
                  <a:xfrm>
                    <a:off x="4863196" y="1956015"/>
                    <a:ext cx="85680" cy="126000"/>
                  </a:xfrm>
                  <a:prstGeom prst="rect">
                    <a:avLst/>
                  </a:prstGeom>
                </p:spPr>
              </p:pic>
            </mc:Fallback>
          </mc:AlternateContent>
        </p:grpSp>
      </p:grpSp>
      <p:grpSp>
        <p:nvGrpSpPr>
          <p:cNvPr id="26" name="Group 25">
            <a:extLst>
              <a:ext uri="{FF2B5EF4-FFF2-40B4-BE49-F238E27FC236}">
                <a16:creationId xmlns:a16="http://schemas.microsoft.com/office/drawing/2014/main" id="{2F2BEE46-2256-0D1B-4828-89DE1251C153}"/>
              </a:ext>
            </a:extLst>
          </p:cNvPr>
          <p:cNvGrpSpPr/>
          <p:nvPr/>
        </p:nvGrpSpPr>
        <p:grpSpPr>
          <a:xfrm>
            <a:off x="2381434" y="4657998"/>
            <a:ext cx="1276300" cy="455896"/>
            <a:chOff x="3663936" y="1617119"/>
            <a:chExt cx="1276300" cy="455896"/>
          </a:xfrm>
        </p:grpSpPr>
        <p:grpSp>
          <p:nvGrpSpPr>
            <p:cNvPr id="27" name="Group 26">
              <a:extLst>
                <a:ext uri="{FF2B5EF4-FFF2-40B4-BE49-F238E27FC236}">
                  <a16:creationId xmlns:a16="http://schemas.microsoft.com/office/drawing/2014/main" id="{47B3DF54-AB70-6DEA-0748-3EA0808BEDE2}"/>
                </a:ext>
              </a:extLst>
            </p:cNvPr>
            <p:cNvGrpSpPr/>
            <p:nvPr/>
          </p:nvGrpSpPr>
          <p:grpSpPr>
            <a:xfrm>
              <a:off x="3663936" y="1617119"/>
              <a:ext cx="1264024" cy="455896"/>
              <a:chOff x="2978136" y="2722019"/>
              <a:chExt cx="1264024" cy="455896"/>
            </a:xfrm>
          </p:grpSpPr>
          <p:grpSp>
            <p:nvGrpSpPr>
              <p:cNvPr id="36" name="Group 35">
                <a:extLst>
                  <a:ext uri="{FF2B5EF4-FFF2-40B4-BE49-F238E27FC236}">
                    <a16:creationId xmlns:a16="http://schemas.microsoft.com/office/drawing/2014/main" id="{45D5361A-BAC1-7F4F-F878-05B96BA4BCD1}"/>
                  </a:ext>
                </a:extLst>
              </p:cNvPr>
              <p:cNvGrpSpPr/>
              <p:nvPr/>
            </p:nvGrpSpPr>
            <p:grpSpPr>
              <a:xfrm>
                <a:off x="2981440" y="2722019"/>
                <a:ext cx="1260720" cy="268920"/>
                <a:chOff x="2976040" y="2728360"/>
                <a:chExt cx="1260720" cy="268920"/>
              </a:xfrm>
            </p:grpSpPr>
            <mc:AlternateContent xmlns:mc="http://schemas.openxmlformats.org/markup-compatibility/2006" xmlns:p14="http://schemas.microsoft.com/office/powerpoint/2010/main">
              <mc:Choice Requires="p14">
                <p:contentPart p14:bwMode="auto" r:id="rId22">
                  <p14:nvContentPartPr>
                    <p14:cNvPr id="42" name="Ink 41">
                      <a:extLst>
                        <a:ext uri="{FF2B5EF4-FFF2-40B4-BE49-F238E27FC236}">
                          <a16:creationId xmlns:a16="http://schemas.microsoft.com/office/drawing/2014/main" id="{4874BDE9-4BE8-E6A1-11CB-990D2959AC4B}"/>
                        </a:ext>
                      </a:extLst>
                    </p14:cNvPr>
                    <p14:cNvContentPartPr/>
                    <p14:nvPr/>
                  </p14:nvContentPartPr>
                  <p14:xfrm>
                    <a:off x="3207520" y="2728360"/>
                    <a:ext cx="38160" cy="239040"/>
                  </p14:xfrm>
                </p:contentPart>
              </mc:Choice>
              <mc:Fallback xmlns="">
                <p:pic>
                  <p:nvPicPr>
                    <p:cNvPr id="42" name="Ink 41">
                      <a:extLst>
                        <a:ext uri="{FF2B5EF4-FFF2-40B4-BE49-F238E27FC236}">
                          <a16:creationId xmlns:a16="http://schemas.microsoft.com/office/drawing/2014/main" id="{4874BDE9-4BE8-E6A1-11CB-990D2959AC4B}"/>
                        </a:ext>
                      </a:extLst>
                    </p:cNvPr>
                    <p:cNvPicPr/>
                    <p:nvPr/>
                  </p:nvPicPr>
                  <p:blipFill>
                    <a:blip r:embed="rId3"/>
                    <a:stretch>
                      <a:fillRect/>
                    </a:stretch>
                  </p:blipFill>
                  <p:spPr>
                    <a:xfrm>
                      <a:off x="3198520" y="2719360"/>
                      <a:ext cx="55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Ink 42">
                      <a:extLst>
                        <a:ext uri="{FF2B5EF4-FFF2-40B4-BE49-F238E27FC236}">
                          <a16:creationId xmlns:a16="http://schemas.microsoft.com/office/drawing/2014/main" id="{87161777-3233-5AFA-596B-D4508C2FE7D1}"/>
                        </a:ext>
                      </a:extLst>
                    </p14:cNvPr>
                    <p14:cNvContentPartPr/>
                    <p14:nvPr/>
                  </p14:nvContentPartPr>
                  <p14:xfrm>
                    <a:off x="4137040" y="2744200"/>
                    <a:ext cx="24840" cy="253080"/>
                  </p14:xfrm>
                </p:contentPart>
              </mc:Choice>
              <mc:Fallback xmlns="">
                <p:pic>
                  <p:nvPicPr>
                    <p:cNvPr id="43" name="Ink 42">
                      <a:extLst>
                        <a:ext uri="{FF2B5EF4-FFF2-40B4-BE49-F238E27FC236}">
                          <a16:creationId xmlns:a16="http://schemas.microsoft.com/office/drawing/2014/main" id="{87161777-3233-5AFA-596B-D4508C2FE7D1}"/>
                        </a:ext>
                      </a:extLst>
                    </p:cNvPr>
                    <p:cNvPicPr/>
                    <p:nvPr/>
                  </p:nvPicPr>
                  <p:blipFill>
                    <a:blip r:embed="rId5"/>
                    <a:stretch>
                      <a:fillRect/>
                    </a:stretch>
                  </p:blipFill>
                  <p:spPr>
                    <a:xfrm>
                      <a:off x="4127908" y="2735200"/>
                      <a:ext cx="42739"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Ink 43">
                      <a:extLst>
                        <a:ext uri="{FF2B5EF4-FFF2-40B4-BE49-F238E27FC236}">
                          <a16:creationId xmlns:a16="http://schemas.microsoft.com/office/drawing/2014/main" id="{553B360F-F18C-D809-0000-9C846C8674D8}"/>
                        </a:ext>
                      </a:extLst>
                    </p14:cNvPr>
                    <p14:cNvContentPartPr/>
                    <p14:nvPr/>
                  </p14:nvContentPartPr>
                  <p14:xfrm>
                    <a:off x="2976040" y="2835100"/>
                    <a:ext cx="1260720" cy="35640"/>
                  </p14:xfrm>
                </p:contentPart>
              </mc:Choice>
              <mc:Fallback xmlns="">
                <p:pic>
                  <p:nvPicPr>
                    <p:cNvPr id="44" name="Ink 43">
                      <a:extLst>
                        <a:ext uri="{FF2B5EF4-FFF2-40B4-BE49-F238E27FC236}">
                          <a16:creationId xmlns:a16="http://schemas.microsoft.com/office/drawing/2014/main" id="{553B360F-F18C-D809-0000-9C846C8674D8}"/>
                        </a:ext>
                      </a:extLst>
                    </p:cNvPr>
                    <p:cNvPicPr/>
                    <p:nvPr/>
                  </p:nvPicPr>
                  <p:blipFill>
                    <a:blip r:embed="rId7"/>
                    <a:stretch>
                      <a:fillRect/>
                    </a:stretch>
                  </p:blipFill>
                  <p:spPr>
                    <a:xfrm>
                      <a:off x="2967037" y="2826100"/>
                      <a:ext cx="1278365"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3FE219FE-E750-9547-5ED1-95BA35231A29}"/>
                      </a:ext>
                    </a:extLst>
                  </p14:cNvPr>
                  <p14:cNvContentPartPr/>
                  <p14:nvPr/>
                </p14:nvContentPartPr>
                <p14:xfrm>
                  <a:off x="3210760" y="2739520"/>
                  <a:ext cx="944640" cy="223920"/>
                </p14:xfrm>
              </p:contentPart>
            </mc:Choice>
            <mc:Fallback xmlns="">
              <p:pic>
                <p:nvPicPr>
                  <p:cNvPr id="37" name="Ink 36">
                    <a:extLst>
                      <a:ext uri="{FF2B5EF4-FFF2-40B4-BE49-F238E27FC236}">
                        <a16:creationId xmlns:a16="http://schemas.microsoft.com/office/drawing/2014/main" id="{3FE219FE-E750-9547-5ED1-95BA35231A29}"/>
                      </a:ext>
                    </a:extLst>
                  </p:cNvPr>
                  <p:cNvPicPr/>
                  <p:nvPr/>
                </p:nvPicPr>
                <p:blipFill>
                  <a:blip r:embed="rId9"/>
                  <a:stretch>
                    <a:fillRect/>
                  </a:stretch>
                </p:blipFill>
                <p:spPr>
                  <a:xfrm>
                    <a:off x="3201760" y="2730506"/>
                    <a:ext cx="962280" cy="24158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85A09322-E98F-2FEC-C137-AC596D6FC52F}"/>
                      </a:ext>
                    </a:extLst>
                  </p14:cNvPr>
                  <p14:cNvContentPartPr/>
                  <p14:nvPr/>
                </p14:nvContentPartPr>
                <p14:xfrm>
                  <a:off x="3025524" y="2759279"/>
                  <a:ext cx="11160" cy="164520"/>
                </p14:xfrm>
              </p:contentPart>
            </mc:Choice>
            <mc:Fallback xmlns="">
              <p:pic>
                <p:nvPicPr>
                  <p:cNvPr id="39" name="Ink 38">
                    <a:extLst>
                      <a:ext uri="{FF2B5EF4-FFF2-40B4-BE49-F238E27FC236}">
                        <a16:creationId xmlns:a16="http://schemas.microsoft.com/office/drawing/2014/main" id="{85A09322-E98F-2FEC-C137-AC596D6FC52F}"/>
                      </a:ext>
                    </a:extLst>
                  </p:cNvPr>
                  <p:cNvPicPr/>
                  <p:nvPr/>
                </p:nvPicPr>
                <p:blipFill>
                  <a:blip r:embed="rId27"/>
                  <a:stretch>
                    <a:fillRect/>
                  </a:stretch>
                </p:blipFill>
                <p:spPr>
                  <a:xfrm>
                    <a:off x="3016524" y="2750259"/>
                    <a:ext cx="28800" cy="18219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7711C2C0-C3D9-07EF-866C-CC7A8095233B}"/>
                      </a:ext>
                    </a:extLst>
                  </p14:cNvPr>
                  <p14:cNvContentPartPr/>
                  <p14:nvPr/>
                </p14:nvContentPartPr>
                <p14:xfrm>
                  <a:off x="2978136" y="3050475"/>
                  <a:ext cx="79560" cy="127440"/>
                </p14:xfrm>
              </p:contentPart>
            </mc:Choice>
            <mc:Fallback xmlns="">
              <p:pic>
                <p:nvPicPr>
                  <p:cNvPr id="41" name="Ink 40">
                    <a:extLst>
                      <a:ext uri="{FF2B5EF4-FFF2-40B4-BE49-F238E27FC236}">
                        <a16:creationId xmlns:a16="http://schemas.microsoft.com/office/drawing/2014/main" id="{7711C2C0-C3D9-07EF-866C-CC7A8095233B}"/>
                      </a:ext>
                    </a:extLst>
                  </p:cNvPr>
                  <p:cNvPicPr/>
                  <p:nvPr/>
                </p:nvPicPr>
                <p:blipFill>
                  <a:blip r:embed="rId29"/>
                  <a:stretch>
                    <a:fillRect/>
                  </a:stretch>
                </p:blipFill>
                <p:spPr>
                  <a:xfrm>
                    <a:off x="2969136" y="3041475"/>
                    <a:ext cx="9720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0C8BB98A-3CCF-B564-01D3-574C600E8982}"/>
                    </a:ext>
                  </a:extLst>
                </p14:cNvPr>
                <p14:cNvContentPartPr/>
                <p14:nvPr/>
              </p14:nvContentPartPr>
              <p14:xfrm>
                <a:off x="4872196" y="1964655"/>
                <a:ext cx="68040" cy="108360"/>
              </p14:xfrm>
            </p:contentPart>
          </mc:Choice>
          <mc:Fallback xmlns="">
            <p:pic>
              <p:nvPicPr>
                <p:cNvPr id="31" name="Ink 30">
                  <a:extLst>
                    <a:ext uri="{FF2B5EF4-FFF2-40B4-BE49-F238E27FC236}">
                      <a16:creationId xmlns:a16="http://schemas.microsoft.com/office/drawing/2014/main" id="{0C8BB98A-3CCF-B564-01D3-574C600E8982}"/>
                    </a:ext>
                  </a:extLst>
                </p:cNvPr>
                <p:cNvPicPr/>
                <p:nvPr/>
              </p:nvPicPr>
              <p:blipFill>
                <a:blip r:embed="rId21"/>
                <a:stretch>
                  <a:fillRect/>
                </a:stretch>
              </p:blipFill>
              <p:spPr>
                <a:xfrm>
                  <a:off x="4863196" y="1956015"/>
                  <a:ext cx="8568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3" name="Ink 12">
                <a:extLst>
                  <a:ext uri="{FF2B5EF4-FFF2-40B4-BE49-F238E27FC236}">
                    <a16:creationId xmlns:a16="http://schemas.microsoft.com/office/drawing/2014/main" id="{4C0C555C-4F1A-5E83-D800-3D0C17B2FC80}"/>
                  </a:ext>
                </a:extLst>
              </p14:cNvPr>
              <p14:cNvContentPartPr/>
              <p14:nvPr/>
            </p14:nvContentPartPr>
            <p14:xfrm>
              <a:off x="3534530" y="5014191"/>
              <a:ext cx="2160" cy="81360"/>
            </p14:xfrm>
          </p:contentPart>
        </mc:Choice>
        <mc:Fallback xmlns="">
          <p:pic>
            <p:nvPicPr>
              <p:cNvPr id="13" name="Ink 12">
                <a:extLst>
                  <a:ext uri="{FF2B5EF4-FFF2-40B4-BE49-F238E27FC236}">
                    <a16:creationId xmlns:a16="http://schemas.microsoft.com/office/drawing/2014/main" id="{4C0C555C-4F1A-5E83-D800-3D0C17B2FC80}"/>
                  </a:ext>
                </a:extLst>
              </p:cNvPr>
              <p:cNvPicPr/>
              <p:nvPr/>
            </p:nvPicPr>
            <p:blipFill>
              <a:blip r:embed="rId32"/>
              <a:stretch>
                <a:fillRect/>
              </a:stretch>
            </p:blipFill>
            <p:spPr>
              <a:xfrm>
                <a:off x="3525890" y="5005551"/>
                <a:ext cx="19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 name="Ink 13">
                <a:extLst>
                  <a:ext uri="{FF2B5EF4-FFF2-40B4-BE49-F238E27FC236}">
                    <a16:creationId xmlns:a16="http://schemas.microsoft.com/office/drawing/2014/main" id="{E8E46CB3-5BDA-A6FE-B9F1-383C961AFB82}"/>
                  </a:ext>
                </a:extLst>
              </p14:cNvPr>
              <p14:cNvContentPartPr/>
              <p14:nvPr/>
            </p14:nvContentPartPr>
            <p14:xfrm>
              <a:off x="2561090" y="5018871"/>
              <a:ext cx="96120" cy="102600"/>
            </p14:xfrm>
          </p:contentPart>
        </mc:Choice>
        <mc:Fallback xmlns="">
          <p:pic>
            <p:nvPicPr>
              <p:cNvPr id="14" name="Ink 13">
                <a:extLst>
                  <a:ext uri="{FF2B5EF4-FFF2-40B4-BE49-F238E27FC236}">
                    <a16:creationId xmlns:a16="http://schemas.microsoft.com/office/drawing/2014/main" id="{E8E46CB3-5BDA-A6FE-B9F1-383C961AFB82}"/>
                  </a:ext>
                </a:extLst>
              </p:cNvPr>
              <p:cNvPicPr/>
              <p:nvPr/>
            </p:nvPicPr>
            <p:blipFill>
              <a:blip r:embed="rId34"/>
              <a:stretch>
                <a:fillRect/>
              </a:stretch>
            </p:blipFill>
            <p:spPr>
              <a:xfrm>
                <a:off x="2552450" y="5009871"/>
                <a:ext cx="113760" cy="120240"/>
              </a:xfrm>
              <a:prstGeom prst="rect">
                <a:avLst/>
              </a:prstGeom>
            </p:spPr>
          </p:pic>
        </mc:Fallback>
      </mc:AlternateContent>
    </p:spTree>
    <p:extLst>
      <p:ext uri="{BB962C8B-B14F-4D97-AF65-F5344CB8AC3E}">
        <p14:creationId xmlns:p14="http://schemas.microsoft.com/office/powerpoint/2010/main" val="3844282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6D4-FF5C-294E-B93E-324C51F98823}"/>
              </a:ext>
            </a:extLst>
          </p:cNvPr>
          <p:cNvSpPr>
            <a:spLocks noGrp="1"/>
          </p:cNvSpPr>
          <p:nvPr>
            <p:ph type="title"/>
          </p:nvPr>
        </p:nvSpPr>
        <p:spPr>
          <a:xfrm>
            <a:off x="209550" y="-121445"/>
            <a:ext cx="10515600" cy="1325563"/>
          </a:xfrm>
        </p:spPr>
        <p:txBody>
          <a:bodyPr/>
          <a:lstStyle/>
          <a:p>
            <a:r>
              <a:rPr lang="en-US" dirty="0"/>
              <a:t>LCQ 2 – Two Sample CI Interpretations</a:t>
            </a:r>
          </a:p>
        </p:txBody>
      </p:sp>
      <p:sp>
        <p:nvSpPr>
          <p:cNvPr id="3" name="Content Placeholder 2">
            <a:extLst>
              <a:ext uri="{FF2B5EF4-FFF2-40B4-BE49-F238E27FC236}">
                <a16:creationId xmlns:a16="http://schemas.microsoft.com/office/drawing/2014/main" id="{F3188916-BFC7-7A40-BCC9-477D251DC3C9}"/>
              </a:ext>
            </a:extLst>
          </p:cNvPr>
          <p:cNvSpPr>
            <a:spLocks noGrp="1"/>
          </p:cNvSpPr>
          <p:nvPr>
            <p:ph idx="1"/>
          </p:nvPr>
        </p:nvSpPr>
        <p:spPr>
          <a:xfrm>
            <a:off x="209550" y="899715"/>
            <a:ext cx="11772900" cy="5058569"/>
          </a:xfrm>
        </p:spPr>
        <p:txBody>
          <a:bodyPr>
            <a:noAutofit/>
          </a:bodyPr>
          <a:lstStyle/>
          <a:p>
            <a:pPr marL="0" indent="0">
              <a:lnSpc>
                <a:spcPct val="120000"/>
              </a:lnSpc>
              <a:spcBef>
                <a:spcPts val="0"/>
              </a:spcBef>
              <a:buNone/>
            </a:pPr>
            <a:r>
              <a:rPr lang="en-US" sz="1600" b="1" dirty="0"/>
              <a:t>Problem</a:t>
            </a:r>
            <a:r>
              <a:rPr lang="en-US" sz="1600" dirty="0"/>
              <a:t>: Based on the parameters below, interpret each of the following Confidence Intervals.</a:t>
            </a:r>
          </a:p>
          <a:p>
            <a:pPr marL="0" indent="0">
              <a:lnSpc>
                <a:spcPct val="120000"/>
              </a:lnSpc>
              <a:spcBef>
                <a:spcPts val="0"/>
              </a:spcBef>
              <a:buNone/>
            </a:pPr>
            <a:endParaRPr lang="en-US" sz="1600" dirty="0"/>
          </a:p>
          <a:p>
            <a:pPr marL="0" lvl="0" indent="0">
              <a:lnSpc>
                <a:spcPct val="120000"/>
              </a:lnSpc>
              <a:spcBef>
                <a:spcPts val="0"/>
              </a:spcBef>
              <a:buNone/>
            </a:pPr>
            <a:r>
              <a:rPr lang="en-US" sz="1600" dirty="0"/>
              <a:t>Let </a:t>
            </a:r>
            <a:r>
              <a:rPr lang="el-GR" sz="1600" dirty="0"/>
              <a:t>μ</a:t>
            </a:r>
            <a:r>
              <a:rPr lang="el-GR" sz="1600" baseline="-25000" dirty="0"/>
              <a:t>1</a:t>
            </a:r>
            <a:r>
              <a:rPr lang="el-GR" sz="1600" dirty="0"/>
              <a:t> = </a:t>
            </a:r>
            <a:r>
              <a:rPr lang="en-US" sz="1600" dirty="0"/>
              <a:t>population mean price ($) at an Italian restaurant</a:t>
            </a:r>
          </a:p>
          <a:p>
            <a:pPr marL="0" lvl="0" indent="0">
              <a:lnSpc>
                <a:spcPct val="120000"/>
              </a:lnSpc>
              <a:spcBef>
                <a:spcPts val="0"/>
              </a:spcBef>
              <a:buNone/>
            </a:pPr>
            <a:r>
              <a:rPr lang="en-US" sz="1600" dirty="0"/>
              <a:t>Let </a:t>
            </a:r>
            <a:r>
              <a:rPr lang="el-GR" sz="1600" dirty="0"/>
              <a:t>μ</a:t>
            </a:r>
            <a:r>
              <a:rPr lang="el-GR" sz="1600" baseline="-25000" dirty="0"/>
              <a:t>2</a:t>
            </a:r>
            <a:r>
              <a:rPr lang="el-GR" sz="1600" dirty="0"/>
              <a:t> = </a:t>
            </a:r>
            <a:r>
              <a:rPr lang="en-US" sz="1600" dirty="0"/>
              <a:t>population mean price ($) at a Mexican restaurant</a:t>
            </a:r>
          </a:p>
          <a:p>
            <a:pPr marL="0" lvl="0" indent="0">
              <a:lnSpc>
                <a:spcPct val="120000"/>
              </a:lnSpc>
              <a:spcBef>
                <a:spcPts val="0"/>
              </a:spcBef>
              <a:buNone/>
            </a:pPr>
            <a:endParaRPr lang="en-US" sz="1600" dirty="0"/>
          </a:p>
          <a:p>
            <a:pPr marL="0" lvl="0" indent="0">
              <a:lnSpc>
                <a:spcPct val="120000"/>
              </a:lnSpc>
              <a:spcBef>
                <a:spcPts val="0"/>
              </a:spcBef>
              <a:buNone/>
            </a:pPr>
            <a:r>
              <a:rPr lang="en-US" sz="1600" dirty="0"/>
              <a:t>H0: µ1 - µ2 = 0</a:t>
            </a:r>
          </a:p>
          <a:p>
            <a:pPr marL="0" indent="0">
              <a:lnSpc>
                <a:spcPct val="120000"/>
              </a:lnSpc>
              <a:spcBef>
                <a:spcPts val="0"/>
              </a:spcBef>
              <a:buNone/>
            </a:pPr>
            <a:r>
              <a:rPr lang="en-US" sz="1600" dirty="0"/>
              <a:t>HA: µ1 - µ2 ≠ 0</a:t>
            </a:r>
          </a:p>
          <a:p>
            <a:pPr marL="0" lvl="0" indent="0">
              <a:lnSpc>
                <a:spcPct val="120000"/>
              </a:lnSpc>
              <a:spcBef>
                <a:spcPts val="0"/>
              </a:spcBef>
              <a:buNone/>
            </a:pPr>
            <a:endParaRPr lang="en-US" sz="1600" dirty="0"/>
          </a:p>
          <a:p>
            <a:pPr marL="0" indent="0">
              <a:lnSpc>
                <a:spcPct val="120000"/>
              </a:lnSpc>
              <a:spcBef>
                <a:spcPts val="0"/>
              </a:spcBef>
              <a:buNone/>
            </a:pPr>
            <a:r>
              <a:rPr lang="en-US" sz="1600" dirty="0"/>
              <a:t>a) 85% CI for </a:t>
            </a:r>
            <a:r>
              <a:rPr lang="el-GR" sz="1600" dirty="0"/>
              <a:t>μ</a:t>
            </a:r>
            <a:r>
              <a:rPr lang="el-GR" sz="1600" baseline="-25000" dirty="0"/>
              <a:t>1</a:t>
            </a:r>
            <a:r>
              <a:rPr lang="el-GR" sz="1600" dirty="0"/>
              <a:t> </a:t>
            </a:r>
            <a:r>
              <a:rPr lang="en-US" sz="1600" dirty="0"/>
              <a:t>- </a:t>
            </a:r>
            <a:r>
              <a:rPr lang="el-GR" dirty="0"/>
              <a:t>μ</a:t>
            </a:r>
            <a:r>
              <a:rPr lang="el-GR" baseline="-25000" dirty="0"/>
              <a:t>2</a:t>
            </a:r>
            <a:r>
              <a:rPr lang="en-US" sz="1600" dirty="0"/>
              <a:t> → (-30, -3)</a:t>
            </a:r>
          </a:p>
          <a:p>
            <a:pPr marL="342900" indent="-342900">
              <a:lnSpc>
                <a:spcPct val="120000"/>
              </a:lnSpc>
              <a:spcBef>
                <a:spcPts val="0"/>
              </a:spcBef>
              <a:buFont typeface="+mj-lt"/>
              <a:buAutoNum type="arabicPeriod"/>
            </a:pPr>
            <a:endParaRPr lang="en-US" sz="1600" u="sng" dirty="0"/>
          </a:p>
          <a:p>
            <a:pPr marL="342900" indent="-342900">
              <a:lnSpc>
                <a:spcPct val="120000"/>
              </a:lnSpc>
              <a:spcBef>
                <a:spcPts val="0"/>
              </a:spcBef>
              <a:buFont typeface="+mj-lt"/>
              <a:buAutoNum type="arabicPeriod"/>
            </a:pPr>
            <a:r>
              <a:rPr lang="en-US" sz="1600" dirty="0"/>
              <a:t>I am 85% confident that the true mean price at the Italian restaurant is less than that of the true mean price at the Mexican restaurant</a:t>
            </a:r>
          </a:p>
          <a:p>
            <a:pPr marL="342900" indent="-342900">
              <a:lnSpc>
                <a:spcPct val="120000"/>
              </a:lnSpc>
              <a:spcBef>
                <a:spcPts val="0"/>
              </a:spcBef>
              <a:buFont typeface="+mj-lt"/>
              <a:buAutoNum type="arabicPeriod"/>
            </a:pPr>
            <a:r>
              <a:rPr lang="en-US" sz="1600" dirty="0">
                <a:solidFill>
                  <a:srgbClr val="7030A0"/>
                </a:solidFill>
              </a:rPr>
              <a:t>We are 85% confident that the true mean price of dinner at an Italian restaurant is between $3 and $30 less expensive than the true mean price of dinner at a Mexican restaurant</a:t>
            </a:r>
          </a:p>
          <a:p>
            <a:pPr marL="342900" indent="-342900">
              <a:lnSpc>
                <a:spcPct val="120000"/>
              </a:lnSpc>
              <a:spcBef>
                <a:spcPts val="0"/>
              </a:spcBef>
              <a:buFont typeface="+mj-lt"/>
              <a:buAutoNum type="arabicPeriod"/>
            </a:pPr>
            <a:r>
              <a:rPr lang="en-US" sz="1600" dirty="0">
                <a:solidFill>
                  <a:srgbClr val="00B050"/>
                </a:solidFill>
              </a:rPr>
              <a:t>We are 85% confident that the true mean Mexican food price is $3 to $30 MORE expensive than the true mean of Italian food price</a:t>
            </a:r>
          </a:p>
          <a:p>
            <a:pPr marL="0" indent="0">
              <a:lnSpc>
                <a:spcPct val="120000"/>
              </a:lnSpc>
              <a:spcBef>
                <a:spcPts val="0"/>
              </a:spcBef>
              <a:buNone/>
            </a:pPr>
            <a:endParaRPr lang="en-US" sz="1600" baseline="-25000" dirty="0">
              <a:solidFill>
                <a:srgbClr val="FF0000"/>
              </a:solidFill>
            </a:endParaRPr>
          </a:p>
          <a:p>
            <a:pPr marL="0" indent="0">
              <a:lnSpc>
                <a:spcPct val="120000"/>
              </a:lnSpc>
              <a:spcBef>
                <a:spcPts val="0"/>
              </a:spcBef>
              <a:buNone/>
            </a:pPr>
            <a:r>
              <a:rPr lang="en-US" sz="1600" dirty="0"/>
              <a:t>b) 90%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 (-5, 20)</a:t>
            </a:r>
          </a:p>
          <a:p>
            <a:pPr marL="0" indent="0">
              <a:lnSpc>
                <a:spcPct val="120000"/>
              </a:lnSpc>
              <a:spcBef>
                <a:spcPts val="0"/>
              </a:spcBef>
              <a:buNone/>
            </a:pPr>
            <a:endParaRPr lang="en-US" sz="1600" dirty="0"/>
          </a:p>
          <a:p>
            <a:pPr>
              <a:lnSpc>
                <a:spcPct val="120000"/>
              </a:lnSpc>
              <a:spcBef>
                <a:spcPts val="0"/>
              </a:spcBef>
            </a:pPr>
            <a:r>
              <a:rPr lang="en-US" sz="1600" dirty="0">
                <a:solidFill>
                  <a:srgbClr val="00B050"/>
                </a:solidFill>
              </a:rPr>
              <a:t>We are 90% confident that the true mean price of Italian restaurant is between $5 less expensive and $20 more expensive than the true mean price of Mexican</a:t>
            </a:r>
          </a:p>
          <a:p>
            <a:pPr>
              <a:lnSpc>
                <a:spcPct val="120000"/>
              </a:lnSpc>
              <a:spcBef>
                <a:spcPts val="0"/>
              </a:spcBef>
            </a:pPr>
            <a:r>
              <a:rPr lang="en-US" sz="1600" dirty="0">
                <a:solidFill>
                  <a:srgbClr val="00B050"/>
                </a:solidFill>
              </a:rPr>
              <a:t>We are 90% confident that the true mean price of a dinner at an Italian restaurant is between $5 less and $20 more than the true mean price of dinner at a Mexican restaurant???</a:t>
            </a:r>
          </a:p>
          <a:p>
            <a:pPr marL="0" indent="0">
              <a:lnSpc>
                <a:spcPct val="120000"/>
              </a:lnSpc>
              <a:spcBef>
                <a:spcPts val="0"/>
              </a:spcBef>
              <a:buNone/>
            </a:pPr>
            <a:endParaRPr lang="en-US" sz="1600" dirty="0"/>
          </a:p>
          <a:p>
            <a:pPr marL="0" indent="0">
              <a:lnSpc>
                <a:spcPct val="120000"/>
              </a:lnSpc>
              <a:spcBef>
                <a:spcPts val="0"/>
              </a:spcBef>
              <a:buNone/>
            </a:pPr>
            <a:endParaRPr lang="en-US" sz="1600" dirty="0"/>
          </a:p>
          <a:p>
            <a:pPr marL="0" indent="0">
              <a:lnSpc>
                <a:spcPct val="120000"/>
              </a:lnSpc>
              <a:spcBef>
                <a:spcPts val="0"/>
              </a:spcBef>
              <a:buNone/>
            </a:pPr>
            <a:r>
              <a:rPr lang="en-US" sz="1600" dirty="0"/>
              <a:t>c) 95% CI for </a:t>
            </a:r>
            <a:r>
              <a:rPr lang="el-GR" sz="1600" dirty="0"/>
              <a:t>μ</a:t>
            </a:r>
            <a:r>
              <a:rPr lang="el-GR" sz="1600" baseline="-25000" dirty="0"/>
              <a:t>1</a:t>
            </a:r>
            <a:r>
              <a:rPr lang="el-GR" sz="1600" dirty="0"/>
              <a:t> </a:t>
            </a:r>
            <a:r>
              <a:rPr lang="en-US" sz="1600" dirty="0"/>
              <a:t>- </a:t>
            </a:r>
            <a:r>
              <a:rPr lang="el-GR" sz="1600" dirty="0"/>
              <a:t>μ</a:t>
            </a:r>
            <a:r>
              <a:rPr lang="el-GR" sz="1600" baseline="-25000" dirty="0"/>
              <a:t>2</a:t>
            </a:r>
            <a:r>
              <a:rPr lang="en-US" sz="1600" dirty="0"/>
              <a:t> &gt; 0→ (3, 10)</a:t>
            </a:r>
          </a:p>
          <a:p>
            <a:pPr marL="0" indent="0">
              <a:lnSpc>
                <a:spcPct val="120000"/>
              </a:lnSpc>
              <a:spcBef>
                <a:spcPts val="0"/>
              </a:spcBef>
              <a:buNone/>
            </a:pPr>
            <a:endParaRPr lang="en-US" sz="1600" dirty="0"/>
          </a:p>
          <a:p>
            <a:pPr marL="0" indent="0">
              <a:lnSpc>
                <a:spcPct val="120000"/>
              </a:lnSpc>
              <a:spcBef>
                <a:spcPts val="0"/>
              </a:spcBef>
              <a:buNone/>
            </a:pPr>
            <a:endParaRPr lang="en-US" sz="1600" dirty="0"/>
          </a:p>
        </p:txBody>
      </p:sp>
      <p:grpSp>
        <p:nvGrpSpPr>
          <p:cNvPr id="12" name="Group 11">
            <a:extLst>
              <a:ext uri="{FF2B5EF4-FFF2-40B4-BE49-F238E27FC236}">
                <a16:creationId xmlns:a16="http://schemas.microsoft.com/office/drawing/2014/main" id="{86972FFA-C723-427B-564A-2BF018D43AC7}"/>
              </a:ext>
            </a:extLst>
          </p:cNvPr>
          <p:cNvGrpSpPr/>
          <p:nvPr/>
        </p:nvGrpSpPr>
        <p:grpSpPr>
          <a:xfrm>
            <a:off x="2210320" y="4427920"/>
            <a:ext cx="532440" cy="140040"/>
            <a:chOff x="2210320" y="4427920"/>
            <a:chExt cx="532440" cy="14004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C10C970-AA53-1713-1CF0-CD5C25A4CC26}"/>
                    </a:ext>
                  </a:extLst>
                </p14:cNvPr>
                <p14:cNvContentPartPr/>
                <p14:nvPr/>
              </p14:nvContentPartPr>
              <p14:xfrm>
                <a:off x="2210320" y="4454560"/>
                <a:ext cx="189000" cy="18000"/>
              </p14:xfrm>
            </p:contentPart>
          </mc:Choice>
          <mc:Fallback xmlns="">
            <p:pic>
              <p:nvPicPr>
                <p:cNvPr id="4" name="Ink 3">
                  <a:extLst>
                    <a:ext uri="{FF2B5EF4-FFF2-40B4-BE49-F238E27FC236}">
                      <a16:creationId xmlns:a16="http://schemas.microsoft.com/office/drawing/2014/main" id="{BC10C970-AA53-1713-1CF0-CD5C25A4CC26}"/>
                    </a:ext>
                  </a:extLst>
                </p:cNvPr>
                <p:cNvPicPr/>
                <p:nvPr/>
              </p:nvPicPr>
              <p:blipFill>
                <a:blip r:embed="rId3"/>
                <a:stretch>
                  <a:fillRect/>
                </a:stretch>
              </p:blipFill>
              <p:spPr>
                <a:xfrm>
                  <a:off x="2201320" y="4445560"/>
                  <a:ext cx="206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9594E15-61E5-19D0-92C1-43425CB54C83}"/>
                    </a:ext>
                  </a:extLst>
                </p14:cNvPr>
                <p14:cNvContentPartPr/>
                <p14:nvPr/>
              </p14:nvContentPartPr>
              <p14:xfrm>
                <a:off x="2549800" y="4494880"/>
                <a:ext cx="192960" cy="7560"/>
              </p14:xfrm>
            </p:contentPart>
          </mc:Choice>
          <mc:Fallback xmlns="">
            <p:pic>
              <p:nvPicPr>
                <p:cNvPr id="5" name="Ink 4">
                  <a:extLst>
                    <a:ext uri="{FF2B5EF4-FFF2-40B4-BE49-F238E27FC236}">
                      <a16:creationId xmlns:a16="http://schemas.microsoft.com/office/drawing/2014/main" id="{F9594E15-61E5-19D0-92C1-43425CB54C83}"/>
                    </a:ext>
                  </a:extLst>
                </p:cNvPr>
                <p:cNvPicPr/>
                <p:nvPr/>
              </p:nvPicPr>
              <p:blipFill>
                <a:blip r:embed="rId5"/>
                <a:stretch>
                  <a:fillRect/>
                </a:stretch>
              </p:blipFill>
              <p:spPr>
                <a:xfrm>
                  <a:off x="2540800" y="4485430"/>
                  <a:ext cx="210600" cy="2608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C104136-6F74-1336-292D-CE039BB2EA83}"/>
                    </a:ext>
                  </a:extLst>
                </p14:cNvPr>
                <p14:cNvContentPartPr/>
                <p14:nvPr/>
              </p14:nvContentPartPr>
              <p14:xfrm>
                <a:off x="2674720" y="4427920"/>
                <a:ext cx="14400" cy="140040"/>
              </p14:xfrm>
            </p:contentPart>
          </mc:Choice>
          <mc:Fallback xmlns="">
            <p:pic>
              <p:nvPicPr>
                <p:cNvPr id="6" name="Ink 5">
                  <a:extLst>
                    <a:ext uri="{FF2B5EF4-FFF2-40B4-BE49-F238E27FC236}">
                      <a16:creationId xmlns:a16="http://schemas.microsoft.com/office/drawing/2014/main" id="{0C104136-6F74-1336-292D-CE039BB2EA83}"/>
                    </a:ext>
                  </a:extLst>
                </p:cNvPr>
                <p:cNvPicPr/>
                <p:nvPr/>
              </p:nvPicPr>
              <p:blipFill>
                <a:blip r:embed="rId7"/>
                <a:stretch>
                  <a:fillRect/>
                </a:stretch>
              </p:blipFill>
              <p:spPr>
                <a:xfrm>
                  <a:off x="2665940" y="4418897"/>
                  <a:ext cx="31610" cy="1577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D42FDC70-063E-055A-B017-B94D2EC4BE95}"/>
                  </a:ext>
                </a:extLst>
              </p14:cNvPr>
              <p14:cNvContentPartPr/>
              <p14:nvPr/>
            </p14:nvContentPartPr>
            <p14:xfrm>
              <a:off x="126640" y="2310760"/>
              <a:ext cx="1453680" cy="381240"/>
            </p14:xfrm>
          </p:contentPart>
        </mc:Choice>
        <mc:Fallback xmlns="">
          <p:pic>
            <p:nvPicPr>
              <p:cNvPr id="22" name="Ink 21">
                <a:extLst>
                  <a:ext uri="{FF2B5EF4-FFF2-40B4-BE49-F238E27FC236}">
                    <a16:creationId xmlns:a16="http://schemas.microsoft.com/office/drawing/2014/main" id="{D42FDC70-063E-055A-B017-B94D2EC4BE95}"/>
                  </a:ext>
                </a:extLst>
              </p:cNvPr>
              <p:cNvPicPr/>
              <p:nvPr/>
            </p:nvPicPr>
            <p:blipFill>
              <a:blip r:embed="rId9"/>
              <a:stretch>
                <a:fillRect/>
              </a:stretch>
            </p:blipFill>
            <p:spPr>
              <a:xfrm>
                <a:off x="117640" y="2301760"/>
                <a:ext cx="1471320" cy="398880"/>
              </a:xfrm>
              <a:prstGeom prst="rect">
                <a:avLst/>
              </a:prstGeom>
            </p:spPr>
          </p:pic>
        </mc:Fallback>
      </mc:AlternateContent>
      <p:grpSp>
        <p:nvGrpSpPr>
          <p:cNvPr id="24" name="Group 23">
            <a:extLst>
              <a:ext uri="{FF2B5EF4-FFF2-40B4-BE49-F238E27FC236}">
                <a16:creationId xmlns:a16="http://schemas.microsoft.com/office/drawing/2014/main" id="{46D7260B-29B0-1FDD-EF0E-2E6DEAF98526}"/>
              </a:ext>
            </a:extLst>
          </p:cNvPr>
          <p:cNvGrpSpPr/>
          <p:nvPr/>
        </p:nvGrpSpPr>
        <p:grpSpPr>
          <a:xfrm>
            <a:off x="178120" y="2392480"/>
            <a:ext cx="3184920" cy="1407240"/>
            <a:chOff x="178120" y="2392480"/>
            <a:chExt cx="3184920" cy="14072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B47C0C0-E3EE-239A-495B-604695B7BA54}"/>
                    </a:ext>
                  </a:extLst>
                </p14:cNvPr>
                <p14:cNvContentPartPr/>
                <p14:nvPr/>
              </p14:nvContentPartPr>
              <p14:xfrm>
                <a:off x="2433880" y="2518840"/>
                <a:ext cx="222480" cy="7920"/>
              </p14:xfrm>
            </p:contentPart>
          </mc:Choice>
          <mc:Fallback xmlns="">
            <p:pic>
              <p:nvPicPr>
                <p:cNvPr id="8" name="Ink 7">
                  <a:extLst>
                    <a:ext uri="{FF2B5EF4-FFF2-40B4-BE49-F238E27FC236}">
                      <a16:creationId xmlns:a16="http://schemas.microsoft.com/office/drawing/2014/main" id="{CB47C0C0-E3EE-239A-495B-604695B7BA54}"/>
                    </a:ext>
                  </a:extLst>
                </p:cNvPr>
                <p:cNvPicPr/>
                <p:nvPr/>
              </p:nvPicPr>
              <p:blipFill>
                <a:blip r:embed="rId11"/>
                <a:stretch>
                  <a:fillRect/>
                </a:stretch>
              </p:blipFill>
              <p:spPr>
                <a:xfrm>
                  <a:off x="2424880" y="2509840"/>
                  <a:ext cx="2401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B98BB95-B6C0-F3EC-0235-542BD4DD8CAB}"/>
                    </a:ext>
                  </a:extLst>
                </p14:cNvPr>
                <p14:cNvContentPartPr/>
                <p14:nvPr/>
              </p14:nvContentPartPr>
              <p14:xfrm>
                <a:off x="2806480" y="2531800"/>
                <a:ext cx="141840" cy="4680"/>
              </p14:xfrm>
            </p:contentPart>
          </mc:Choice>
          <mc:Fallback xmlns="">
            <p:pic>
              <p:nvPicPr>
                <p:cNvPr id="9" name="Ink 8">
                  <a:extLst>
                    <a:ext uri="{FF2B5EF4-FFF2-40B4-BE49-F238E27FC236}">
                      <a16:creationId xmlns:a16="http://schemas.microsoft.com/office/drawing/2014/main" id="{8B98BB95-B6C0-F3EC-0235-542BD4DD8CAB}"/>
                    </a:ext>
                  </a:extLst>
                </p:cNvPr>
                <p:cNvPicPr/>
                <p:nvPr/>
              </p:nvPicPr>
              <p:blipFill>
                <a:blip r:embed="rId13"/>
                <a:stretch>
                  <a:fillRect/>
                </a:stretch>
              </p:blipFill>
              <p:spPr>
                <a:xfrm>
                  <a:off x="2797457" y="2522800"/>
                  <a:ext cx="159525"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04DF58C0-4C39-18D8-8612-D05021368237}"/>
                    </a:ext>
                  </a:extLst>
                </p14:cNvPr>
                <p14:cNvContentPartPr/>
                <p14:nvPr/>
              </p14:nvContentPartPr>
              <p14:xfrm>
                <a:off x="632800" y="2392480"/>
                <a:ext cx="698400" cy="338040"/>
              </p14:xfrm>
            </p:contentPart>
          </mc:Choice>
          <mc:Fallback xmlns="">
            <p:pic>
              <p:nvPicPr>
                <p:cNvPr id="19" name="Ink 18">
                  <a:extLst>
                    <a:ext uri="{FF2B5EF4-FFF2-40B4-BE49-F238E27FC236}">
                      <a16:creationId xmlns:a16="http://schemas.microsoft.com/office/drawing/2014/main" id="{04DF58C0-4C39-18D8-8612-D05021368237}"/>
                    </a:ext>
                  </a:extLst>
                </p:cNvPr>
                <p:cNvPicPr/>
                <p:nvPr/>
              </p:nvPicPr>
              <p:blipFill>
                <a:blip r:embed="rId15"/>
                <a:stretch>
                  <a:fillRect/>
                </a:stretch>
              </p:blipFill>
              <p:spPr>
                <a:xfrm>
                  <a:off x="623800" y="2383490"/>
                  <a:ext cx="716040" cy="35566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774085D-5D05-E02D-5167-00089967376A}"/>
                    </a:ext>
                  </a:extLst>
                </p14:cNvPr>
                <p14:cNvContentPartPr/>
                <p14:nvPr/>
              </p14:nvContentPartPr>
              <p14:xfrm>
                <a:off x="3062440" y="3506320"/>
                <a:ext cx="116640" cy="175320"/>
              </p14:xfrm>
            </p:contentPart>
          </mc:Choice>
          <mc:Fallback xmlns="">
            <p:pic>
              <p:nvPicPr>
                <p:cNvPr id="13" name="Ink 12">
                  <a:extLst>
                    <a:ext uri="{FF2B5EF4-FFF2-40B4-BE49-F238E27FC236}">
                      <a16:creationId xmlns:a16="http://schemas.microsoft.com/office/drawing/2014/main" id="{D774085D-5D05-E02D-5167-00089967376A}"/>
                    </a:ext>
                  </a:extLst>
                </p:cNvPr>
                <p:cNvPicPr/>
                <p:nvPr/>
              </p:nvPicPr>
              <p:blipFill>
                <a:blip r:embed="rId17"/>
                <a:stretch>
                  <a:fillRect/>
                </a:stretch>
              </p:blipFill>
              <p:spPr>
                <a:xfrm>
                  <a:off x="3053440" y="3497320"/>
                  <a:ext cx="1342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5E86ABAE-96A6-1011-F244-181A585501D7}"/>
                    </a:ext>
                  </a:extLst>
                </p14:cNvPr>
                <p14:cNvContentPartPr/>
                <p14:nvPr/>
              </p14:nvContentPartPr>
              <p14:xfrm>
                <a:off x="2263600" y="3395800"/>
                <a:ext cx="871200" cy="19440"/>
              </p14:xfrm>
            </p:contentPart>
          </mc:Choice>
          <mc:Fallback xmlns="">
            <p:pic>
              <p:nvPicPr>
                <p:cNvPr id="14" name="Ink 13">
                  <a:extLst>
                    <a:ext uri="{FF2B5EF4-FFF2-40B4-BE49-F238E27FC236}">
                      <a16:creationId xmlns:a16="http://schemas.microsoft.com/office/drawing/2014/main" id="{5E86ABAE-96A6-1011-F244-181A585501D7}"/>
                    </a:ext>
                  </a:extLst>
                </p:cNvPr>
                <p:cNvPicPr/>
                <p:nvPr/>
              </p:nvPicPr>
              <p:blipFill>
                <a:blip r:embed="rId19"/>
                <a:stretch>
                  <a:fillRect/>
                </a:stretch>
              </p:blipFill>
              <p:spPr>
                <a:xfrm>
                  <a:off x="2254600" y="3386800"/>
                  <a:ext cx="888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C9EEC584-FC87-5675-19B2-F12C40C62E46}"/>
                    </a:ext>
                  </a:extLst>
                </p14:cNvPr>
                <p14:cNvContentPartPr/>
                <p14:nvPr/>
              </p14:nvContentPartPr>
              <p14:xfrm>
                <a:off x="3089440" y="3300400"/>
                <a:ext cx="14040" cy="124560"/>
              </p14:xfrm>
            </p:contentPart>
          </mc:Choice>
          <mc:Fallback xmlns="">
            <p:pic>
              <p:nvPicPr>
                <p:cNvPr id="15" name="Ink 14">
                  <a:extLst>
                    <a:ext uri="{FF2B5EF4-FFF2-40B4-BE49-F238E27FC236}">
                      <a16:creationId xmlns:a16="http://schemas.microsoft.com/office/drawing/2014/main" id="{C9EEC584-FC87-5675-19B2-F12C40C62E46}"/>
                    </a:ext>
                  </a:extLst>
                </p:cNvPr>
                <p:cNvPicPr/>
                <p:nvPr/>
              </p:nvPicPr>
              <p:blipFill>
                <a:blip r:embed="rId21"/>
                <a:stretch>
                  <a:fillRect/>
                </a:stretch>
              </p:blipFill>
              <p:spPr>
                <a:xfrm>
                  <a:off x="3080203" y="3291400"/>
                  <a:ext cx="32144"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244985C-C28E-2FAE-CC32-9C0C335BD8B8}"/>
                    </a:ext>
                  </a:extLst>
                </p14:cNvPr>
                <p14:cNvContentPartPr/>
                <p14:nvPr/>
              </p14:nvContentPartPr>
              <p14:xfrm>
                <a:off x="2779840" y="3275920"/>
                <a:ext cx="84600" cy="211680"/>
              </p14:xfrm>
            </p:contentPart>
          </mc:Choice>
          <mc:Fallback xmlns="">
            <p:pic>
              <p:nvPicPr>
                <p:cNvPr id="16" name="Ink 15">
                  <a:extLst>
                    <a:ext uri="{FF2B5EF4-FFF2-40B4-BE49-F238E27FC236}">
                      <a16:creationId xmlns:a16="http://schemas.microsoft.com/office/drawing/2014/main" id="{8244985C-C28E-2FAE-CC32-9C0C335BD8B8}"/>
                    </a:ext>
                  </a:extLst>
                </p:cNvPr>
                <p:cNvPicPr/>
                <p:nvPr/>
              </p:nvPicPr>
              <p:blipFill>
                <a:blip r:embed="rId23"/>
                <a:stretch>
                  <a:fillRect/>
                </a:stretch>
              </p:blipFill>
              <p:spPr>
                <a:xfrm>
                  <a:off x="2770802" y="3266920"/>
                  <a:ext cx="102315"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A095CF8-99C7-5B84-CFB8-EA6775FFFA01}"/>
                    </a:ext>
                  </a:extLst>
                </p14:cNvPr>
                <p14:cNvContentPartPr/>
                <p14:nvPr/>
              </p14:nvContentPartPr>
              <p14:xfrm>
                <a:off x="2416960" y="3244240"/>
                <a:ext cx="84600" cy="236160"/>
              </p14:xfrm>
            </p:contentPart>
          </mc:Choice>
          <mc:Fallback xmlns="">
            <p:pic>
              <p:nvPicPr>
                <p:cNvPr id="17" name="Ink 16">
                  <a:extLst>
                    <a:ext uri="{FF2B5EF4-FFF2-40B4-BE49-F238E27FC236}">
                      <a16:creationId xmlns:a16="http://schemas.microsoft.com/office/drawing/2014/main" id="{EA095CF8-99C7-5B84-CFB8-EA6775FFFA01}"/>
                    </a:ext>
                  </a:extLst>
                </p:cNvPr>
                <p:cNvPicPr/>
                <p:nvPr/>
              </p:nvPicPr>
              <p:blipFill>
                <a:blip r:embed="rId25"/>
                <a:stretch>
                  <a:fillRect/>
                </a:stretch>
              </p:blipFill>
              <p:spPr>
                <a:xfrm>
                  <a:off x="2407960" y="3235240"/>
                  <a:ext cx="102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325BEBF4-C0EC-10DB-4778-DD43A6174207}"/>
                    </a:ext>
                  </a:extLst>
                </p14:cNvPr>
                <p14:cNvContentPartPr/>
                <p14:nvPr/>
              </p14:nvContentPartPr>
              <p14:xfrm>
                <a:off x="2909080" y="3157480"/>
                <a:ext cx="453960" cy="642240"/>
              </p14:xfrm>
            </p:contentPart>
          </mc:Choice>
          <mc:Fallback xmlns="">
            <p:pic>
              <p:nvPicPr>
                <p:cNvPr id="20" name="Ink 19">
                  <a:extLst>
                    <a:ext uri="{FF2B5EF4-FFF2-40B4-BE49-F238E27FC236}">
                      <a16:creationId xmlns:a16="http://schemas.microsoft.com/office/drawing/2014/main" id="{325BEBF4-C0EC-10DB-4778-DD43A6174207}"/>
                    </a:ext>
                  </a:extLst>
                </p:cNvPr>
                <p:cNvPicPr/>
                <p:nvPr/>
              </p:nvPicPr>
              <p:blipFill>
                <a:blip r:embed="rId27"/>
                <a:stretch>
                  <a:fillRect/>
                </a:stretch>
              </p:blipFill>
              <p:spPr>
                <a:xfrm>
                  <a:off x="2900080" y="3148480"/>
                  <a:ext cx="47160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12668F3B-2237-DF29-53EE-A151CA42EAAD}"/>
                    </a:ext>
                  </a:extLst>
                </p14:cNvPr>
                <p14:cNvContentPartPr/>
                <p14:nvPr/>
              </p14:nvContentPartPr>
              <p14:xfrm>
                <a:off x="178120" y="2803960"/>
                <a:ext cx="2203920" cy="408600"/>
              </p14:xfrm>
            </p:contentPart>
          </mc:Choice>
          <mc:Fallback xmlns="">
            <p:pic>
              <p:nvPicPr>
                <p:cNvPr id="23" name="Ink 22">
                  <a:extLst>
                    <a:ext uri="{FF2B5EF4-FFF2-40B4-BE49-F238E27FC236}">
                      <a16:creationId xmlns:a16="http://schemas.microsoft.com/office/drawing/2014/main" id="{12668F3B-2237-DF29-53EE-A151CA42EAAD}"/>
                    </a:ext>
                  </a:extLst>
                </p:cNvPr>
                <p:cNvPicPr/>
                <p:nvPr/>
              </p:nvPicPr>
              <p:blipFill>
                <a:blip r:embed="rId29"/>
                <a:stretch>
                  <a:fillRect/>
                </a:stretch>
              </p:blipFill>
              <p:spPr>
                <a:xfrm>
                  <a:off x="169120" y="2794952"/>
                  <a:ext cx="2221560" cy="4262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5CBE0220-F28F-43C9-D07A-D07C4139AF29}"/>
                  </a:ext>
                </a:extLst>
              </p14:cNvPr>
              <p14:cNvContentPartPr/>
              <p14:nvPr/>
            </p14:nvContentPartPr>
            <p14:xfrm>
              <a:off x="1888120" y="5277520"/>
              <a:ext cx="1298880" cy="496080"/>
            </p14:xfrm>
          </p:contentPart>
        </mc:Choice>
        <mc:Fallback xmlns="">
          <p:pic>
            <p:nvPicPr>
              <p:cNvPr id="25" name="Ink 24">
                <a:extLst>
                  <a:ext uri="{FF2B5EF4-FFF2-40B4-BE49-F238E27FC236}">
                    <a16:creationId xmlns:a16="http://schemas.microsoft.com/office/drawing/2014/main" id="{5CBE0220-F28F-43C9-D07A-D07C4139AF29}"/>
                  </a:ext>
                </a:extLst>
              </p:cNvPr>
              <p:cNvPicPr/>
              <p:nvPr/>
            </p:nvPicPr>
            <p:blipFill>
              <a:blip r:embed="rId31"/>
              <a:stretch>
                <a:fillRect/>
              </a:stretch>
            </p:blipFill>
            <p:spPr>
              <a:xfrm>
                <a:off x="1879120" y="5268513"/>
                <a:ext cx="1316520" cy="513733"/>
              </a:xfrm>
              <a:prstGeom prst="rect">
                <a:avLst/>
              </a:prstGeom>
            </p:spPr>
          </p:pic>
        </mc:Fallback>
      </mc:AlternateContent>
      <p:grpSp>
        <p:nvGrpSpPr>
          <p:cNvPr id="42" name="Group 41">
            <a:extLst>
              <a:ext uri="{FF2B5EF4-FFF2-40B4-BE49-F238E27FC236}">
                <a16:creationId xmlns:a16="http://schemas.microsoft.com/office/drawing/2014/main" id="{1F1A6AB4-6205-9943-4DCB-6D9990F1C615}"/>
              </a:ext>
            </a:extLst>
          </p:cNvPr>
          <p:cNvGrpSpPr/>
          <p:nvPr/>
        </p:nvGrpSpPr>
        <p:grpSpPr>
          <a:xfrm>
            <a:off x="3549520" y="5290840"/>
            <a:ext cx="2522880" cy="896040"/>
            <a:chOff x="3549520" y="5290840"/>
            <a:chExt cx="2522880" cy="896040"/>
          </a:xfrm>
        </p:grpSpPr>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7C94BB92-1344-6F27-39BB-A66819423A34}"/>
                    </a:ext>
                  </a:extLst>
                </p14:cNvPr>
                <p14:cNvContentPartPr/>
                <p14:nvPr/>
              </p14:nvContentPartPr>
              <p14:xfrm>
                <a:off x="3830680" y="5478400"/>
                <a:ext cx="141120" cy="250560"/>
              </p14:xfrm>
            </p:contentPart>
          </mc:Choice>
          <mc:Fallback xmlns="">
            <p:pic>
              <p:nvPicPr>
                <p:cNvPr id="26" name="Ink 25">
                  <a:extLst>
                    <a:ext uri="{FF2B5EF4-FFF2-40B4-BE49-F238E27FC236}">
                      <a16:creationId xmlns:a16="http://schemas.microsoft.com/office/drawing/2014/main" id="{7C94BB92-1344-6F27-39BB-A66819423A34}"/>
                    </a:ext>
                  </a:extLst>
                </p:cNvPr>
                <p:cNvPicPr/>
                <p:nvPr/>
              </p:nvPicPr>
              <p:blipFill>
                <a:blip r:embed="rId33"/>
                <a:stretch>
                  <a:fillRect/>
                </a:stretch>
              </p:blipFill>
              <p:spPr>
                <a:xfrm>
                  <a:off x="3821680" y="5469387"/>
                  <a:ext cx="158760" cy="26822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97632532-161B-6EF1-7633-FD455B968F40}"/>
                    </a:ext>
                  </a:extLst>
                </p14:cNvPr>
                <p14:cNvContentPartPr/>
                <p14:nvPr/>
              </p14:nvContentPartPr>
              <p14:xfrm>
                <a:off x="5698360" y="5428360"/>
                <a:ext cx="46440" cy="207000"/>
              </p14:xfrm>
            </p:contentPart>
          </mc:Choice>
          <mc:Fallback xmlns="">
            <p:pic>
              <p:nvPicPr>
                <p:cNvPr id="27" name="Ink 26">
                  <a:extLst>
                    <a:ext uri="{FF2B5EF4-FFF2-40B4-BE49-F238E27FC236}">
                      <a16:creationId xmlns:a16="http://schemas.microsoft.com/office/drawing/2014/main" id="{97632532-161B-6EF1-7633-FD455B968F40}"/>
                    </a:ext>
                  </a:extLst>
                </p:cNvPr>
                <p:cNvPicPr/>
                <p:nvPr/>
              </p:nvPicPr>
              <p:blipFill>
                <a:blip r:embed="rId35"/>
                <a:stretch>
                  <a:fillRect/>
                </a:stretch>
              </p:blipFill>
              <p:spPr>
                <a:xfrm>
                  <a:off x="5689360" y="5419360"/>
                  <a:ext cx="64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9A886D50-C622-1C87-565D-D755EB1CB28D}"/>
                    </a:ext>
                  </a:extLst>
                </p14:cNvPr>
                <p14:cNvContentPartPr/>
                <p14:nvPr/>
              </p14:nvContentPartPr>
              <p14:xfrm>
                <a:off x="3679480" y="5561560"/>
                <a:ext cx="2392920" cy="30240"/>
              </p14:xfrm>
            </p:contentPart>
          </mc:Choice>
          <mc:Fallback xmlns="">
            <p:pic>
              <p:nvPicPr>
                <p:cNvPr id="28" name="Ink 27">
                  <a:extLst>
                    <a:ext uri="{FF2B5EF4-FFF2-40B4-BE49-F238E27FC236}">
                      <a16:creationId xmlns:a16="http://schemas.microsoft.com/office/drawing/2014/main" id="{9A886D50-C622-1C87-565D-D755EB1CB28D}"/>
                    </a:ext>
                  </a:extLst>
                </p:cNvPr>
                <p:cNvPicPr/>
                <p:nvPr/>
              </p:nvPicPr>
              <p:blipFill>
                <a:blip r:embed="rId37"/>
                <a:stretch>
                  <a:fillRect/>
                </a:stretch>
              </p:blipFill>
              <p:spPr>
                <a:xfrm>
                  <a:off x="3670480" y="5552452"/>
                  <a:ext cx="2410560" cy="4809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5BA797C9-4D00-3438-7069-F6E6FEA7A44A}"/>
                    </a:ext>
                  </a:extLst>
                </p14:cNvPr>
                <p14:cNvContentPartPr/>
                <p14:nvPr/>
              </p14:nvContentPartPr>
              <p14:xfrm>
                <a:off x="4932640" y="5498560"/>
                <a:ext cx="3600" cy="120600"/>
              </p14:xfrm>
            </p:contentPart>
          </mc:Choice>
          <mc:Fallback xmlns="">
            <p:pic>
              <p:nvPicPr>
                <p:cNvPr id="30" name="Ink 29">
                  <a:extLst>
                    <a:ext uri="{FF2B5EF4-FFF2-40B4-BE49-F238E27FC236}">
                      <a16:creationId xmlns:a16="http://schemas.microsoft.com/office/drawing/2014/main" id="{5BA797C9-4D00-3438-7069-F6E6FEA7A44A}"/>
                    </a:ext>
                  </a:extLst>
                </p:cNvPr>
                <p:cNvPicPr/>
                <p:nvPr/>
              </p:nvPicPr>
              <p:blipFill>
                <a:blip r:embed="rId39"/>
                <a:stretch>
                  <a:fillRect/>
                </a:stretch>
              </p:blipFill>
              <p:spPr>
                <a:xfrm>
                  <a:off x="4923640" y="5489560"/>
                  <a:ext cx="21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1A4047D7-F421-C0F4-816C-BB943F2A41AF}"/>
                    </a:ext>
                  </a:extLst>
                </p14:cNvPr>
                <p14:cNvContentPartPr/>
                <p14:nvPr/>
              </p14:nvContentPartPr>
              <p14:xfrm>
                <a:off x="4862440" y="5739040"/>
                <a:ext cx="121320" cy="164880"/>
              </p14:xfrm>
            </p:contentPart>
          </mc:Choice>
          <mc:Fallback xmlns="">
            <p:pic>
              <p:nvPicPr>
                <p:cNvPr id="31" name="Ink 30">
                  <a:extLst>
                    <a:ext uri="{FF2B5EF4-FFF2-40B4-BE49-F238E27FC236}">
                      <a16:creationId xmlns:a16="http://schemas.microsoft.com/office/drawing/2014/main" id="{1A4047D7-F421-C0F4-816C-BB943F2A41AF}"/>
                    </a:ext>
                  </a:extLst>
                </p:cNvPr>
                <p:cNvPicPr/>
                <p:nvPr/>
              </p:nvPicPr>
              <p:blipFill>
                <a:blip r:embed="rId41"/>
                <a:stretch>
                  <a:fillRect/>
                </a:stretch>
              </p:blipFill>
              <p:spPr>
                <a:xfrm>
                  <a:off x="4853413" y="5730040"/>
                  <a:ext cx="139013"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F54B6FE2-C018-DE99-6F66-5AFD48BFE42E}"/>
                    </a:ext>
                  </a:extLst>
                </p14:cNvPr>
                <p14:cNvContentPartPr/>
                <p14:nvPr/>
              </p14:nvContentPartPr>
              <p14:xfrm>
                <a:off x="3847240" y="5844520"/>
                <a:ext cx="154440" cy="234360"/>
              </p14:xfrm>
            </p:contentPart>
          </mc:Choice>
          <mc:Fallback xmlns="">
            <p:pic>
              <p:nvPicPr>
                <p:cNvPr id="33" name="Ink 32">
                  <a:extLst>
                    <a:ext uri="{FF2B5EF4-FFF2-40B4-BE49-F238E27FC236}">
                      <a16:creationId xmlns:a16="http://schemas.microsoft.com/office/drawing/2014/main" id="{F54B6FE2-C018-DE99-6F66-5AFD48BFE42E}"/>
                    </a:ext>
                  </a:extLst>
                </p:cNvPr>
                <p:cNvPicPr/>
                <p:nvPr/>
              </p:nvPicPr>
              <p:blipFill>
                <a:blip r:embed="rId43"/>
                <a:stretch>
                  <a:fillRect/>
                </a:stretch>
              </p:blipFill>
              <p:spPr>
                <a:xfrm>
                  <a:off x="3838240" y="5835534"/>
                  <a:ext cx="172080" cy="25197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233872D4-69CC-0DB2-5897-CC66AF481EA7}"/>
                    </a:ext>
                  </a:extLst>
                </p14:cNvPr>
                <p14:cNvContentPartPr/>
                <p14:nvPr/>
              </p14:nvContentPartPr>
              <p14:xfrm>
                <a:off x="3746440" y="5955760"/>
                <a:ext cx="136800" cy="12600"/>
              </p14:xfrm>
            </p:contentPart>
          </mc:Choice>
          <mc:Fallback xmlns="">
            <p:pic>
              <p:nvPicPr>
                <p:cNvPr id="34" name="Ink 33">
                  <a:extLst>
                    <a:ext uri="{FF2B5EF4-FFF2-40B4-BE49-F238E27FC236}">
                      <a16:creationId xmlns:a16="http://schemas.microsoft.com/office/drawing/2014/main" id="{233872D4-69CC-0DB2-5897-CC66AF481EA7}"/>
                    </a:ext>
                  </a:extLst>
                </p:cNvPr>
                <p:cNvPicPr/>
                <p:nvPr/>
              </p:nvPicPr>
              <p:blipFill>
                <a:blip r:embed="rId45"/>
                <a:stretch>
                  <a:fillRect/>
                </a:stretch>
              </p:blipFill>
              <p:spPr>
                <a:xfrm>
                  <a:off x="3737440" y="5947010"/>
                  <a:ext cx="154440" cy="2975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66112FEF-6D08-5374-B8C7-7D3425DB962F}"/>
                    </a:ext>
                  </a:extLst>
                </p14:cNvPr>
                <p14:cNvContentPartPr/>
                <p14:nvPr/>
              </p14:nvContentPartPr>
              <p14:xfrm>
                <a:off x="5586040" y="5822920"/>
                <a:ext cx="165600" cy="149400"/>
              </p14:xfrm>
            </p:contentPart>
          </mc:Choice>
          <mc:Fallback xmlns="">
            <p:pic>
              <p:nvPicPr>
                <p:cNvPr id="36" name="Ink 35">
                  <a:extLst>
                    <a:ext uri="{FF2B5EF4-FFF2-40B4-BE49-F238E27FC236}">
                      <a16:creationId xmlns:a16="http://schemas.microsoft.com/office/drawing/2014/main" id="{66112FEF-6D08-5374-B8C7-7D3425DB962F}"/>
                    </a:ext>
                  </a:extLst>
                </p:cNvPr>
                <p:cNvPicPr/>
                <p:nvPr/>
              </p:nvPicPr>
              <p:blipFill>
                <a:blip r:embed="rId47"/>
                <a:stretch>
                  <a:fillRect/>
                </a:stretch>
              </p:blipFill>
              <p:spPr>
                <a:xfrm>
                  <a:off x="5577040" y="5813898"/>
                  <a:ext cx="183240" cy="16708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92723CD4-83AC-9922-4958-A6B1B52B315B}"/>
                    </a:ext>
                  </a:extLst>
                </p14:cNvPr>
                <p14:cNvContentPartPr/>
                <p14:nvPr/>
              </p14:nvContentPartPr>
              <p14:xfrm>
                <a:off x="5735800" y="5799160"/>
                <a:ext cx="73440" cy="99720"/>
              </p14:xfrm>
            </p:contentPart>
          </mc:Choice>
          <mc:Fallback xmlns="">
            <p:pic>
              <p:nvPicPr>
                <p:cNvPr id="37" name="Ink 36">
                  <a:extLst>
                    <a:ext uri="{FF2B5EF4-FFF2-40B4-BE49-F238E27FC236}">
                      <a16:creationId xmlns:a16="http://schemas.microsoft.com/office/drawing/2014/main" id="{92723CD4-83AC-9922-4958-A6B1B52B315B}"/>
                    </a:ext>
                  </a:extLst>
                </p:cNvPr>
                <p:cNvPicPr/>
                <p:nvPr/>
              </p:nvPicPr>
              <p:blipFill>
                <a:blip r:embed="rId49"/>
                <a:stretch>
                  <a:fillRect/>
                </a:stretch>
              </p:blipFill>
              <p:spPr>
                <a:xfrm>
                  <a:off x="5726800" y="5790160"/>
                  <a:ext cx="910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777F3265-BD29-A83E-4B81-18892A3B7B0C}"/>
                    </a:ext>
                  </a:extLst>
                </p14:cNvPr>
                <p14:cNvContentPartPr/>
                <p14:nvPr/>
              </p14:nvContentPartPr>
              <p14:xfrm>
                <a:off x="4634920" y="5290840"/>
                <a:ext cx="650880" cy="747720"/>
              </p14:xfrm>
            </p:contentPart>
          </mc:Choice>
          <mc:Fallback xmlns="">
            <p:pic>
              <p:nvPicPr>
                <p:cNvPr id="39" name="Ink 38">
                  <a:extLst>
                    <a:ext uri="{FF2B5EF4-FFF2-40B4-BE49-F238E27FC236}">
                      <a16:creationId xmlns:a16="http://schemas.microsoft.com/office/drawing/2014/main" id="{777F3265-BD29-A83E-4B81-18892A3B7B0C}"/>
                    </a:ext>
                  </a:extLst>
                </p:cNvPr>
                <p:cNvPicPr/>
                <p:nvPr/>
              </p:nvPicPr>
              <p:blipFill>
                <a:blip r:embed="rId51"/>
                <a:stretch>
                  <a:fillRect/>
                </a:stretch>
              </p:blipFill>
              <p:spPr>
                <a:xfrm>
                  <a:off x="4625920" y="5281844"/>
                  <a:ext cx="668520" cy="7653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DB21D5CB-4601-CD4C-CBF3-D50BBE795EB6}"/>
                    </a:ext>
                  </a:extLst>
                </p14:cNvPr>
                <p14:cNvContentPartPr/>
                <p14:nvPr/>
              </p14:nvContentPartPr>
              <p14:xfrm>
                <a:off x="3549520" y="5329000"/>
                <a:ext cx="2410920" cy="857880"/>
              </p14:xfrm>
            </p:contentPart>
          </mc:Choice>
          <mc:Fallback xmlns="">
            <p:pic>
              <p:nvPicPr>
                <p:cNvPr id="41" name="Ink 40">
                  <a:extLst>
                    <a:ext uri="{FF2B5EF4-FFF2-40B4-BE49-F238E27FC236}">
                      <a16:creationId xmlns:a16="http://schemas.microsoft.com/office/drawing/2014/main" id="{DB21D5CB-4601-CD4C-CBF3-D50BBE795EB6}"/>
                    </a:ext>
                  </a:extLst>
                </p:cNvPr>
                <p:cNvPicPr/>
                <p:nvPr/>
              </p:nvPicPr>
              <p:blipFill>
                <a:blip r:embed="rId53"/>
                <a:stretch>
                  <a:fillRect/>
                </a:stretch>
              </p:blipFill>
              <p:spPr>
                <a:xfrm>
                  <a:off x="3540520" y="5320000"/>
                  <a:ext cx="2428560" cy="875520"/>
                </a:xfrm>
                <a:prstGeom prst="rect">
                  <a:avLst/>
                </a:prstGeom>
              </p:spPr>
            </p:pic>
          </mc:Fallback>
        </mc:AlternateContent>
      </p:grpSp>
      <p:grpSp>
        <p:nvGrpSpPr>
          <p:cNvPr id="46" name="Group 45">
            <a:extLst>
              <a:ext uri="{FF2B5EF4-FFF2-40B4-BE49-F238E27FC236}">
                <a16:creationId xmlns:a16="http://schemas.microsoft.com/office/drawing/2014/main" id="{C776D681-5927-D66F-2FEC-F9628CAD52E3}"/>
              </a:ext>
            </a:extLst>
          </p:cNvPr>
          <p:cNvGrpSpPr/>
          <p:nvPr/>
        </p:nvGrpSpPr>
        <p:grpSpPr>
          <a:xfrm>
            <a:off x="7114240" y="5978440"/>
            <a:ext cx="652680" cy="341640"/>
            <a:chOff x="7114240" y="5978440"/>
            <a:chExt cx="652680" cy="341640"/>
          </a:xfrm>
        </p:grpSpPr>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C15AB982-234B-AD59-09D5-CBD60006FDA0}"/>
                    </a:ext>
                  </a:extLst>
                </p14:cNvPr>
                <p14:cNvContentPartPr/>
                <p14:nvPr/>
              </p14:nvContentPartPr>
              <p14:xfrm>
                <a:off x="7148080" y="6023440"/>
                <a:ext cx="618840" cy="296640"/>
              </p14:xfrm>
            </p:contentPart>
          </mc:Choice>
          <mc:Fallback xmlns="">
            <p:pic>
              <p:nvPicPr>
                <p:cNvPr id="43" name="Ink 42">
                  <a:extLst>
                    <a:ext uri="{FF2B5EF4-FFF2-40B4-BE49-F238E27FC236}">
                      <a16:creationId xmlns:a16="http://schemas.microsoft.com/office/drawing/2014/main" id="{C15AB982-234B-AD59-09D5-CBD60006FDA0}"/>
                    </a:ext>
                  </a:extLst>
                </p:cNvPr>
                <p:cNvPicPr/>
                <p:nvPr/>
              </p:nvPicPr>
              <p:blipFill>
                <a:blip r:embed="rId55"/>
                <a:stretch>
                  <a:fillRect/>
                </a:stretch>
              </p:blipFill>
              <p:spPr>
                <a:xfrm>
                  <a:off x="7139080" y="6014440"/>
                  <a:ext cx="6364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8F10439F-7033-53C2-8338-A6C62FF27818}"/>
                    </a:ext>
                  </a:extLst>
                </p14:cNvPr>
                <p14:cNvContentPartPr/>
                <p14:nvPr/>
              </p14:nvContentPartPr>
              <p14:xfrm>
                <a:off x="7114240" y="5978440"/>
                <a:ext cx="334080" cy="32400"/>
              </p14:xfrm>
            </p:contentPart>
          </mc:Choice>
          <mc:Fallback xmlns="">
            <p:pic>
              <p:nvPicPr>
                <p:cNvPr id="44" name="Ink 43">
                  <a:extLst>
                    <a:ext uri="{FF2B5EF4-FFF2-40B4-BE49-F238E27FC236}">
                      <a16:creationId xmlns:a16="http://schemas.microsoft.com/office/drawing/2014/main" id="{8F10439F-7033-53C2-8338-A6C62FF27818}"/>
                    </a:ext>
                  </a:extLst>
                </p:cNvPr>
                <p:cNvPicPr/>
                <p:nvPr/>
              </p:nvPicPr>
              <p:blipFill>
                <a:blip r:embed="rId57"/>
                <a:stretch>
                  <a:fillRect/>
                </a:stretch>
              </p:blipFill>
              <p:spPr>
                <a:xfrm>
                  <a:off x="7105240" y="5969440"/>
                  <a:ext cx="351720" cy="5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72141637-9F9B-E886-8FBA-02B43A0C9F6F}"/>
                  </a:ext>
                </a:extLst>
              </p14:cNvPr>
              <p14:cNvContentPartPr/>
              <p14:nvPr/>
            </p14:nvContentPartPr>
            <p14:xfrm>
              <a:off x="9476920" y="6050800"/>
              <a:ext cx="240840" cy="281160"/>
            </p14:xfrm>
          </p:contentPart>
        </mc:Choice>
        <mc:Fallback xmlns="">
          <p:pic>
            <p:nvPicPr>
              <p:cNvPr id="45" name="Ink 44">
                <a:extLst>
                  <a:ext uri="{FF2B5EF4-FFF2-40B4-BE49-F238E27FC236}">
                    <a16:creationId xmlns:a16="http://schemas.microsoft.com/office/drawing/2014/main" id="{72141637-9F9B-E886-8FBA-02B43A0C9F6F}"/>
                  </a:ext>
                </a:extLst>
              </p:cNvPr>
              <p:cNvPicPr/>
              <p:nvPr/>
            </p:nvPicPr>
            <p:blipFill>
              <a:blip r:embed="rId59"/>
              <a:stretch>
                <a:fillRect/>
              </a:stretch>
            </p:blipFill>
            <p:spPr>
              <a:xfrm>
                <a:off x="9467933" y="6041800"/>
                <a:ext cx="258454" cy="298800"/>
              </a:xfrm>
              <a:prstGeom prst="rect">
                <a:avLst/>
              </a:prstGeom>
            </p:spPr>
          </p:pic>
        </mc:Fallback>
      </mc:AlternateContent>
      <p:grpSp>
        <p:nvGrpSpPr>
          <p:cNvPr id="53" name="Group 52">
            <a:extLst>
              <a:ext uri="{FF2B5EF4-FFF2-40B4-BE49-F238E27FC236}">
                <a16:creationId xmlns:a16="http://schemas.microsoft.com/office/drawing/2014/main" id="{07A44EE6-00E9-87A9-D2F9-D5E023889119}"/>
              </a:ext>
            </a:extLst>
          </p:cNvPr>
          <p:cNvGrpSpPr/>
          <p:nvPr/>
        </p:nvGrpSpPr>
        <p:grpSpPr>
          <a:xfrm>
            <a:off x="1677880" y="2704600"/>
            <a:ext cx="1426680" cy="257760"/>
            <a:chOff x="1677880" y="2704600"/>
            <a:chExt cx="1426680" cy="257760"/>
          </a:xfrm>
        </p:grpSpPr>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D89F3FE8-3426-DE8A-56DF-1685DE369D94}"/>
                    </a:ext>
                  </a:extLst>
                </p14:cNvPr>
                <p14:cNvContentPartPr/>
                <p14:nvPr/>
              </p14:nvContentPartPr>
              <p14:xfrm>
                <a:off x="1677880" y="2860120"/>
                <a:ext cx="470160" cy="10080"/>
              </p14:xfrm>
            </p:contentPart>
          </mc:Choice>
          <mc:Fallback xmlns="">
            <p:pic>
              <p:nvPicPr>
                <p:cNvPr id="47" name="Ink 46">
                  <a:extLst>
                    <a:ext uri="{FF2B5EF4-FFF2-40B4-BE49-F238E27FC236}">
                      <a16:creationId xmlns:a16="http://schemas.microsoft.com/office/drawing/2014/main" id="{D89F3FE8-3426-DE8A-56DF-1685DE369D94}"/>
                    </a:ext>
                  </a:extLst>
                </p:cNvPr>
                <p:cNvPicPr/>
                <p:nvPr/>
              </p:nvPicPr>
              <p:blipFill>
                <a:blip r:embed="rId61"/>
                <a:stretch>
                  <a:fillRect/>
                </a:stretch>
              </p:blipFill>
              <p:spPr>
                <a:xfrm>
                  <a:off x="1668880" y="2851120"/>
                  <a:ext cx="487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DAD49CEA-2935-C094-2791-315B317ADEC7}"/>
                    </a:ext>
                  </a:extLst>
                </p14:cNvPr>
                <p14:cNvContentPartPr/>
                <p14:nvPr/>
              </p14:nvContentPartPr>
              <p14:xfrm>
                <a:off x="2044360" y="2718280"/>
                <a:ext cx="149400" cy="203400"/>
              </p14:xfrm>
            </p:contentPart>
          </mc:Choice>
          <mc:Fallback xmlns="">
            <p:pic>
              <p:nvPicPr>
                <p:cNvPr id="48" name="Ink 47">
                  <a:extLst>
                    <a:ext uri="{FF2B5EF4-FFF2-40B4-BE49-F238E27FC236}">
                      <a16:creationId xmlns:a16="http://schemas.microsoft.com/office/drawing/2014/main" id="{DAD49CEA-2935-C094-2791-315B317ADEC7}"/>
                    </a:ext>
                  </a:extLst>
                </p:cNvPr>
                <p:cNvPicPr/>
                <p:nvPr/>
              </p:nvPicPr>
              <p:blipFill>
                <a:blip r:embed="rId63"/>
                <a:stretch>
                  <a:fillRect/>
                </a:stretch>
              </p:blipFill>
              <p:spPr>
                <a:xfrm>
                  <a:off x="2035360" y="2709280"/>
                  <a:ext cx="167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Ink 48">
                  <a:extLst>
                    <a:ext uri="{FF2B5EF4-FFF2-40B4-BE49-F238E27FC236}">
                      <a16:creationId xmlns:a16="http://schemas.microsoft.com/office/drawing/2014/main" id="{878E3485-AFF1-2791-D428-3736C614D4D4}"/>
                    </a:ext>
                  </a:extLst>
                </p14:cNvPr>
                <p14:cNvContentPartPr/>
                <p14:nvPr/>
              </p14:nvContentPartPr>
              <p14:xfrm>
                <a:off x="2369800" y="2704600"/>
                <a:ext cx="351360" cy="257760"/>
              </p14:xfrm>
            </p:contentPart>
          </mc:Choice>
          <mc:Fallback xmlns="">
            <p:pic>
              <p:nvPicPr>
                <p:cNvPr id="49" name="Ink 48">
                  <a:extLst>
                    <a:ext uri="{FF2B5EF4-FFF2-40B4-BE49-F238E27FC236}">
                      <a16:creationId xmlns:a16="http://schemas.microsoft.com/office/drawing/2014/main" id="{878E3485-AFF1-2791-D428-3736C614D4D4}"/>
                    </a:ext>
                  </a:extLst>
                </p:cNvPr>
                <p:cNvPicPr/>
                <p:nvPr/>
              </p:nvPicPr>
              <p:blipFill>
                <a:blip r:embed="rId65"/>
                <a:stretch>
                  <a:fillRect/>
                </a:stretch>
              </p:blipFill>
              <p:spPr>
                <a:xfrm>
                  <a:off x="2360791" y="2695600"/>
                  <a:ext cx="369018"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D7342516-524A-F3FE-3C46-A43E3F3FEA39}"/>
                    </a:ext>
                  </a:extLst>
                </p14:cNvPr>
                <p14:cNvContentPartPr/>
                <p14:nvPr/>
              </p14:nvContentPartPr>
              <p14:xfrm>
                <a:off x="2829520" y="2704960"/>
                <a:ext cx="103680" cy="199440"/>
              </p14:xfrm>
            </p:contentPart>
          </mc:Choice>
          <mc:Fallback xmlns="">
            <p:pic>
              <p:nvPicPr>
                <p:cNvPr id="50" name="Ink 49">
                  <a:extLst>
                    <a:ext uri="{FF2B5EF4-FFF2-40B4-BE49-F238E27FC236}">
                      <a16:creationId xmlns:a16="http://schemas.microsoft.com/office/drawing/2014/main" id="{D7342516-524A-F3FE-3C46-A43E3F3FEA39}"/>
                    </a:ext>
                  </a:extLst>
                </p:cNvPr>
                <p:cNvPicPr/>
                <p:nvPr/>
              </p:nvPicPr>
              <p:blipFill>
                <a:blip r:embed="rId67"/>
                <a:stretch>
                  <a:fillRect/>
                </a:stretch>
              </p:blipFill>
              <p:spPr>
                <a:xfrm>
                  <a:off x="2820520" y="2695960"/>
                  <a:ext cx="1213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B9F1DDD2-5517-4C64-AF36-021E6AF8C6D5}"/>
                    </a:ext>
                  </a:extLst>
                </p14:cNvPr>
                <p14:cNvContentPartPr/>
                <p14:nvPr/>
              </p14:nvContentPartPr>
              <p14:xfrm>
                <a:off x="3009160" y="2782360"/>
                <a:ext cx="49320" cy="156240"/>
              </p14:xfrm>
            </p:contentPart>
          </mc:Choice>
          <mc:Fallback xmlns="">
            <p:pic>
              <p:nvPicPr>
                <p:cNvPr id="51" name="Ink 50">
                  <a:extLst>
                    <a:ext uri="{FF2B5EF4-FFF2-40B4-BE49-F238E27FC236}">
                      <a16:creationId xmlns:a16="http://schemas.microsoft.com/office/drawing/2014/main" id="{B9F1DDD2-5517-4C64-AF36-021E6AF8C6D5}"/>
                    </a:ext>
                  </a:extLst>
                </p:cNvPr>
                <p:cNvPicPr/>
                <p:nvPr/>
              </p:nvPicPr>
              <p:blipFill>
                <a:blip r:embed="rId69"/>
                <a:stretch>
                  <a:fillRect/>
                </a:stretch>
              </p:blipFill>
              <p:spPr>
                <a:xfrm>
                  <a:off x="3000160" y="2773360"/>
                  <a:ext cx="66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2" name="Ink 51">
                  <a:extLst>
                    <a:ext uri="{FF2B5EF4-FFF2-40B4-BE49-F238E27FC236}">
                      <a16:creationId xmlns:a16="http://schemas.microsoft.com/office/drawing/2014/main" id="{8170EAE4-6C24-CDCD-1904-9787D1398506}"/>
                    </a:ext>
                  </a:extLst>
                </p14:cNvPr>
                <p14:cNvContentPartPr/>
                <p14:nvPr/>
              </p14:nvContentPartPr>
              <p14:xfrm>
                <a:off x="2911600" y="2750320"/>
                <a:ext cx="192960" cy="16560"/>
              </p14:xfrm>
            </p:contentPart>
          </mc:Choice>
          <mc:Fallback xmlns="">
            <p:pic>
              <p:nvPicPr>
                <p:cNvPr id="52" name="Ink 51">
                  <a:extLst>
                    <a:ext uri="{FF2B5EF4-FFF2-40B4-BE49-F238E27FC236}">
                      <a16:creationId xmlns:a16="http://schemas.microsoft.com/office/drawing/2014/main" id="{8170EAE4-6C24-CDCD-1904-9787D1398506}"/>
                    </a:ext>
                  </a:extLst>
                </p:cNvPr>
                <p:cNvPicPr/>
                <p:nvPr/>
              </p:nvPicPr>
              <p:blipFill>
                <a:blip r:embed="rId71"/>
                <a:stretch>
                  <a:fillRect/>
                </a:stretch>
              </p:blipFill>
              <p:spPr>
                <a:xfrm>
                  <a:off x="2902583" y="2741320"/>
                  <a:ext cx="210633"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4E77F124-9B2D-4A85-1307-A3C188E5A238}"/>
                  </a:ext>
                </a:extLst>
              </p14:cNvPr>
              <p14:cNvContentPartPr/>
              <p14:nvPr/>
            </p14:nvContentPartPr>
            <p14:xfrm>
              <a:off x="379000" y="3927520"/>
              <a:ext cx="287280" cy="1146240"/>
            </p14:xfrm>
          </p:contentPart>
        </mc:Choice>
        <mc:Fallback xmlns="">
          <p:pic>
            <p:nvPicPr>
              <p:cNvPr id="54" name="Ink 53">
                <a:extLst>
                  <a:ext uri="{FF2B5EF4-FFF2-40B4-BE49-F238E27FC236}">
                    <a16:creationId xmlns:a16="http://schemas.microsoft.com/office/drawing/2014/main" id="{4E77F124-9B2D-4A85-1307-A3C188E5A238}"/>
                  </a:ext>
                </a:extLst>
              </p:cNvPr>
              <p:cNvPicPr/>
              <p:nvPr/>
            </p:nvPicPr>
            <p:blipFill>
              <a:blip r:embed="rId73"/>
              <a:stretch>
                <a:fillRect/>
              </a:stretch>
            </p:blipFill>
            <p:spPr>
              <a:xfrm>
                <a:off x="370000" y="3918520"/>
                <a:ext cx="304920" cy="1163880"/>
              </a:xfrm>
              <a:prstGeom prst="rect">
                <a:avLst/>
              </a:prstGeom>
            </p:spPr>
          </p:pic>
        </mc:Fallback>
      </mc:AlternateContent>
    </p:spTree>
    <p:extLst>
      <p:ext uri="{BB962C8B-B14F-4D97-AF65-F5344CB8AC3E}">
        <p14:creationId xmlns:p14="http://schemas.microsoft.com/office/powerpoint/2010/main" val="4054048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9E29-EF2C-F940-AF63-3074AA32CE5D}"/>
              </a:ext>
            </a:extLst>
          </p:cNvPr>
          <p:cNvSpPr>
            <a:spLocks noGrp="1"/>
          </p:cNvSpPr>
          <p:nvPr>
            <p:ph type="title"/>
          </p:nvPr>
        </p:nvSpPr>
        <p:spPr/>
        <p:txBody>
          <a:bodyPr/>
          <a:lstStyle/>
          <a:p>
            <a:r>
              <a:rPr lang="en-US"/>
              <a:t>Problem Session!!!</a:t>
            </a:r>
          </a:p>
        </p:txBody>
      </p:sp>
      <p:sp>
        <p:nvSpPr>
          <p:cNvPr id="3" name="Text Placeholder 2">
            <a:extLst>
              <a:ext uri="{FF2B5EF4-FFF2-40B4-BE49-F238E27FC236}">
                <a16:creationId xmlns:a16="http://schemas.microsoft.com/office/drawing/2014/main" id="{EA521035-5FB0-2741-B3BA-2BD24F0B79D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4095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Problem 1</a:t>
            </a:r>
            <a:endParaRPr/>
          </a:p>
        </p:txBody>
      </p:sp>
      <p:sp>
        <p:nvSpPr>
          <p:cNvPr id="372" name="Google Shape;372;p6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dirty="0"/>
              <a:t>Are people waiting longer to marry?  In 2007, a random sample of young adults (ages 18-31) showed that 468 of 1872 of those surveyed were married.  In 2012, 581 of the 1940 young adults (ages 18-31) randomly surveyed were married.  Is there any evidence to suggest the true proportion of young adults who are married has decreased?  Use α = 0.10.</a:t>
            </a:r>
          </a:p>
          <a:p>
            <a:pPr marL="514350" indent="-514350">
              <a:spcAft>
                <a:spcPts val="2133"/>
              </a:spcAft>
              <a:buAutoNum type="alphaLcParenR"/>
            </a:pPr>
            <a:r>
              <a:rPr lang="en" sz="2400" dirty="0"/>
              <a:t>Define the parameters and state the hypotheses.</a:t>
            </a:r>
          </a:p>
          <a:p>
            <a:pPr marL="514350" indent="-514350">
              <a:spcAft>
                <a:spcPts val="2133"/>
              </a:spcAft>
              <a:buAutoNum type="alphaLcParenR"/>
            </a:pPr>
            <a:r>
              <a:rPr lang="en" sz="2400" dirty="0"/>
              <a:t>Check the conditions to run this test</a:t>
            </a:r>
          </a:p>
          <a:p>
            <a:pPr marL="514350" indent="-514350">
              <a:spcAft>
                <a:spcPts val="2133"/>
              </a:spcAft>
              <a:buAutoNum type="alphaLcParenR"/>
            </a:pPr>
            <a:r>
              <a:rPr lang="en" sz="2400" dirty="0"/>
              <a:t>Carry out the test</a:t>
            </a:r>
          </a:p>
          <a:p>
            <a:pPr marL="514350" indent="-514350">
              <a:spcAft>
                <a:spcPts val="2133"/>
              </a:spcAft>
              <a:buAutoNum type="alphaLcParenR"/>
            </a:pPr>
            <a:r>
              <a:rPr lang="en-US" sz="2400" dirty="0"/>
              <a:t>Calculate and interpret a 80% confidence interval for the difference in proportions</a:t>
            </a:r>
            <a:endParaRPr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Problem 1 - Solution</a:t>
            </a:r>
            <a:endParaRPr dirty="0"/>
          </a:p>
        </p:txBody>
      </p:sp>
      <p:sp>
        <p:nvSpPr>
          <p:cNvPr id="378" name="Google Shape;378;p6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1600" dirty="0"/>
              <a:t>a) Let p1 = true proportion of married young adults in 2007 and </a:t>
            </a:r>
            <a:br>
              <a:rPr lang="en" sz="1600" dirty="0"/>
            </a:br>
            <a:r>
              <a:rPr lang="en" sz="1600" dirty="0"/>
              <a:t>p2 = true proportion of married young adults in 2012 </a:t>
            </a:r>
            <a:endParaRPr sz="1600" dirty="0"/>
          </a:p>
          <a:p>
            <a:pPr marL="0" indent="0">
              <a:spcBef>
                <a:spcPts val="2133"/>
              </a:spcBef>
              <a:buNone/>
            </a:pPr>
            <a:r>
              <a:rPr lang="en" sz="1600" dirty="0"/>
              <a:t>H0: p1 = p2	 vs. 	Ha: p1 &gt; p2</a:t>
            </a:r>
            <a:br>
              <a:rPr lang="en" sz="1600" dirty="0"/>
            </a:br>
            <a:r>
              <a:rPr lang="en" sz="1600" dirty="0"/>
              <a:t>Also acceptable would be H0: p1 - p2 = 0 vs. Ha: p1 - p2 &gt; 0</a:t>
            </a:r>
            <a:endParaRPr sz="1600" dirty="0"/>
          </a:p>
          <a:p>
            <a:pPr marL="0" indent="0">
              <a:spcBef>
                <a:spcPts val="2133"/>
              </a:spcBef>
              <a:buNone/>
            </a:pPr>
            <a:endParaRPr lang="en" sz="1600" dirty="0"/>
          </a:p>
          <a:p>
            <a:pPr marL="0" indent="0">
              <a:spcBef>
                <a:spcPts val="2133"/>
              </a:spcBef>
              <a:buNone/>
            </a:pPr>
            <a:r>
              <a:rPr lang="en" sz="1600" dirty="0"/>
              <a:t>b) Check the assumptions:</a:t>
            </a:r>
            <a:endParaRPr sz="1600" dirty="0"/>
          </a:p>
          <a:p>
            <a:pPr indent="-406390">
              <a:buSzPts val="1200"/>
            </a:pPr>
            <a:r>
              <a:rPr lang="en" sz="1600" dirty="0"/>
              <a:t>Whether or not someone is married is a categorical variable.</a:t>
            </a:r>
            <a:endParaRPr sz="1600" dirty="0"/>
          </a:p>
          <a:p>
            <a:pPr indent="-406390">
              <a:buSzPts val="1200"/>
            </a:pPr>
            <a:r>
              <a:rPr lang="en" sz="1600" dirty="0"/>
              <a:t>It is stated that we have two random samples of young adults (ages 18-31)</a:t>
            </a:r>
            <a:endParaRPr sz="1600" dirty="0"/>
          </a:p>
          <a:p>
            <a:pPr indent="-406390">
              <a:buSzPts val="1200"/>
            </a:pPr>
            <a:r>
              <a:rPr lang="en" sz="1600" dirty="0"/>
              <a:t>Whether or not one person is married does not affect whether or not others are married, so the groups are independent.</a:t>
            </a:r>
            <a:endParaRPr sz="1600" dirty="0"/>
          </a:p>
          <a:p>
            <a:pPr indent="-406390">
              <a:buSzPts val="1200"/>
            </a:pPr>
            <a:r>
              <a:rPr lang="en" sz="1600" dirty="0"/>
              <a:t>The number of successes (those married) and failures (those not married) are at least 5 for both samples:</a:t>
            </a:r>
            <a:endParaRPr sz="1600" dirty="0"/>
          </a:p>
          <a:p>
            <a:pPr lvl="1" indent="-406390">
              <a:spcBef>
                <a:spcPts val="0"/>
              </a:spcBef>
              <a:buSzPts val="1200"/>
            </a:pPr>
            <a:r>
              <a:rPr lang="en" sz="1600" dirty="0"/>
              <a:t>Sample 1 has 468 successes and 1872 – 468 = 1404 failures.</a:t>
            </a:r>
            <a:endParaRPr sz="1600" dirty="0"/>
          </a:p>
          <a:p>
            <a:pPr lvl="1" indent="-406390">
              <a:spcBef>
                <a:spcPts val="0"/>
              </a:spcBef>
              <a:buSzPts val="1200"/>
            </a:pPr>
            <a:r>
              <a:rPr lang="en" sz="1600" dirty="0"/>
              <a:t>Sample 2 has 581 successes and 1940 – 581 = 1359 failures.</a:t>
            </a:r>
            <a:endParaRPr sz="1600" dirty="0"/>
          </a:p>
          <a:p>
            <a:pPr marL="0" indent="0">
              <a:spcBef>
                <a:spcPts val="2133"/>
              </a:spcBef>
              <a:spcAft>
                <a:spcPts val="2133"/>
              </a:spcAft>
              <a:buNone/>
            </a:pPr>
            <a:r>
              <a:rPr lang="en" sz="1600" dirty="0"/>
              <a:t>Significance Level: α = 0.10</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Problem 1 - Solution</a:t>
            </a:r>
            <a:endParaRPr dirty="0"/>
          </a:p>
        </p:txBody>
      </p:sp>
      <p:sp>
        <p:nvSpPr>
          <p:cNvPr id="384" name="Google Shape;384;p65"/>
          <p:cNvSpPr txBox="1">
            <a:spLocks noGrp="1"/>
          </p:cNvSpPr>
          <p:nvPr>
            <p:ph type="body" idx="1"/>
          </p:nvPr>
        </p:nvSpPr>
        <p:spPr>
          <a:xfrm>
            <a:off x="294527" y="1528205"/>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1600" dirty="0"/>
              <a:t>c) The z test statistic = -3.420</a:t>
            </a:r>
            <a:endParaRPr sz="1600" dirty="0"/>
          </a:p>
          <a:p>
            <a:pPr marL="0" indent="0">
              <a:spcBef>
                <a:spcPts val="2133"/>
              </a:spcBef>
              <a:buNone/>
            </a:pPr>
            <a:r>
              <a:rPr lang="en" sz="1600" dirty="0"/>
              <a:t>The P-value = 0.9997</a:t>
            </a:r>
            <a:endParaRPr sz="1600" dirty="0"/>
          </a:p>
          <a:p>
            <a:pPr marL="0" indent="0">
              <a:spcBef>
                <a:spcPts val="2133"/>
              </a:spcBef>
              <a:buNone/>
            </a:pPr>
            <a:r>
              <a:rPr lang="en" sz="1600" dirty="0"/>
              <a:t>Since the P-value is greater than our significance level of 0.10, we fail to reject the null hypothesis.  There is not sufficient evidence to conclude that the true proportion of young adults who are married has decreased.</a:t>
            </a:r>
            <a:endParaRPr sz="1600" dirty="0"/>
          </a:p>
          <a:p>
            <a:pPr marL="0" indent="0">
              <a:spcBef>
                <a:spcPts val="2133"/>
              </a:spcBef>
              <a:buNone/>
            </a:pPr>
            <a:r>
              <a:rPr lang="en" sz="1600" dirty="0"/>
              <a:t>d) 80% Confidence Interval</a:t>
            </a:r>
            <a:endParaRPr sz="1600" dirty="0"/>
          </a:p>
          <a:p>
            <a:pPr marL="0" indent="0">
              <a:spcBef>
                <a:spcPts val="2133"/>
              </a:spcBef>
              <a:buNone/>
            </a:pPr>
            <a:r>
              <a:rPr lang="en" sz="1600" dirty="0"/>
              <a:t>I am 80% confident that  the true proportion of young adults who were married in 2007 is between 3.1% and 6.8% lower than the true proportion of young adults who were married in 2012.</a:t>
            </a:r>
            <a:endParaRPr sz="1600" dirty="0"/>
          </a:p>
          <a:p>
            <a:pPr marL="0" indent="0">
              <a:lnSpc>
                <a:spcPct val="80000"/>
              </a:lnSpc>
              <a:spcBef>
                <a:spcPts val="2133"/>
              </a:spcBef>
              <a:buClr>
                <a:srgbClr val="0070C0"/>
              </a:buClr>
              <a:buSzPts val="2000"/>
              <a:buNone/>
            </a:pPr>
            <a:r>
              <a:rPr lang="en" sz="1333" dirty="0">
                <a:solidFill>
                  <a:srgbClr val="0070C0"/>
                </a:solidFill>
                <a:latin typeface="Calibri"/>
                <a:ea typeface="Calibri"/>
                <a:cs typeface="Calibri"/>
                <a:sym typeface="Calibri"/>
              </a:rPr>
              <a:t>Note: The result of the test would have been significant at α = 0.10 if the statement had called for a left-tailed alternative hypothesis as opposed to right-tailed! That is, if the question posed has been “Is there evidence to suggest the true proportion of young adults who are married has </a:t>
            </a:r>
            <a:r>
              <a:rPr lang="en" sz="1333" b="1" dirty="0">
                <a:solidFill>
                  <a:srgbClr val="0070C0"/>
                </a:solidFill>
                <a:latin typeface="Calibri"/>
                <a:ea typeface="Calibri"/>
                <a:cs typeface="Calibri"/>
                <a:sym typeface="Calibri"/>
              </a:rPr>
              <a:t>increased</a:t>
            </a:r>
            <a:r>
              <a:rPr lang="en" sz="1333" dirty="0">
                <a:solidFill>
                  <a:srgbClr val="0070C0"/>
                </a:solidFill>
                <a:latin typeface="Calibri"/>
                <a:ea typeface="Calibri"/>
                <a:cs typeface="Calibri"/>
                <a:sym typeface="Calibri"/>
              </a:rPr>
              <a:t>?”</a:t>
            </a:r>
            <a:r>
              <a:rPr lang="en" sz="1867" dirty="0">
                <a:solidFill>
                  <a:srgbClr val="0070C0"/>
                </a:solidFill>
                <a:latin typeface="Calibri"/>
                <a:ea typeface="Calibri"/>
                <a:cs typeface="Calibri"/>
                <a:sym typeface="Calibri"/>
              </a:rPr>
              <a:t> </a:t>
            </a:r>
            <a:endParaRPr sz="1600" dirty="0"/>
          </a:p>
          <a:p>
            <a:pPr marL="0" indent="0">
              <a:spcAft>
                <a:spcPts val="2133"/>
              </a:spcAft>
              <a:buNone/>
            </a:pPr>
            <a:endParaRPr sz="1600" dirty="0"/>
          </a:p>
        </p:txBody>
      </p:sp>
      <p:pic>
        <p:nvPicPr>
          <p:cNvPr id="385" name="Google Shape;385;p65" descr="Screen Clipping"/>
          <p:cNvPicPr preferRelativeResize="0"/>
          <p:nvPr/>
        </p:nvPicPr>
        <p:blipFill rotWithShape="1">
          <a:blip r:embed="rId3">
            <a:alphaModFix/>
          </a:blip>
          <a:srcRect/>
          <a:stretch/>
        </p:blipFill>
        <p:spPr>
          <a:xfrm>
            <a:off x="5974927" y="320691"/>
            <a:ext cx="5633168" cy="13089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299550" y="144534"/>
            <a:ext cx="11360800" cy="763600"/>
          </a:xfrm>
          <a:prstGeom prst="rect">
            <a:avLst/>
          </a:prstGeom>
        </p:spPr>
        <p:txBody>
          <a:bodyPr spcFirstLastPara="1" vert="horz" wrap="square" lIns="121900" tIns="121900" rIns="121900" bIns="121900" rtlCol="0" anchor="t" anchorCtr="0">
            <a:noAutofit/>
          </a:bodyPr>
          <a:lstStyle/>
          <a:p>
            <a:r>
              <a:rPr lang="en" dirty="0"/>
              <a:t>The Hypothesis Statements – Two Samples</a:t>
            </a:r>
            <a:endParaRPr dirty="0"/>
          </a:p>
        </p:txBody>
      </p:sp>
      <p:sp>
        <p:nvSpPr>
          <p:cNvPr id="270" name="Google Shape;270;p48"/>
          <p:cNvSpPr txBox="1">
            <a:spLocks noGrp="1"/>
          </p:cNvSpPr>
          <p:nvPr>
            <p:ph type="body" idx="1"/>
          </p:nvPr>
        </p:nvSpPr>
        <p:spPr>
          <a:xfrm>
            <a:off x="0" y="2302800"/>
            <a:ext cx="11660350" cy="4555200"/>
          </a:xfrm>
          <a:prstGeom prst="rect">
            <a:avLst/>
          </a:prstGeom>
        </p:spPr>
        <p:txBody>
          <a:bodyPr spcFirstLastPara="1" vert="horz" wrap="square" lIns="121900" tIns="121900" rIns="121900" bIns="121900" rtlCol="0" anchor="t" anchorCtr="0">
            <a:noAutofit/>
          </a:bodyPr>
          <a:lstStyle/>
          <a:p>
            <a:pPr marL="186262" indent="0">
              <a:lnSpc>
                <a:spcPct val="100000"/>
              </a:lnSpc>
              <a:buNone/>
            </a:pPr>
            <a:r>
              <a:rPr lang="en-US" sz="2000" u="sng" dirty="0"/>
              <a:t>Define Parameters</a:t>
            </a:r>
          </a:p>
          <a:p>
            <a:pPr marL="795847" lvl="1" indent="0">
              <a:lnSpc>
                <a:spcPct val="100000"/>
              </a:lnSpc>
              <a:spcBef>
                <a:spcPts val="0"/>
              </a:spcBef>
              <a:buNone/>
            </a:pPr>
            <a:endParaRPr lang="en-US" sz="1800" dirty="0"/>
          </a:p>
          <a:p>
            <a:pPr>
              <a:lnSpc>
                <a:spcPct val="100000"/>
              </a:lnSpc>
            </a:pPr>
            <a:r>
              <a:rPr lang="en-US" sz="1800" dirty="0"/>
              <a:t>Now we have TWO populations and TWO </a:t>
            </a:r>
            <a:r>
              <a:rPr lang="en-US" sz="1800" b="1" dirty="0"/>
              <a:t>parameters</a:t>
            </a:r>
            <a:r>
              <a:rPr lang="en-US" sz="1800" dirty="0"/>
              <a:t>!</a:t>
            </a:r>
          </a:p>
          <a:p>
            <a:pPr>
              <a:lnSpc>
                <a:spcPct val="100000"/>
              </a:lnSpc>
            </a:pPr>
            <a:endParaRPr lang="en-US" sz="1800" dirty="0"/>
          </a:p>
          <a:p>
            <a:pPr>
              <a:lnSpc>
                <a:spcPct val="100000"/>
              </a:lnSpc>
            </a:pPr>
            <a:r>
              <a:rPr lang="en-US" sz="1800" dirty="0"/>
              <a:t>These parameters describe the </a:t>
            </a:r>
            <a:r>
              <a:rPr lang="en-US" sz="1800" u="sng" dirty="0"/>
              <a:t>same quantity</a:t>
            </a:r>
            <a:r>
              <a:rPr lang="en-US" sz="1800" dirty="0"/>
              <a:t> (ex: ‘true proportion who prefer Starbucks’) BUT for </a:t>
            </a:r>
            <a:r>
              <a:rPr lang="en-US" sz="1800" u="sng" dirty="0"/>
              <a:t>different groups </a:t>
            </a:r>
            <a:r>
              <a:rPr lang="en-US" sz="1800" dirty="0"/>
              <a:t>(ex: males vs females)!</a:t>
            </a:r>
          </a:p>
          <a:p>
            <a:pPr>
              <a:lnSpc>
                <a:spcPct val="100000"/>
              </a:lnSpc>
            </a:pPr>
            <a:endParaRPr lang="en-US" sz="1800" dirty="0"/>
          </a:p>
          <a:p>
            <a:pPr>
              <a:lnSpc>
                <a:spcPct val="100000"/>
              </a:lnSpc>
            </a:pPr>
            <a:r>
              <a:rPr lang="en-US" sz="1800" dirty="0"/>
              <a:t>So we have to CLEARLY </a:t>
            </a:r>
            <a:r>
              <a:rPr lang="en-US" sz="1800" u="sng" dirty="0"/>
              <a:t>define</a:t>
            </a:r>
            <a:r>
              <a:rPr lang="en-US" sz="1800" dirty="0"/>
              <a:t> both of them!</a:t>
            </a:r>
          </a:p>
          <a:p>
            <a:pPr>
              <a:lnSpc>
                <a:spcPct val="100000"/>
              </a:lnSpc>
            </a:pPr>
            <a:endParaRPr lang="en-US" sz="1800" dirty="0"/>
          </a:p>
          <a:p>
            <a:pPr lvl="1">
              <a:lnSpc>
                <a:spcPct val="100000"/>
              </a:lnSpc>
              <a:spcBef>
                <a:spcPts val="0"/>
              </a:spcBef>
            </a:pPr>
            <a:r>
              <a:rPr lang="en-US" sz="1800" dirty="0"/>
              <a:t>Using subscripts of 1 and 2 will be helpful because that is the notation we will use for the calculations and calculator!</a:t>
            </a:r>
          </a:p>
          <a:p>
            <a:pPr lvl="1">
              <a:lnSpc>
                <a:spcPct val="100000"/>
              </a:lnSpc>
              <a:spcBef>
                <a:spcPts val="0"/>
              </a:spcBef>
            </a:pPr>
            <a:r>
              <a:rPr lang="en-US" sz="1800" dirty="0"/>
              <a:t>Order matters and will be important when making our conclusions!</a:t>
            </a:r>
          </a:p>
          <a:p>
            <a:pPr lvl="1">
              <a:lnSpc>
                <a:spcPct val="100000"/>
              </a:lnSpc>
              <a:spcBef>
                <a:spcPts val="0"/>
              </a:spcBef>
            </a:pPr>
            <a:endParaRPr lang="en-US" sz="1800" dirty="0"/>
          </a:p>
          <a:p>
            <a:pPr marL="0" indent="0">
              <a:lnSpc>
                <a:spcPct val="100000"/>
              </a:lnSpc>
              <a:spcAft>
                <a:spcPts val="2133"/>
              </a:spcAft>
              <a:buNone/>
            </a:pPr>
            <a:endParaRPr sz="1800" dirty="0"/>
          </a:p>
        </p:txBody>
      </p:sp>
      <p:sp>
        <p:nvSpPr>
          <p:cNvPr id="4" name="Google Shape;258;p46">
            <a:extLst>
              <a:ext uri="{FF2B5EF4-FFF2-40B4-BE49-F238E27FC236}">
                <a16:creationId xmlns:a16="http://schemas.microsoft.com/office/drawing/2014/main" id="{8C34D5AB-73EF-9F4D-944C-51A0632D03D4}"/>
              </a:ext>
            </a:extLst>
          </p:cNvPr>
          <p:cNvSpPr txBox="1">
            <a:spLocks/>
          </p:cNvSpPr>
          <p:nvPr/>
        </p:nvSpPr>
        <p:spPr>
          <a:xfrm>
            <a:off x="415600" y="957001"/>
            <a:ext cx="5191116" cy="101149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a:lnSpc>
                <a:spcPct val="100000"/>
              </a:lnSpc>
              <a:buFont typeface="Arial" panose="020B0604020202020204" pitchFamily="34" charset="0"/>
              <a:buAutoNum type="arabicPeriod"/>
            </a:pPr>
            <a:r>
              <a:rPr lang="en-US" sz="2400" dirty="0">
                <a:solidFill>
                  <a:srgbClr val="0070C0"/>
                </a:solidFill>
              </a:rPr>
              <a:t>State the Hypotheses</a:t>
            </a:r>
          </a:p>
          <a:p>
            <a:pPr lvl="1">
              <a:lnSpc>
                <a:spcPct val="100000"/>
              </a:lnSpc>
              <a:spcBef>
                <a:spcPts val="0"/>
              </a:spcBef>
            </a:pPr>
            <a:r>
              <a:rPr lang="en-US" b="1" dirty="0">
                <a:solidFill>
                  <a:srgbClr val="0070C0"/>
                </a:solidFill>
              </a:rPr>
              <a:t>Define parameter + context.</a:t>
            </a:r>
            <a:br>
              <a:rPr lang="en-US" sz="2000" dirty="0"/>
            </a:br>
            <a:endParaRPr lang="en-US" sz="2000" dirty="0"/>
          </a:p>
        </p:txBody>
      </p:sp>
      <p:sp>
        <p:nvSpPr>
          <p:cNvPr id="3" name="TextBox 2">
            <a:extLst>
              <a:ext uri="{FF2B5EF4-FFF2-40B4-BE49-F238E27FC236}">
                <a16:creationId xmlns:a16="http://schemas.microsoft.com/office/drawing/2014/main" id="{353B7947-B9C1-E444-8CB6-11D83B21307A}"/>
              </a:ext>
            </a:extLst>
          </p:cNvPr>
          <p:cNvSpPr txBox="1"/>
          <p:nvPr/>
        </p:nvSpPr>
        <p:spPr>
          <a:xfrm>
            <a:off x="5979950" y="908134"/>
            <a:ext cx="5875420" cy="25853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u="sng" dirty="0">
                <a:solidFill>
                  <a:srgbClr val="7030A0"/>
                </a:solidFill>
              </a:rPr>
              <a:t>Full Example</a:t>
            </a:r>
          </a:p>
          <a:p>
            <a:endParaRPr lang="en-US" i="1" dirty="0">
              <a:solidFill>
                <a:srgbClr val="7030A0"/>
              </a:solidFill>
            </a:endParaRPr>
          </a:p>
          <a:p>
            <a:r>
              <a:rPr lang="en-US" dirty="0"/>
              <a:t>Is there a difference in the proportion of male and female college students who prefer Starbucks as their favorite coffee spot? Test an appropriate hypothesis.</a:t>
            </a:r>
          </a:p>
          <a:p>
            <a:endParaRPr lang="en-US" i="1" dirty="0">
              <a:solidFill>
                <a:srgbClr val="7030A0"/>
              </a:solidFill>
            </a:endParaRPr>
          </a:p>
          <a:p>
            <a:r>
              <a:rPr lang="en-US" dirty="0"/>
              <a:t>Parameters:</a:t>
            </a:r>
          </a:p>
          <a:p>
            <a:r>
              <a:rPr lang="en-US" i="1" dirty="0">
                <a:solidFill>
                  <a:srgbClr val="7030A0"/>
                </a:solidFill>
              </a:rPr>
              <a:t>Let p</a:t>
            </a:r>
            <a:r>
              <a:rPr lang="en-US" i="1" baseline="-25000" dirty="0">
                <a:solidFill>
                  <a:srgbClr val="7030A0"/>
                </a:solidFill>
              </a:rPr>
              <a:t>1</a:t>
            </a:r>
            <a:r>
              <a:rPr lang="en-US" i="1" dirty="0">
                <a:solidFill>
                  <a:srgbClr val="7030A0"/>
                </a:solidFill>
              </a:rPr>
              <a:t> = true proportion of males who prefer Starbucks</a:t>
            </a:r>
          </a:p>
          <a:p>
            <a:r>
              <a:rPr lang="en-US" i="1" dirty="0">
                <a:solidFill>
                  <a:srgbClr val="7030A0"/>
                </a:solidFill>
              </a:rPr>
              <a:t>Let p</a:t>
            </a:r>
            <a:r>
              <a:rPr lang="en-US" i="1" baseline="-25000" dirty="0">
                <a:solidFill>
                  <a:srgbClr val="7030A0"/>
                </a:solidFill>
              </a:rPr>
              <a:t>2</a:t>
            </a:r>
            <a:r>
              <a:rPr lang="en-US" i="1" dirty="0">
                <a:solidFill>
                  <a:srgbClr val="7030A0"/>
                </a:solidFill>
              </a:rPr>
              <a:t> = true proportion of females who prefer Starbucks</a:t>
            </a:r>
          </a:p>
        </p:txBody>
      </p:sp>
    </p:spTree>
    <p:extLst>
      <p:ext uri="{BB962C8B-B14F-4D97-AF65-F5344CB8AC3E}">
        <p14:creationId xmlns:p14="http://schemas.microsoft.com/office/powerpoint/2010/main" val="2612160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Problem 3</a:t>
            </a:r>
            <a:endParaRPr/>
          </a:p>
        </p:txBody>
      </p:sp>
      <p:sp>
        <p:nvSpPr>
          <p:cNvPr id="433" name="Google Shape;433;p7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1600" dirty="0"/>
              <a:t>Is there a difference in the proportion of males and females who participate in Greek life at Miami University? A researcher collected data from a representative sample of students from Miami University and found that 31 out of 114 males and 63 out of 176 females participated in Greek life.  If appropriate, Test an appropriate hypothesis with α = 0.05. </a:t>
            </a:r>
            <a:endParaRPr sz="16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Problem 3 - Solution</a:t>
            </a:r>
            <a:endParaRPr dirty="0"/>
          </a:p>
        </p:txBody>
      </p:sp>
      <p:sp>
        <p:nvSpPr>
          <p:cNvPr id="439" name="Google Shape;439;p73"/>
          <p:cNvSpPr txBox="1">
            <a:spLocks noGrp="1"/>
          </p:cNvSpPr>
          <p:nvPr>
            <p:ph type="body" idx="1"/>
          </p:nvPr>
        </p:nvSpPr>
        <p:spPr>
          <a:xfrm>
            <a:off x="415600" y="1536633"/>
            <a:ext cx="11360800" cy="5321200"/>
          </a:xfrm>
          <a:prstGeom prst="rect">
            <a:avLst/>
          </a:prstGeom>
        </p:spPr>
        <p:txBody>
          <a:bodyPr spcFirstLastPara="1" vert="horz" wrap="square" lIns="121900" tIns="121900" rIns="121900" bIns="121900" rtlCol="0" anchor="t" anchorCtr="0">
            <a:noAutofit/>
          </a:bodyPr>
          <a:lstStyle/>
          <a:p>
            <a:pPr marL="0" indent="0">
              <a:buNone/>
            </a:pPr>
            <a:r>
              <a:rPr lang="en" sz="1600" dirty="0">
                <a:solidFill>
                  <a:srgbClr val="000000"/>
                </a:solidFill>
              </a:rPr>
              <a:t>Test to be ran:</a:t>
            </a:r>
            <a:r>
              <a:rPr lang="en" sz="1600" dirty="0">
                <a:solidFill>
                  <a:srgbClr val="0000FF"/>
                </a:solidFill>
              </a:rPr>
              <a:t> Two Proportion z-test</a:t>
            </a:r>
            <a:endParaRPr sz="1600" dirty="0">
              <a:solidFill>
                <a:srgbClr val="0000FF"/>
              </a:solidFill>
            </a:endParaRPr>
          </a:p>
          <a:p>
            <a:pPr marL="0" indent="0">
              <a:spcBef>
                <a:spcPts val="2133"/>
              </a:spcBef>
              <a:buNone/>
            </a:pPr>
            <a:r>
              <a:rPr lang="en" sz="1600" dirty="0">
                <a:solidFill>
                  <a:srgbClr val="000000"/>
                </a:solidFill>
              </a:rPr>
              <a:t>Parameters: </a:t>
            </a:r>
            <a:endParaRPr sz="1600" dirty="0">
              <a:solidFill>
                <a:srgbClr val="000000"/>
              </a:solidFill>
            </a:endParaRPr>
          </a:p>
          <a:p>
            <a:pPr indent="-406390">
              <a:buClr>
                <a:srgbClr val="0000FF"/>
              </a:buClr>
              <a:buSzPts val="1200"/>
            </a:pPr>
            <a:r>
              <a:rPr lang="en" sz="1600" dirty="0">
                <a:solidFill>
                  <a:srgbClr val="0000FF"/>
                </a:solidFill>
              </a:rPr>
              <a:t>P</a:t>
            </a:r>
            <a:r>
              <a:rPr lang="en" sz="1600" baseline="-25000" dirty="0">
                <a:solidFill>
                  <a:srgbClr val="0000FF"/>
                </a:solidFill>
              </a:rPr>
              <a:t>1</a:t>
            </a:r>
            <a:r>
              <a:rPr lang="en" sz="1600" dirty="0">
                <a:solidFill>
                  <a:srgbClr val="0000FF"/>
                </a:solidFill>
              </a:rPr>
              <a:t> = Population Proportion of Males that participate in Greek life at Miami</a:t>
            </a:r>
            <a:endParaRPr sz="1600" dirty="0">
              <a:solidFill>
                <a:srgbClr val="0000FF"/>
              </a:solidFill>
            </a:endParaRPr>
          </a:p>
          <a:p>
            <a:pPr indent="-406390">
              <a:buClr>
                <a:srgbClr val="0000FF"/>
              </a:buClr>
              <a:buSzPts val="1200"/>
            </a:pPr>
            <a:r>
              <a:rPr lang="en" sz="1600" dirty="0">
                <a:solidFill>
                  <a:srgbClr val="0000FF"/>
                </a:solidFill>
              </a:rPr>
              <a:t>P</a:t>
            </a:r>
            <a:r>
              <a:rPr lang="en" sz="1600" baseline="-25000" dirty="0">
                <a:solidFill>
                  <a:srgbClr val="0000FF"/>
                </a:solidFill>
              </a:rPr>
              <a:t>2</a:t>
            </a:r>
            <a:r>
              <a:rPr lang="en" sz="1600" dirty="0">
                <a:solidFill>
                  <a:srgbClr val="0000FF"/>
                </a:solidFill>
              </a:rPr>
              <a:t> = Population Proportion of Females that participate in Greek life at Miami</a:t>
            </a:r>
            <a:endParaRPr sz="1600" dirty="0">
              <a:solidFill>
                <a:srgbClr val="0000FF"/>
              </a:solidFill>
            </a:endParaRPr>
          </a:p>
          <a:p>
            <a:pPr marL="0" indent="0">
              <a:spcBef>
                <a:spcPts val="2133"/>
              </a:spcBef>
              <a:buNone/>
            </a:pPr>
            <a:r>
              <a:rPr lang="en" sz="1600" dirty="0">
                <a:solidFill>
                  <a:srgbClr val="000000"/>
                </a:solidFill>
              </a:rPr>
              <a:t>Hypotheses:</a:t>
            </a:r>
            <a:endParaRPr sz="1600" dirty="0">
              <a:solidFill>
                <a:srgbClr val="000000"/>
              </a:solidFill>
            </a:endParaRPr>
          </a:p>
          <a:p>
            <a:pPr indent="-406390">
              <a:buClr>
                <a:srgbClr val="0000FF"/>
              </a:buClr>
              <a:buSzPts val="1200"/>
            </a:pPr>
            <a:r>
              <a:rPr lang="en" sz="1600" dirty="0">
                <a:solidFill>
                  <a:srgbClr val="0000FF"/>
                </a:solidFill>
              </a:rPr>
              <a:t>H</a:t>
            </a:r>
            <a:r>
              <a:rPr lang="en" sz="1600" baseline="-25000" dirty="0">
                <a:solidFill>
                  <a:srgbClr val="0000FF"/>
                </a:solidFill>
              </a:rPr>
              <a:t>0</a:t>
            </a:r>
            <a:r>
              <a:rPr lang="en" sz="1600" dirty="0">
                <a:solidFill>
                  <a:srgbClr val="0000FF"/>
                </a:solidFill>
              </a:rPr>
              <a:t>: P</a:t>
            </a:r>
            <a:r>
              <a:rPr lang="en" sz="1600" baseline="-25000" dirty="0">
                <a:solidFill>
                  <a:srgbClr val="0000FF"/>
                </a:solidFill>
              </a:rPr>
              <a:t>1</a:t>
            </a:r>
            <a:r>
              <a:rPr lang="en" sz="1600" dirty="0">
                <a:solidFill>
                  <a:srgbClr val="0000FF"/>
                </a:solidFill>
              </a:rPr>
              <a:t> = P</a:t>
            </a:r>
            <a:r>
              <a:rPr lang="en" sz="1600" baseline="-25000" dirty="0">
                <a:solidFill>
                  <a:srgbClr val="0000FF"/>
                </a:solidFill>
              </a:rPr>
              <a:t>2	</a:t>
            </a:r>
            <a:r>
              <a:rPr lang="en" sz="1600" dirty="0">
                <a:solidFill>
                  <a:srgbClr val="0000FF"/>
                </a:solidFill>
              </a:rPr>
              <a:t>vs.	H</a:t>
            </a:r>
            <a:r>
              <a:rPr lang="en" sz="1600" baseline="-25000" dirty="0">
                <a:solidFill>
                  <a:srgbClr val="0000FF"/>
                </a:solidFill>
              </a:rPr>
              <a:t>a</a:t>
            </a:r>
            <a:r>
              <a:rPr lang="en" sz="1600" dirty="0">
                <a:solidFill>
                  <a:srgbClr val="0000FF"/>
                </a:solidFill>
              </a:rPr>
              <a:t>: P</a:t>
            </a:r>
            <a:r>
              <a:rPr lang="en" sz="1600" baseline="-25000" dirty="0">
                <a:solidFill>
                  <a:srgbClr val="0000FF"/>
                </a:solidFill>
              </a:rPr>
              <a:t>1</a:t>
            </a:r>
            <a:r>
              <a:rPr lang="en" sz="1600" dirty="0">
                <a:solidFill>
                  <a:srgbClr val="0000FF"/>
                </a:solidFill>
              </a:rPr>
              <a:t> ≠ P</a:t>
            </a:r>
            <a:r>
              <a:rPr lang="en" sz="1600" baseline="-25000" dirty="0">
                <a:solidFill>
                  <a:srgbClr val="0000FF"/>
                </a:solidFill>
              </a:rPr>
              <a:t>2</a:t>
            </a:r>
            <a:endParaRPr sz="1600" dirty="0">
              <a:solidFill>
                <a:srgbClr val="0000FF"/>
              </a:solidFill>
            </a:endParaRPr>
          </a:p>
          <a:p>
            <a:pPr indent="-406390">
              <a:buClr>
                <a:srgbClr val="0000FF"/>
              </a:buClr>
              <a:buSzPts val="1200"/>
            </a:pPr>
            <a:r>
              <a:rPr lang="en" sz="1600" dirty="0">
                <a:solidFill>
                  <a:srgbClr val="0000FF"/>
                </a:solidFill>
              </a:rPr>
              <a:t>Or... H</a:t>
            </a:r>
            <a:r>
              <a:rPr lang="en" sz="1600" baseline="-25000" dirty="0">
                <a:solidFill>
                  <a:srgbClr val="0000FF"/>
                </a:solidFill>
              </a:rPr>
              <a:t>0</a:t>
            </a:r>
            <a:r>
              <a:rPr lang="en" sz="1600" dirty="0">
                <a:solidFill>
                  <a:srgbClr val="0000FF"/>
                </a:solidFill>
              </a:rPr>
              <a:t>: P</a:t>
            </a:r>
            <a:r>
              <a:rPr lang="en" sz="1600" baseline="-25000" dirty="0">
                <a:solidFill>
                  <a:srgbClr val="0000FF"/>
                </a:solidFill>
              </a:rPr>
              <a:t>1</a:t>
            </a:r>
            <a:r>
              <a:rPr lang="en" sz="1600" dirty="0">
                <a:solidFill>
                  <a:srgbClr val="0000FF"/>
                </a:solidFill>
              </a:rPr>
              <a:t> - P</a:t>
            </a:r>
            <a:r>
              <a:rPr lang="en" sz="1600" baseline="-25000" dirty="0">
                <a:solidFill>
                  <a:srgbClr val="0000FF"/>
                </a:solidFill>
              </a:rPr>
              <a:t>2</a:t>
            </a:r>
            <a:r>
              <a:rPr lang="en" sz="1600" dirty="0">
                <a:solidFill>
                  <a:srgbClr val="0000FF"/>
                </a:solidFill>
              </a:rPr>
              <a:t> =0</a:t>
            </a:r>
            <a:r>
              <a:rPr lang="en" sz="1600" baseline="-25000" dirty="0">
                <a:solidFill>
                  <a:srgbClr val="0000FF"/>
                </a:solidFill>
              </a:rPr>
              <a:t>	</a:t>
            </a:r>
            <a:r>
              <a:rPr lang="en" sz="1600" dirty="0">
                <a:solidFill>
                  <a:srgbClr val="0000FF"/>
                </a:solidFill>
              </a:rPr>
              <a:t>vs.	H</a:t>
            </a:r>
            <a:r>
              <a:rPr lang="en" sz="1600" baseline="-25000" dirty="0">
                <a:solidFill>
                  <a:srgbClr val="0000FF"/>
                </a:solidFill>
              </a:rPr>
              <a:t>a</a:t>
            </a:r>
            <a:r>
              <a:rPr lang="en" sz="1600" dirty="0">
                <a:solidFill>
                  <a:srgbClr val="0000FF"/>
                </a:solidFill>
              </a:rPr>
              <a:t>: P</a:t>
            </a:r>
            <a:r>
              <a:rPr lang="en" sz="1600" baseline="-25000" dirty="0">
                <a:solidFill>
                  <a:srgbClr val="0000FF"/>
                </a:solidFill>
              </a:rPr>
              <a:t>1</a:t>
            </a:r>
            <a:r>
              <a:rPr lang="en" sz="1600" dirty="0">
                <a:solidFill>
                  <a:srgbClr val="0000FF"/>
                </a:solidFill>
              </a:rPr>
              <a:t> - P</a:t>
            </a:r>
            <a:r>
              <a:rPr lang="en" sz="1600" baseline="-25000" dirty="0">
                <a:solidFill>
                  <a:srgbClr val="0000FF"/>
                </a:solidFill>
              </a:rPr>
              <a:t>2</a:t>
            </a:r>
            <a:r>
              <a:rPr lang="en" sz="1600" dirty="0">
                <a:solidFill>
                  <a:srgbClr val="0000FF"/>
                </a:solidFill>
              </a:rPr>
              <a:t>≠ 0</a:t>
            </a:r>
            <a:endParaRPr sz="1600" dirty="0">
              <a:solidFill>
                <a:srgbClr val="0000FF"/>
              </a:solidFill>
            </a:endParaRPr>
          </a:p>
          <a:p>
            <a:pPr marL="0" indent="0">
              <a:spcBef>
                <a:spcPts val="2133"/>
              </a:spcBef>
              <a:buNone/>
            </a:pPr>
            <a:r>
              <a:rPr lang="en" sz="1600" dirty="0">
                <a:solidFill>
                  <a:srgbClr val="000000"/>
                </a:solidFill>
              </a:rPr>
              <a:t>Assumptions:</a:t>
            </a:r>
            <a:endParaRPr sz="1600" dirty="0">
              <a:solidFill>
                <a:srgbClr val="000000"/>
              </a:solidFill>
            </a:endParaRPr>
          </a:p>
          <a:p>
            <a:pPr indent="-406390">
              <a:buClr>
                <a:srgbClr val="0000FF"/>
              </a:buClr>
              <a:buSzPts val="1200"/>
            </a:pPr>
            <a:r>
              <a:rPr lang="en" sz="1600" dirty="0">
                <a:solidFill>
                  <a:srgbClr val="0000FF"/>
                </a:solidFill>
              </a:rPr>
              <a:t>Random sample of 114 males and 176 females</a:t>
            </a:r>
            <a:endParaRPr sz="1600" dirty="0">
              <a:solidFill>
                <a:srgbClr val="0000FF"/>
              </a:solidFill>
            </a:endParaRPr>
          </a:p>
          <a:p>
            <a:pPr indent="-406390">
              <a:buClr>
                <a:srgbClr val="0000FF"/>
              </a:buClr>
              <a:buSzPts val="1200"/>
            </a:pPr>
            <a:r>
              <a:rPr lang="en" sz="1600" dirty="0">
                <a:solidFill>
                  <a:srgbClr val="0000FF"/>
                </a:solidFill>
              </a:rPr>
              <a:t>Males and females are do not affect each other’s probability of joining a fraternity or sorority. (They are independent)</a:t>
            </a:r>
            <a:endParaRPr sz="1600" dirty="0">
              <a:solidFill>
                <a:srgbClr val="0000FF"/>
              </a:solidFill>
            </a:endParaRPr>
          </a:p>
          <a:p>
            <a:pPr indent="-406390">
              <a:buClr>
                <a:srgbClr val="0000FF"/>
              </a:buClr>
              <a:buSzPts val="1200"/>
            </a:pPr>
            <a:r>
              <a:rPr lang="en" sz="1600" dirty="0">
                <a:solidFill>
                  <a:srgbClr val="0000FF"/>
                </a:solidFill>
              </a:rPr>
              <a:t>Each group has 5 successes and 5 failures in their sample</a:t>
            </a:r>
            <a:endParaRPr sz="1600" dirty="0">
              <a:solidFill>
                <a:srgbClr val="0000FF"/>
              </a:solidFill>
            </a:endParaRPr>
          </a:p>
          <a:p>
            <a:pPr lvl="1" indent="-406390">
              <a:spcBef>
                <a:spcPts val="0"/>
              </a:spcBef>
              <a:buClr>
                <a:srgbClr val="0000FF"/>
              </a:buClr>
              <a:buSzPts val="1200"/>
            </a:pPr>
            <a:r>
              <a:rPr lang="en" sz="1600" dirty="0">
                <a:solidFill>
                  <a:srgbClr val="0000FF"/>
                </a:solidFill>
              </a:rPr>
              <a:t>Males have 31 successes and 5 failures</a:t>
            </a:r>
            <a:endParaRPr sz="1600" dirty="0">
              <a:solidFill>
                <a:srgbClr val="0000FF"/>
              </a:solidFill>
            </a:endParaRPr>
          </a:p>
          <a:p>
            <a:pPr lvl="1" indent="-406390">
              <a:spcBef>
                <a:spcPts val="0"/>
              </a:spcBef>
              <a:buClr>
                <a:srgbClr val="0000FF"/>
              </a:buClr>
              <a:buSzPts val="1200"/>
            </a:pPr>
            <a:r>
              <a:rPr lang="en" sz="1600" dirty="0">
                <a:solidFill>
                  <a:srgbClr val="0000FF"/>
                </a:solidFill>
              </a:rPr>
              <a:t>Females have 63 successes and 113 failures</a:t>
            </a:r>
            <a:endParaRPr sz="1600" dirty="0">
              <a:solidFill>
                <a:srgbClr val="0000FF"/>
              </a:solidFill>
            </a:endParaRPr>
          </a:p>
          <a:p>
            <a:pPr marL="0" indent="0">
              <a:spcBef>
                <a:spcPts val="2133"/>
              </a:spcBef>
              <a:spcAft>
                <a:spcPts val="2133"/>
              </a:spcAft>
              <a:buNone/>
            </a:pPr>
            <a:r>
              <a:rPr lang="en" sz="1600" dirty="0">
                <a:solidFill>
                  <a:srgbClr val="000000"/>
                </a:solidFill>
              </a:rPr>
              <a:t>Significance Level: </a:t>
            </a:r>
            <a:r>
              <a:rPr lang="en" sz="1600" dirty="0">
                <a:solidFill>
                  <a:srgbClr val="0000FF"/>
                </a:solidFill>
              </a:rPr>
              <a:t>5% or 0.05</a:t>
            </a:r>
            <a:endParaRPr sz="1600" dirty="0">
              <a:solidFill>
                <a:srgbClr val="0000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Problem 3 - Solution</a:t>
            </a:r>
            <a:endParaRPr dirty="0"/>
          </a:p>
        </p:txBody>
      </p:sp>
      <p:sp>
        <p:nvSpPr>
          <p:cNvPr id="445" name="Google Shape;445;p74"/>
          <p:cNvSpPr txBox="1">
            <a:spLocks noGrp="1"/>
          </p:cNvSpPr>
          <p:nvPr>
            <p:ph type="body" idx="1"/>
          </p:nvPr>
        </p:nvSpPr>
        <p:spPr>
          <a:xfrm>
            <a:off x="415600" y="2302800"/>
            <a:ext cx="11360800" cy="4555200"/>
          </a:xfrm>
          <a:prstGeom prst="rect">
            <a:avLst/>
          </a:prstGeom>
        </p:spPr>
        <p:txBody>
          <a:bodyPr spcFirstLastPara="1" vert="horz" wrap="square" lIns="121900" tIns="121900" rIns="121900" bIns="121900" rtlCol="0" anchor="t" anchorCtr="0">
            <a:noAutofit/>
          </a:bodyPr>
          <a:lstStyle/>
          <a:p>
            <a:pPr marL="0" indent="0">
              <a:buNone/>
            </a:pPr>
            <a:r>
              <a:rPr lang="en" sz="1600" dirty="0">
                <a:solidFill>
                  <a:srgbClr val="0000FF"/>
                </a:solidFill>
              </a:rPr>
              <a:t>Test Stat: -1.529</a:t>
            </a:r>
            <a:endParaRPr sz="1600" dirty="0">
              <a:solidFill>
                <a:srgbClr val="0000FF"/>
              </a:solidFill>
            </a:endParaRPr>
          </a:p>
          <a:p>
            <a:pPr marL="0" indent="0">
              <a:spcBef>
                <a:spcPts val="2133"/>
              </a:spcBef>
              <a:buNone/>
            </a:pPr>
            <a:r>
              <a:rPr lang="en" sz="1600" dirty="0">
                <a:solidFill>
                  <a:srgbClr val="0000FF"/>
                </a:solidFill>
              </a:rPr>
              <a:t>P-value: 0.1263</a:t>
            </a:r>
            <a:endParaRPr sz="1600" dirty="0">
              <a:solidFill>
                <a:srgbClr val="0000FF"/>
              </a:solidFill>
            </a:endParaRPr>
          </a:p>
          <a:p>
            <a:pPr marL="0" indent="0">
              <a:spcBef>
                <a:spcPts val="2133"/>
              </a:spcBef>
              <a:buNone/>
            </a:pPr>
            <a:endParaRPr sz="1600" dirty="0">
              <a:solidFill>
                <a:srgbClr val="0000FF"/>
              </a:solidFill>
            </a:endParaRPr>
          </a:p>
          <a:p>
            <a:pPr marL="0" indent="0">
              <a:spcBef>
                <a:spcPts val="2133"/>
              </a:spcBef>
              <a:spcAft>
                <a:spcPts val="2133"/>
              </a:spcAft>
              <a:buNone/>
            </a:pPr>
            <a:r>
              <a:rPr lang="en" sz="1600" dirty="0">
                <a:solidFill>
                  <a:srgbClr val="0000FF"/>
                </a:solidFill>
              </a:rPr>
              <a:t>Because our p-value of 0.1263 is greater than our significance level of 0.05, we fail to reject the null hypothesis. There is not sufficient evidence that the true population proportion of male Miami students participating in Greek life is different than the true population proportion of female Miami students participating in Greek life.</a:t>
            </a:r>
            <a:endParaRPr sz="1600" dirty="0">
              <a:solidFill>
                <a:srgbClr val="0000FF"/>
              </a:solidFill>
            </a:endParaRPr>
          </a:p>
        </p:txBody>
      </p:sp>
      <p:pic>
        <p:nvPicPr>
          <p:cNvPr id="446" name="Google Shape;446;p74"/>
          <p:cNvPicPr preferRelativeResize="0"/>
          <p:nvPr/>
        </p:nvPicPr>
        <p:blipFill>
          <a:blip r:embed="rId3">
            <a:alphaModFix/>
          </a:blip>
          <a:stretch>
            <a:fillRect/>
          </a:stretch>
        </p:blipFill>
        <p:spPr>
          <a:xfrm>
            <a:off x="3194051" y="1459607"/>
            <a:ext cx="6686549" cy="16863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285559" y="-40524"/>
            <a:ext cx="11360800" cy="763600"/>
          </a:xfrm>
          <a:prstGeom prst="rect">
            <a:avLst/>
          </a:prstGeom>
        </p:spPr>
        <p:txBody>
          <a:bodyPr spcFirstLastPara="1" vert="horz" wrap="square" lIns="121900" tIns="121900" rIns="121900" bIns="121900" rtlCol="0" anchor="t" anchorCtr="0">
            <a:noAutofit/>
          </a:bodyPr>
          <a:lstStyle/>
          <a:p>
            <a:r>
              <a:rPr lang="en" sz="4000" dirty="0"/>
              <a:t>The Hypothesis Statements – Two Samples</a:t>
            </a:r>
            <a:endParaRPr sz="4000" dirty="0"/>
          </a:p>
        </p:txBody>
      </p:sp>
      <p:sp>
        <p:nvSpPr>
          <p:cNvPr id="270" name="Google Shape;270;p48"/>
          <p:cNvSpPr txBox="1">
            <a:spLocks noGrp="1"/>
          </p:cNvSpPr>
          <p:nvPr>
            <p:ph type="body" idx="1"/>
          </p:nvPr>
        </p:nvSpPr>
        <p:spPr>
          <a:xfrm>
            <a:off x="667" y="1749005"/>
            <a:ext cx="5661689" cy="4557410"/>
          </a:xfrm>
          <a:prstGeom prst="rect">
            <a:avLst/>
          </a:prstGeom>
        </p:spPr>
        <p:txBody>
          <a:bodyPr spcFirstLastPara="1" vert="horz" wrap="square" lIns="121900" tIns="121900" rIns="121900" bIns="121900" rtlCol="0" anchor="t" anchorCtr="0">
            <a:noAutofit/>
          </a:bodyPr>
          <a:lstStyle/>
          <a:p>
            <a:pPr marL="152396" indent="0">
              <a:lnSpc>
                <a:spcPct val="100000"/>
              </a:lnSpc>
              <a:buNone/>
            </a:pPr>
            <a:r>
              <a:rPr lang="en-US" sz="1400" u="sng" dirty="0"/>
              <a:t>Null Hypothesis</a:t>
            </a:r>
            <a:r>
              <a:rPr lang="en-US" sz="1400" dirty="0"/>
              <a:t> H</a:t>
            </a:r>
            <a:r>
              <a:rPr lang="en-US" sz="1400" baseline="-25000" dirty="0"/>
              <a:t>0</a:t>
            </a:r>
          </a:p>
          <a:p>
            <a:pPr marL="152396" indent="0">
              <a:lnSpc>
                <a:spcPct val="100000"/>
              </a:lnSpc>
              <a:buNone/>
            </a:pPr>
            <a:endParaRPr lang="en-US" sz="1400" dirty="0"/>
          </a:p>
          <a:p>
            <a:pPr>
              <a:lnSpc>
                <a:spcPct val="100000"/>
              </a:lnSpc>
            </a:pPr>
            <a:r>
              <a:rPr lang="en-US" sz="1400" dirty="0">
                <a:solidFill>
                  <a:srgbClr val="000000"/>
                </a:solidFill>
              </a:rPr>
              <a:t>Now we are comparing some quantity (the same quantity) between TWO populations! So we have TWO parameters! </a:t>
            </a:r>
          </a:p>
          <a:p>
            <a:pPr>
              <a:lnSpc>
                <a:spcPct val="100000"/>
              </a:lnSpc>
            </a:pPr>
            <a:endParaRPr lang="en-US" sz="1400" dirty="0">
              <a:solidFill>
                <a:srgbClr val="000000"/>
              </a:solidFill>
            </a:endParaRPr>
          </a:p>
          <a:p>
            <a:pPr lvl="1">
              <a:lnSpc>
                <a:spcPct val="100000"/>
              </a:lnSpc>
              <a:spcBef>
                <a:spcPts val="0"/>
              </a:spcBef>
            </a:pPr>
            <a:r>
              <a:rPr lang="en-US" sz="1400" dirty="0"/>
              <a:t>We are </a:t>
            </a:r>
            <a:r>
              <a:rPr lang="en-US" sz="1400" u="sng" dirty="0"/>
              <a:t>not</a:t>
            </a:r>
            <a:r>
              <a:rPr lang="en-US" sz="1400" dirty="0"/>
              <a:t> necessarily interested in the </a:t>
            </a:r>
            <a:r>
              <a:rPr lang="en-US" sz="1400" u="sng" dirty="0"/>
              <a:t>specific values </a:t>
            </a:r>
            <a:r>
              <a:rPr lang="en-US" sz="1400" dirty="0"/>
              <a:t>of these parameters like we were when testing ONE sample (ex: </a:t>
            </a:r>
            <a:r>
              <a:rPr lang="en-US" sz="1400" dirty="0">
                <a:solidFill>
                  <a:srgbClr val="000000"/>
                </a:solidFill>
                <a:ea typeface="Calibri"/>
                <a:cs typeface="Calibri"/>
                <a:sym typeface="Calibri"/>
              </a:rPr>
              <a:t>H</a:t>
            </a:r>
            <a:r>
              <a:rPr lang="en-US" sz="1400" baseline="-25000" dirty="0">
                <a:solidFill>
                  <a:srgbClr val="000000"/>
                </a:solidFill>
                <a:ea typeface="Calibri"/>
                <a:cs typeface="Calibri"/>
                <a:sym typeface="Calibri"/>
              </a:rPr>
              <a:t>0</a:t>
            </a:r>
            <a:r>
              <a:rPr lang="en-US" sz="1400" dirty="0">
                <a:solidFill>
                  <a:srgbClr val="000000"/>
                </a:solidFill>
                <a:ea typeface="Calibri"/>
                <a:cs typeface="Calibri"/>
                <a:sym typeface="Calibri"/>
              </a:rPr>
              <a:t>: </a:t>
            </a:r>
            <a:r>
              <a:rPr lang="en-US" sz="1400" i="1" dirty="0">
                <a:solidFill>
                  <a:srgbClr val="000000"/>
                </a:solidFill>
                <a:ea typeface="Calibri"/>
                <a:cs typeface="Calibri"/>
                <a:sym typeface="Calibri"/>
              </a:rPr>
              <a:t>p</a:t>
            </a:r>
            <a:r>
              <a:rPr lang="el-GR" sz="1400" dirty="0">
                <a:solidFill>
                  <a:srgbClr val="000000"/>
                </a:solidFill>
              </a:rPr>
              <a:t> =</a:t>
            </a:r>
            <a:r>
              <a:rPr lang="en-US" sz="1400" dirty="0">
                <a:solidFill>
                  <a:srgbClr val="000000"/>
                </a:solidFill>
              </a:rPr>
              <a:t> </a:t>
            </a:r>
            <a:r>
              <a:rPr lang="en-US" sz="1400" i="1" dirty="0">
                <a:solidFill>
                  <a:srgbClr val="000000"/>
                </a:solidFill>
              </a:rPr>
              <a:t>p</a:t>
            </a:r>
            <a:r>
              <a:rPr lang="en-US" sz="1400" i="1" baseline="-25000" dirty="0">
                <a:solidFill>
                  <a:srgbClr val="000000"/>
                </a:solidFill>
              </a:rPr>
              <a:t>0</a:t>
            </a:r>
            <a:r>
              <a:rPr lang="en-US" sz="1400" dirty="0">
                <a:solidFill>
                  <a:srgbClr val="000000"/>
                </a:solidFill>
              </a:rPr>
              <a:t>)</a:t>
            </a:r>
          </a:p>
          <a:p>
            <a:pPr lvl="1">
              <a:lnSpc>
                <a:spcPct val="100000"/>
              </a:lnSpc>
              <a:spcBef>
                <a:spcPts val="0"/>
              </a:spcBef>
            </a:pPr>
            <a:r>
              <a:rPr lang="en-US" sz="1400" dirty="0">
                <a:solidFill>
                  <a:srgbClr val="000000"/>
                </a:solidFill>
              </a:rPr>
              <a:t>Rather we want to learn about the </a:t>
            </a:r>
            <a:r>
              <a:rPr lang="en-US" sz="1400" u="sng" dirty="0">
                <a:solidFill>
                  <a:srgbClr val="000000"/>
                </a:solidFill>
              </a:rPr>
              <a:t>relationship</a:t>
            </a:r>
            <a:r>
              <a:rPr lang="en-US" sz="1400" dirty="0">
                <a:solidFill>
                  <a:srgbClr val="000000"/>
                </a:solidFill>
              </a:rPr>
              <a:t> between the two of them, </a:t>
            </a:r>
            <a:r>
              <a:rPr lang="en-US" sz="1400" i="1" dirty="0">
                <a:solidFill>
                  <a:srgbClr val="000000"/>
                </a:solidFill>
                <a:ea typeface="Calibri"/>
                <a:cs typeface="Calibri"/>
                <a:sym typeface="Calibri"/>
              </a:rPr>
              <a:t>p</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p</a:t>
            </a:r>
            <a:r>
              <a:rPr lang="en-US" sz="1400" i="1" baseline="-25000" dirty="0">
                <a:solidFill>
                  <a:srgbClr val="000000"/>
                </a:solidFill>
              </a:rPr>
              <a:t>2</a:t>
            </a:r>
            <a:endParaRPr lang="en-US" sz="1400" dirty="0"/>
          </a:p>
          <a:p>
            <a:pPr>
              <a:lnSpc>
                <a:spcPct val="100000"/>
              </a:lnSpc>
            </a:pPr>
            <a:endParaRPr lang="en-US" sz="1400" dirty="0">
              <a:solidFill>
                <a:srgbClr val="000000"/>
              </a:solidFill>
            </a:endParaRPr>
          </a:p>
          <a:p>
            <a:pPr>
              <a:lnSpc>
                <a:spcPct val="100000"/>
              </a:lnSpc>
            </a:pPr>
            <a:r>
              <a:rPr lang="en-US" sz="1400" dirty="0">
                <a:solidFill>
                  <a:srgbClr val="000000"/>
                </a:solidFill>
              </a:rPr>
              <a:t>We start by </a:t>
            </a:r>
            <a:r>
              <a:rPr lang="en-US" sz="1400" u="sng" dirty="0">
                <a:solidFill>
                  <a:srgbClr val="000000"/>
                </a:solidFill>
              </a:rPr>
              <a:t>assuming both parameters</a:t>
            </a:r>
            <a:r>
              <a:rPr lang="en-US" sz="1400" dirty="0">
                <a:solidFill>
                  <a:srgbClr val="000000"/>
                </a:solidFill>
              </a:rPr>
              <a:t> are </a:t>
            </a:r>
            <a:r>
              <a:rPr lang="en-US" sz="1400" b="1" dirty="0">
                <a:solidFill>
                  <a:srgbClr val="000000"/>
                </a:solidFill>
              </a:rPr>
              <a:t>equivalent</a:t>
            </a:r>
            <a:r>
              <a:rPr lang="en-US" sz="1400" dirty="0">
                <a:solidFill>
                  <a:srgbClr val="000000"/>
                </a:solidFill>
              </a:rPr>
              <a:t>! So their difference is ZERO!</a:t>
            </a:r>
          </a:p>
          <a:p>
            <a:pPr marL="152396" indent="0">
              <a:lnSpc>
                <a:spcPct val="100000"/>
              </a:lnSpc>
              <a:buNone/>
            </a:pPr>
            <a:endParaRPr lang="en-US" sz="1400" dirty="0">
              <a:solidFill>
                <a:srgbClr val="000000"/>
              </a:solidFill>
            </a:endParaRPr>
          </a:p>
          <a:p>
            <a:pPr>
              <a:lnSpc>
                <a:spcPct val="100000"/>
              </a:lnSpc>
            </a:pPr>
            <a:r>
              <a:rPr lang="en-US" sz="1400" dirty="0">
                <a:solidFill>
                  <a:srgbClr val="000000"/>
                </a:solidFill>
              </a:rPr>
              <a:t>This can be written in two ways!</a:t>
            </a:r>
          </a:p>
          <a:p>
            <a:pPr>
              <a:lnSpc>
                <a:spcPct val="100000"/>
              </a:lnSpc>
            </a:pPr>
            <a:endParaRPr lang="en-US" sz="1400" dirty="0">
              <a:solidFill>
                <a:srgbClr val="000000"/>
              </a:solidFill>
            </a:endParaRPr>
          </a:p>
          <a:p>
            <a:pPr marL="152396" indent="0">
              <a:lnSpc>
                <a:spcPct val="100000"/>
              </a:lnSpc>
              <a:buNone/>
            </a:pPr>
            <a:r>
              <a:rPr lang="en-US" sz="1400" u="sng" dirty="0">
                <a:solidFill>
                  <a:srgbClr val="000000"/>
                </a:solidFill>
              </a:rPr>
              <a:t>Option 1</a:t>
            </a:r>
          </a:p>
          <a:p>
            <a:pPr marL="152396" indent="0">
              <a:lnSpc>
                <a:spcPct val="100000"/>
              </a:lnSpc>
              <a:buNone/>
            </a:pPr>
            <a:endParaRPr lang="en-US" sz="1400" u="sng" dirty="0">
              <a:solidFill>
                <a:srgbClr val="000000"/>
              </a:solidFill>
            </a:endParaRPr>
          </a:p>
          <a:p>
            <a:pPr marL="609585" lvl="1" indent="-457189">
              <a:lnSpc>
                <a:spcPct val="100000"/>
              </a:lnSpc>
              <a:spcBef>
                <a:spcPts val="0"/>
              </a:spcBef>
              <a:buSzPts val="1800"/>
              <a:buFont typeface="Arial" panose="020B0604020202020204" pitchFamily="34" charset="0"/>
              <a:buChar char="●"/>
            </a:pPr>
            <a:r>
              <a:rPr lang="en-US" sz="1400" dirty="0">
                <a:solidFill>
                  <a:srgbClr val="000000"/>
                </a:solidFill>
              </a:rPr>
              <a:t>Directly equating the two parameters:</a:t>
            </a:r>
          </a:p>
          <a:p>
            <a:pPr marL="609585" lvl="1" indent="-457189">
              <a:lnSpc>
                <a:spcPct val="100000"/>
              </a:lnSpc>
              <a:spcBef>
                <a:spcPts val="0"/>
              </a:spcBef>
              <a:buSzPts val="1800"/>
              <a:buFont typeface="Arial" panose="020B0604020202020204" pitchFamily="34" charset="0"/>
              <a:buChar char="●"/>
            </a:pPr>
            <a:endParaRPr lang="en-US" sz="1400" dirty="0">
              <a:solidFill>
                <a:srgbClr val="000000"/>
              </a:solidFill>
            </a:endParaRPr>
          </a:p>
          <a:p>
            <a:pPr marL="761981" lvl="1" indent="0">
              <a:spcBef>
                <a:spcPts val="0"/>
              </a:spcBef>
              <a:buNone/>
            </a:pPr>
            <a:r>
              <a:rPr lang="en-US" sz="1400" dirty="0">
                <a:solidFill>
                  <a:srgbClr val="000000"/>
                </a:solidFill>
                <a:ea typeface="Calibri"/>
                <a:cs typeface="Calibri"/>
                <a:sym typeface="Calibri"/>
              </a:rPr>
              <a:t>H</a:t>
            </a:r>
            <a:r>
              <a:rPr lang="en-US" sz="1400" baseline="-25000" dirty="0">
                <a:solidFill>
                  <a:srgbClr val="000000"/>
                </a:solidFill>
                <a:ea typeface="Calibri"/>
                <a:cs typeface="Calibri"/>
                <a:sym typeface="Calibri"/>
              </a:rPr>
              <a:t>0</a:t>
            </a:r>
            <a:r>
              <a:rPr lang="en-US" sz="1400" dirty="0">
                <a:solidFill>
                  <a:srgbClr val="000000"/>
                </a:solidFill>
                <a:ea typeface="Calibri"/>
                <a:cs typeface="Calibri"/>
                <a:sym typeface="Calibri"/>
              </a:rPr>
              <a:t>: </a:t>
            </a:r>
            <a:r>
              <a:rPr lang="en-US" sz="1400" i="1" dirty="0">
                <a:solidFill>
                  <a:srgbClr val="000000"/>
                </a:solidFill>
                <a:ea typeface="Calibri"/>
                <a:cs typeface="Calibri"/>
                <a:sym typeface="Calibri"/>
              </a:rPr>
              <a:t>p</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p</a:t>
            </a:r>
            <a:r>
              <a:rPr lang="en-US" sz="1400" i="1" baseline="-25000" dirty="0">
                <a:solidFill>
                  <a:srgbClr val="000000"/>
                </a:solidFill>
              </a:rPr>
              <a:t>2</a:t>
            </a:r>
          </a:p>
          <a:p>
            <a:pPr marL="761981" lvl="1" indent="0">
              <a:spcBef>
                <a:spcPts val="0"/>
              </a:spcBef>
              <a:buNone/>
            </a:pPr>
            <a:r>
              <a:rPr lang="en-US" sz="1400" dirty="0">
                <a:solidFill>
                  <a:srgbClr val="000000"/>
                </a:solidFill>
                <a:ea typeface="Calibri"/>
                <a:cs typeface="Calibri"/>
                <a:sym typeface="Calibri"/>
              </a:rPr>
              <a:t>H</a:t>
            </a:r>
            <a:r>
              <a:rPr lang="en-US" sz="1400" baseline="-25000" dirty="0">
                <a:solidFill>
                  <a:srgbClr val="000000"/>
                </a:solidFill>
                <a:ea typeface="Calibri"/>
                <a:cs typeface="Calibri"/>
                <a:sym typeface="Calibri"/>
              </a:rPr>
              <a:t>0</a:t>
            </a:r>
            <a:r>
              <a:rPr lang="en-US" sz="1400" dirty="0">
                <a:solidFill>
                  <a:srgbClr val="000000"/>
                </a:solidFill>
                <a:ea typeface="Calibri"/>
                <a:cs typeface="Calibri"/>
                <a:sym typeface="Calibri"/>
              </a:rPr>
              <a:t>: </a:t>
            </a:r>
            <a:r>
              <a:rPr lang="en-US" sz="1400" i="1" dirty="0">
                <a:solidFill>
                  <a:srgbClr val="000000"/>
                </a:solidFill>
                <a:ea typeface="Calibri"/>
                <a:cs typeface="Calibri"/>
                <a:sym typeface="Calibri"/>
              </a:rPr>
              <a:t>µ</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µ</a:t>
            </a:r>
            <a:r>
              <a:rPr lang="en-US" sz="1400" i="1" baseline="-25000" dirty="0">
                <a:solidFill>
                  <a:srgbClr val="000000"/>
                </a:solidFill>
              </a:rPr>
              <a:t>2</a:t>
            </a:r>
          </a:p>
          <a:p>
            <a:pPr marL="152396" indent="0">
              <a:lnSpc>
                <a:spcPct val="100000"/>
              </a:lnSpc>
              <a:buNone/>
            </a:pPr>
            <a:endParaRPr lang="en-US" sz="1400" u="sng" dirty="0"/>
          </a:p>
          <a:p>
            <a:pPr marL="152396" indent="0">
              <a:lnSpc>
                <a:spcPct val="100000"/>
              </a:lnSpc>
              <a:buNone/>
            </a:pPr>
            <a:endParaRPr lang="en-US" sz="1400" u="sng" dirty="0"/>
          </a:p>
          <a:p>
            <a:endParaRPr lang="en-US" sz="1400" i="1" dirty="0">
              <a:solidFill>
                <a:srgbClr val="000000"/>
              </a:solidFill>
              <a:ea typeface="Calibri"/>
              <a:cs typeface="Calibri"/>
              <a:sym typeface="Calibri"/>
            </a:endParaRPr>
          </a:p>
          <a:p>
            <a:pPr marL="152396" indent="0">
              <a:lnSpc>
                <a:spcPct val="100000"/>
              </a:lnSpc>
              <a:buNone/>
            </a:pPr>
            <a:endParaRPr lang="en-US" sz="1400" u="sng" dirty="0"/>
          </a:p>
          <a:p>
            <a:pPr marL="152396" indent="0">
              <a:lnSpc>
                <a:spcPct val="100000"/>
              </a:lnSpc>
              <a:buNone/>
            </a:pPr>
            <a:endParaRPr lang="en-US" sz="1400" u="sng" dirty="0"/>
          </a:p>
        </p:txBody>
      </p:sp>
      <p:sp>
        <p:nvSpPr>
          <p:cNvPr id="4" name="Google Shape;258;p46">
            <a:extLst>
              <a:ext uri="{FF2B5EF4-FFF2-40B4-BE49-F238E27FC236}">
                <a16:creationId xmlns:a16="http://schemas.microsoft.com/office/drawing/2014/main" id="{8C34D5AB-73EF-9F4D-944C-51A0632D03D4}"/>
              </a:ext>
            </a:extLst>
          </p:cNvPr>
          <p:cNvSpPr txBox="1">
            <a:spLocks/>
          </p:cNvSpPr>
          <p:nvPr/>
        </p:nvSpPr>
        <p:spPr>
          <a:xfrm>
            <a:off x="438827" y="730291"/>
            <a:ext cx="5191116" cy="101149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a:lnSpc>
                <a:spcPct val="100000"/>
              </a:lnSpc>
              <a:buFont typeface="Arial" panose="020B0604020202020204" pitchFamily="34" charset="0"/>
              <a:buAutoNum type="arabicPeriod"/>
            </a:pPr>
            <a:r>
              <a:rPr lang="en-US" sz="2400" b="1" dirty="0">
                <a:solidFill>
                  <a:srgbClr val="0070C0"/>
                </a:solidFill>
              </a:rPr>
              <a:t>State the Hypotheses</a:t>
            </a:r>
          </a:p>
          <a:p>
            <a:pPr lvl="1">
              <a:lnSpc>
                <a:spcPct val="100000"/>
              </a:lnSpc>
              <a:spcBef>
                <a:spcPts val="0"/>
              </a:spcBef>
            </a:pPr>
            <a:r>
              <a:rPr lang="en-US" dirty="0">
                <a:solidFill>
                  <a:srgbClr val="0070C0"/>
                </a:solidFill>
              </a:rPr>
              <a:t>Define parameter + context.</a:t>
            </a:r>
            <a:br>
              <a:rPr lang="en-US" sz="2000" dirty="0"/>
            </a:b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B7947-B9C1-E444-8CB6-11D83B21307A}"/>
                  </a:ext>
                </a:extLst>
              </p:cNvPr>
              <p:cNvSpPr txBox="1"/>
              <p:nvPr/>
            </p:nvSpPr>
            <p:spPr>
              <a:xfrm>
                <a:off x="6065109" y="819475"/>
                <a:ext cx="5875420" cy="224676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u="sng" dirty="0">
                    <a:solidFill>
                      <a:srgbClr val="7030A0"/>
                    </a:solidFill>
                  </a:rPr>
                  <a:t>Full Example</a:t>
                </a:r>
              </a:p>
              <a:p>
                <a:endParaRPr lang="en-US" sz="1400" i="1" dirty="0">
                  <a:solidFill>
                    <a:srgbClr val="7030A0"/>
                  </a:solidFill>
                </a:endParaRPr>
              </a:p>
              <a:p>
                <a:r>
                  <a:rPr lang="en-US" sz="1400" dirty="0"/>
                  <a:t>Is there a difference in the proportion of male and female college students who prefer Starbucks as their favorite coffee spot?</a:t>
                </a:r>
              </a:p>
              <a:p>
                <a:endParaRPr lang="en-US" sz="1400" i="1" dirty="0">
                  <a:solidFill>
                    <a:srgbClr val="7030A0"/>
                  </a:solidFill>
                </a:endParaRPr>
              </a:p>
              <a:p>
                <a:r>
                  <a:rPr lang="en-US" sz="1400" dirty="0">
                    <a:solidFill>
                      <a:schemeClr val="tx1"/>
                    </a:solidFill>
                  </a:rPr>
                  <a:t>Hypotheses:</a:t>
                </a:r>
              </a:p>
              <a:p>
                <a:r>
                  <a:rPr lang="en-US" sz="1400" i="1" dirty="0">
                    <a:solidFill>
                      <a:srgbClr val="7030A0"/>
                    </a:solidFill>
                  </a:rPr>
                  <a:t>Let p</a:t>
                </a:r>
                <a:r>
                  <a:rPr lang="en-US" sz="1400" i="1" baseline="-25000" dirty="0">
                    <a:solidFill>
                      <a:srgbClr val="7030A0"/>
                    </a:solidFill>
                  </a:rPr>
                  <a:t>1</a:t>
                </a:r>
                <a:r>
                  <a:rPr lang="en-US" sz="1400" i="1" dirty="0">
                    <a:solidFill>
                      <a:srgbClr val="7030A0"/>
                    </a:solidFill>
                  </a:rPr>
                  <a:t> = true proportion of males who prefer Starbucks</a:t>
                </a:r>
              </a:p>
              <a:p>
                <a:r>
                  <a:rPr lang="en-US" sz="1400" i="1" dirty="0">
                    <a:solidFill>
                      <a:srgbClr val="7030A0"/>
                    </a:solidFill>
                  </a:rPr>
                  <a:t>Let p</a:t>
                </a:r>
                <a:r>
                  <a:rPr lang="en-US" sz="1400" i="1" baseline="-25000" dirty="0">
                    <a:solidFill>
                      <a:srgbClr val="7030A0"/>
                    </a:solidFill>
                  </a:rPr>
                  <a:t>2</a:t>
                </a:r>
                <a:r>
                  <a:rPr lang="en-US" sz="1400" i="1" dirty="0">
                    <a:solidFill>
                      <a:srgbClr val="7030A0"/>
                    </a:solidFill>
                  </a:rPr>
                  <a:t> = true proportion of females who prefer Starbucks</a:t>
                </a:r>
              </a:p>
              <a:p>
                <a:endParaRPr lang="en-US" sz="1400" i="1" dirty="0">
                  <a:solidFill>
                    <a:srgbClr val="7030A0"/>
                  </a:solidFill>
                </a:endParaRPr>
              </a:p>
              <a:p>
                <a:r>
                  <a:rPr lang="en-US" sz="1400" i="1" dirty="0">
                    <a:solidFill>
                      <a:srgbClr val="7030A0"/>
                    </a:solidFill>
                  </a:rPr>
                  <a:t> </a:t>
                </a:r>
                <a14:m>
                  <m:oMath xmlns:m="http://schemas.openxmlformats.org/officeDocument/2006/math">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𝐻</m:t>
                        </m:r>
                      </m:e>
                      <m:sub>
                        <m:r>
                          <a:rPr lang="en-US" sz="1400" i="1">
                            <a:solidFill>
                              <a:srgbClr val="7030A0"/>
                            </a:solidFill>
                            <a:latin typeface="Cambria Math" panose="02040503050406030204" pitchFamily="18" charset="0"/>
                          </a:rPr>
                          <m:t>0</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1</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2</m:t>
                        </m:r>
                      </m:sub>
                    </m:sSub>
                    <m:r>
                      <a:rPr lang="en-US" sz="1400" i="1">
                        <a:solidFill>
                          <a:srgbClr val="7030A0"/>
                        </a:solidFill>
                        <a:latin typeface="Cambria Math" panose="02040503050406030204" pitchFamily="18" charset="0"/>
                      </a:rPr>
                      <m:t>=0</m:t>
                    </m:r>
                  </m:oMath>
                </a14:m>
                <a:endParaRPr lang="en-US" sz="1400" i="1" dirty="0">
                  <a:solidFill>
                    <a:srgbClr val="7030A0"/>
                  </a:solidFill>
                </a:endParaRPr>
              </a:p>
            </p:txBody>
          </p:sp>
        </mc:Choice>
        <mc:Fallback xmlns="">
          <p:sp>
            <p:nvSpPr>
              <p:cNvPr id="3" name="TextBox 2">
                <a:extLst>
                  <a:ext uri="{FF2B5EF4-FFF2-40B4-BE49-F238E27FC236}">
                    <a16:creationId xmlns:a16="http://schemas.microsoft.com/office/drawing/2014/main" id="{353B7947-B9C1-E444-8CB6-11D83B21307A}"/>
                  </a:ext>
                </a:extLst>
              </p:cNvPr>
              <p:cNvSpPr txBox="1">
                <a:spLocks noRot="1" noChangeAspect="1" noMove="1" noResize="1" noEditPoints="1" noAdjustHandles="1" noChangeArrowheads="1" noChangeShapeType="1" noTextEdit="1"/>
              </p:cNvSpPr>
              <p:nvPr/>
            </p:nvSpPr>
            <p:spPr>
              <a:xfrm>
                <a:off x="6065109" y="819475"/>
                <a:ext cx="5875420" cy="2246769"/>
              </a:xfrm>
              <a:prstGeom prst="rect">
                <a:avLst/>
              </a:prstGeom>
              <a:blipFill>
                <a:blip r:embed="rId3"/>
                <a:stretch>
                  <a:fillRect l="-21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342F14C-5E18-C94E-A2EC-79DE9C66DE57}"/>
              </a:ext>
            </a:extLst>
          </p:cNvPr>
          <p:cNvSpPr txBox="1"/>
          <p:nvPr/>
        </p:nvSpPr>
        <p:spPr>
          <a:xfrm>
            <a:off x="3995607" y="4680778"/>
            <a:ext cx="7944922" cy="21749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endParaRPr lang="en-US" sz="1400" i="1" baseline="-25000" dirty="0">
              <a:solidFill>
                <a:srgbClr val="000000"/>
              </a:solidFill>
            </a:endParaRPr>
          </a:p>
          <a:p>
            <a:pPr marL="0" lvl="1">
              <a:buSzPts val="1800"/>
            </a:pPr>
            <a:r>
              <a:rPr lang="en-US" sz="1400" u="sng" dirty="0">
                <a:solidFill>
                  <a:srgbClr val="000000"/>
                </a:solidFill>
              </a:rPr>
              <a:t>Option 2</a:t>
            </a:r>
          </a:p>
          <a:p>
            <a:pPr marL="0" lvl="1">
              <a:buSzPts val="1800"/>
            </a:pPr>
            <a:endParaRPr lang="en-US" sz="1400" u="sng" dirty="0">
              <a:solidFill>
                <a:srgbClr val="000000"/>
              </a:solidFill>
            </a:endParaRPr>
          </a:p>
          <a:p>
            <a:pPr marL="0" lvl="1" indent="-285750">
              <a:buSzPts val="1800"/>
              <a:buFont typeface="Arial" panose="020B0604020202020204" pitchFamily="34" charset="0"/>
              <a:buChar char="•"/>
            </a:pPr>
            <a:r>
              <a:rPr lang="en-US" sz="1400" dirty="0">
                <a:solidFill>
                  <a:srgbClr val="000000"/>
                </a:solidFill>
              </a:rPr>
              <a:t>Rewrite as a </a:t>
            </a:r>
            <a:r>
              <a:rPr lang="en-US" sz="1400" b="1" dirty="0">
                <a:solidFill>
                  <a:srgbClr val="000000"/>
                </a:solidFill>
              </a:rPr>
              <a:t>difference</a:t>
            </a:r>
            <a:r>
              <a:rPr lang="en-US" sz="1400" dirty="0">
                <a:solidFill>
                  <a:srgbClr val="000000"/>
                </a:solidFill>
              </a:rPr>
              <a:t>!</a:t>
            </a:r>
          </a:p>
          <a:p>
            <a:pPr marL="0" lvl="1">
              <a:buSzPts val="1800"/>
            </a:pPr>
            <a:endParaRPr lang="en-US" sz="1400" dirty="0">
              <a:solidFill>
                <a:srgbClr val="000000"/>
              </a:solidFill>
            </a:endParaRPr>
          </a:p>
          <a:p>
            <a:pPr marL="457200" lvl="2"/>
            <a:r>
              <a:rPr lang="en-US" sz="1400" dirty="0">
                <a:solidFill>
                  <a:srgbClr val="000000"/>
                </a:solidFill>
                <a:ea typeface="Calibri"/>
                <a:cs typeface="Calibri"/>
                <a:sym typeface="Calibri"/>
              </a:rPr>
              <a:t>H</a:t>
            </a:r>
            <a:r>
              <a:rPr lang="en-US" sz="1400" baseline="-25000" dirty="0">
                <a:solidFill>
                  <a:srgbClr val="000000"/>
                </a:solidFill>
                <a:ea typeface="Calibri"/>
                <a:cs typeface="Calibri"/>
                <a:sym typeface="Calibri"/>
              </a:rPr>
              <a:t>0</a:t>
            </a:r>
            <a:r>
              <a:rPr lang="en-US" sz="1400" dirty="0">
                <a:solidFill>
                  <a:srgbClr val="000000"/>
                </a:solidFill>
                <a:ea typeface="Calibri"/>
                <a:cs typeface="Calibri"/>
                <a:sym typeface="Calibri"/>
              </a:rPr>
              <a:t>: </a:t>
            </a:r>
            <a:r>
              <a:rPr lang="en-US" sz="1400" i="1" dirty="0">
                <a:solidFill>
                  <a:srgbClr val="000000"/>
                </a:solidFill>
                <a:ea typeface="Calibri"/>
                <a:cs typeface="Calibri"/>
                <a:sym typeface="Calibri"/>
              </a:rPr>
              <a:t>p</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p</a:t>
            </a:r>
            <a:r>
              <a:rPr lang="en-US" sz="1400" i="1" baseline="-25000" dirty="0">
                <a:solidFill>
                  <a:srgbClr val="000000"/>
                </a:solidFill>
              </a:rPr>
              <a:t>2</a:t>
            </a:r>
            <a:r>
              <a:rPr lang="en-US" sz="1400" i="1" dirty="0">
                <a:solidFill>
                  <a:srgbClr val="000000"/>
                </a:solidFill>
              </a:rPr>
              <a:t> = 0</a:t>
            </a:r>
            <a:endParaRPr lang="en-US" sz="1400" i="1" dirty="0">
              <a:solidFill>
                <a:srgbClr val="000000"/>
              </a:solidFill>
              <a:ea typeface="Calibri"/>
              <a:cs typeface="Calibri"/>
              <a:sym typeface="Calibri"/>
            </a:endParaRPr>
          </a:p>
          <a:p>
            <a:pPr marL="457200" lvl="2"/>
            <a:r>
              <a:rPr lang="en-US" sz="1400" dirty="0">
                <a:solidFill>
                  <a:srgbClr val="000000"/>
                </a:solidFill>
                <a:ea typeface="Calibri"/>
                <a:cs typeface="Calibri"/>
                <a:sym typeface="Calibri"/>
              </a:rPr>
              <a:t>H</a:t>
            </a:r>
            <a:r>
              <a:rPr lang="en-US" sz="1400" baseline="-25000" dirty="0">
                <a:solidFill>
                  <a:srgbClr val="000000"/>
                </a:solidFill>
                <a:ea typeface="Calibri"/>
                <a:cs typeface="Calibri"/>
                <a:sym typeface="Calibri"/>
              </a:rPr>
              <a:t>0</a:t>
            </a:r>
            <a:r>
              <a:rPr lang="en-US" sz="1400" dirty="0">
                <a:solidFill>
                  <a:srgbClr val="000000"/>
                </a:solidFill>
                <a:ea typeface="Calibri"/>
                <a:cs typeface="Calibri"/>
                <a:sym typeface="Calibri"/>
              </a:rPr>
              <a:t>: </a:t>
            </a:r>
            <a:r>
              <a:rPr lang="en-US" sz="1400" i="1" dirty="0">
                <a:solidFill>
                  <a:srgbClr val="000000"/>
                </a:solidFill>
                <a:cs typeface="Calibri"/>
                <a:sym typeface="Calibri"/>
              </a:rPr>
              <a:t>µ</a:t>
            </a:r>
            <a:r>
              <a:rPr lang="en-US" sz="1400" i="1" baseline="-25000" dirty="0">
                <a:solidFill>
                  <a:srgbClr val="000000"/>
                </a:solidFill>
                <a:ea typeface="Calibri"/>
                <a:cs typeface="Calibri"/>
                <a:sym typeface="Calibri"/>
              </a:rPr>
              <a:t>1</a:t>
            </a:r>
            <a:r>
              <a:rPr lang="el-GR" sz="1400" dirty="0">
                <a:solidFill>
                  <a:srgbClr val="000000"/>
                </a:solidFill>
              </a:rPr>
              <a:t> </a:t>
            </a:r>
            <a:r>
              <a:rPr lang="en-US" sz="1400" dirty="0">
                <a:solidFill>
                  <a:srgbClr val="000000"/>
                </a:solidFill>
              </a:rPr>
              <a:t>- </a:t>
            </a:r>
            <a:r>
              <a:rPr lang="en-US" sz="1400" i="1" dirty="0">
                <a:solidFill>
                  <a:srgbClr val="000000"/>
                </a:solidFill>
              </a:rPr>
              <a:t>µ</a:t>
            </a:r>
            <a:r>
              <a:rPr lang="en-US" sz="1400" i="1" baseline="-25000" dirty="0">
                <a:solidFill>
                  <a:srgbClr val="000000"/>
                </a:solidFill>
              </a:rPr>
              <a:t>2</a:t>
            </a:r>
            <a:r>
              <a:rPr lang="en-US" sz="1400" i="1" dirty="0">
                <a:solidFill>
                  <a:srgbClr val="000000"/>
                </a:solidFill>
              </a:rPr>
              <a:t> = 0</a:t>
            </a:r>
            <a:endParaRPr lang="en-US" sz="1000" dirty="0">
              <a:solidFill>
                <a:srgbClr val="000000"/>
              </a:solidFill>
            </a:endParaRPr>
          </a:p>
          <a:p>
            <a:endParaRPr lang="en-US" sz="1400" dirty="0">
              <a:solidFill>
                <a:srgbClr val="000000"/>
              </a:solidFill>
            </a:endParaRPr>
          </a:p>
          <a:p>
            <a:pPr indent="-285750">
              <a:buFont typeface="Arial" panose="020B0604020202020204" pitchFamily="34" charset="0"/>
              <a:buChar char="•"/>
            </a:pPr>
            <a:r>
              <a:rPr lang="en-US" sz="1400" dirty="0">
                <a:solidFill>
                  <a:srgbClr val="000000"/>
                </a:solidFill>
              </a:rPr>
              <a:t>Writing our Null hypothesis in this way helps us visualize the Normal curves we use for the CV and TS</a:t>
            </a:r>
          </a:p>
          <a:p>
            <a:pPr indent="-285750">
              <a:buFont typeface="Arial" panose="020B0604020202020204" pitchFamily="34" charset="0"/>
              <a:buChar char="•"/>
            </a:pPr>
            <a:r>
              <a:rPr lang="en-US" sz="1400" dirty="0">
                <a:solidFill>
                  <a:srgbClr val="000000"/>
                </a:solidFill>
              </a:rPr>
              <a:t>This is an equivalent way to represent it, just a change in perspective to the DIFFERENCE (a single value)</a:t>
            </a:r>
          </a:p>
        </p:txBody>
      </p:sp>
      <p:grpSp>
        <p:nvGrpSpPr>
          <p:cNvPr id="21" name="Group 20">
            <a:extLst>
              <a:ext uri="{FF2B5EF4-FFF2-40B4-BE49-F238E27FC236}">
                <a16:creationId xmlns:a16="http://schemas.microsoft.com/office/drawing/2014/main" id="{204D4A3F-23CD-1940-87C1-226EECF6F42B}"/>
              </a:ext>
            </a:extLst>
          </p:cNvPr>
          <p:cNvGrpSpPr/>
          <p:nvPr/>
        </p:nvGrpSpPr>
        <p:grpSpPr>
          <a:xfrm>
            <a:off x="6227902" y="3162643"/>
            <a:ext cx="5549833" cy="2295805"/>
            <a:chOff x="6305537" y="3932204"/>
            <a:chExt cx="5549833" cy="2295805"/>
          </a:xfrm>
        </p:grpSpPr>
        <p:grpSp>
          <p:nvGrpSpPr>
            <p:cNvPr id="19" name="Group 18">
              <a:extLst>
                <a:ext uri="{FF2B5EF4-FFF2-40B4-BE49-F238E27FC236}">
                  <a16:creationId xmlns:a16="http://schemas.microsoft.com/office/drawing/2014/main" id="{5E162242-46FF-0147-9FB2-564B48770703}"/>
                </a:ext>
              </a:extLst>
            </p:cNvPr>
            <p:cNvGrpSpPr/>
            <p:nvPr/>
          </p:nvGrpSpPr>
          <p:grpSpPr>
            <a:xfrm>
              <a:off x="6305537" y="3932204"/>
              <a:ext cx="5549833" cy="2295805"/>
              <a:chOff x="6078826" y="4257057"/>
              <a:chExt cx="5549833" cy="2295805"/>
            </a:xfrm>
          </p:grpSpPr>
          <p:sp>
            <p:nvSpPr>
              <p:cNvPr id="12" name="TextBox 11">
                <a:extLst>
                  <a:ext uri="{FF2B5EF4-FFF2-40B4-BE49-F238E27FC236}">
                    <a16:creationId xmlns:a16="http://schemas.microsoft.com/office/drawing/2014/main" id="{838CD7EE-18AB-D54E-B639-45E2C83CBF32}"/>
                  </a:ext>
                </a:extLst>
              </p:cNvPr>
              <p:cNvSpPr txBox="1"/>
              <p:nvPr/>
            </p:nvSpPr>
            <p:spPr>
              <a:xfrm>
                <a:off x="6078826" y="5728900"/>
                <a:ext cx="2954655" cy="261610"/>
              </a:xfrm>
              <a:prstGeom prst="rect">
                <a:avLst/>
              </a:prstGeom>
              <a:noFill/>
            </p:spPr>
            <p:txBody>
              <a:bodyPr wrap="none" rtlCol="0">
                <a:spAutoFit/>
              </a:bodyPr>
              <a:lstStyle/>
              <a:p>
                <a:r>
                  <a:rPr lang="en-US" sz="1100" dirty="0"/>
                  <a:t>-0.15   -0.10    -0.05        0       0.05      0.10     0.15</a:t>
                </a:r>
              </a:p>
            </p:txBody>
          </p:sp>
          <p:pic>
            <p:nvPicPr>
              <p:cNvPr id="10" name="Picture 9">
                <a:extLst>
                  <a:ext uri="{FF2B5EF4-FFF2-40B4-BE49-F238E27FC236}">
                    <a16:creationId xmlns:a16="http://schemas.microsoft.com/office/drawing/2014/main" id="{082AA0D5-1087-3545-A904-DB97BA101292}"/>
                  </a:ext>
                </a:extLst>
              </p:cNvPr>
              <p:cNvPicPr>
                <a:picLocks noChangeAspect="1"/>
              </p:cNvPicPr>
              <p:nvPr/>
            </p:nvPicPr>
            <p:blipFill>
              <a:blip r:embed="rId4"/>
              <a:stretch>
                <a:fillRect/>
              </a:stretch>
            </p:blipFill>
            <p:spPr>
              <a:xfrm>
                <a:off x="6343347" y="4257057"/>
                <a:ext cx="2453074" cy="1471844"/>
              </a:xfrm>
              <a:prstGeom prst="rect">
                <a:avLst/>
              </a:prstGeom>
            </p:spPr>
          </p:pic>
          <p:pic>
            <p:nvPicPr>
              <p:cNvPr id="11" name="Picture 10">
                <a:extLst>
                  <a:ext uri="{FF2B5EF4-FFF2-40B4-BE49-F238E27FC236}">
                    <a16:creationId xmlns:a16="http://schemas.microsoft.com/office/drawing/2014/main" id="{ABF37126-BC6A-CB40-8A58-1294FF5AA9F8}"/>
                  </a:ext>
                </a:extLst>
              </p:cNvPr>
              <p:cNvPicPr>
                <a:picLocks noChangeAspect="1"/>
              </p:cNvPicPr>
              <p:nvPr/>
            </p:nvPicPr>
            <p:blipFill>
              <a:blip r:embed="rId4"/>
              <a:stretch>
                <a:fillRect/>
              </a:stretch>
            </p:blipFill>
            <p:spPr>
              <a:xfrm>
                <a:off x="9046441" y="4257057"/>
                <a:ext cx="2453074" cy="147184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A3C3A5-8B34-C342-9751-2F156A6766C2}"/>
                      </a:ext>
                    </a:extLst>
                  </p:cNvPr>
                  <p:cNvSpPr txBox="1"/>
                  <p:nvPr/>
                </p:nvSpPr>
                <p:spPr>
                  <a:xfrm>
                    <a:off x="7087636" y="6075186"/>
                    <a:ext cx="9644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2</m:t>
                              </m:r>
                            </m:sub>
                          </m:sSub>
                        </m:oMath>
                      </m:oMathPara>
                    </a14:m>
                    <a:endParaRPr lang="en-US" i="1" dirty="0"/>
                  </a:p>
                </p:txBody>
              </p:sp>
            </mc:Choice>
            <mc:Fallback xmlns="">
              <p:sp>
                <p:nvSpPr>
                  <p:cNvPr id="6" name="TextBox 5">
                    <a:extLst>
                      <a:ext uri="{FF2B5EF4-FFF2-40B4-BE49-F238E27FC236}">
                        <a16:creationId xmlns:a16="http://schemas.microsoft.com/office/drawing/2014/main" id="{2CA3C3A5-8B34-C342-9751-2F156A6766C2}"/>
                      </a:ext>
                    </a:extLst>
                  </p:cNvPr>
                  <p:cNvSpPr txBox="1">
                    <a:spLocks noRot="1" noChangeAspect="1" noMove="1" noResize="1" noEditPoints="1" noAdjustHandles="1" noChangeArrowheads="1" noChangeShapeType="1" noTextEdit="1"/>
                  </p:cNvSpPr>
                  <p:nvPr/>
                </p:nvSpPr>
                <p:spPr>
                  <a:xfrm>
                    <a:off x="7087636" y="6075186"/>
                    <a:ext cx="964495" cy="369332"/>
                  </a:xfrm>
                  <a:prstGeom prst="rect">
                    <a:avLst/>
                  </a:prstGeom>
                  <a:blipFill>
                    <a:blip r:embed="rId5"/>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2BAD011-FE79-6346-9B19-A5865E483025}"/>
                  </a:ext>
                </a:extLst>
              </p:cNvPr>
              <p:cNvSpPr txBox="1"/>
              <p:nvPr/>
            </p:nvSpPr>
            <p:spPr>
              <a:xfrm>
                <a:off x="8917660" y="5728901"/>
                <a:ext cx="2710999" cy="261610"/>
              </a:xfrm>
              <a:prstGeom prst="rect">
                <a:avLst/>
              </a:prstGeom>
              <a:noFill/>
            </p:spPr>
            <p:txBody>
              <a:bodyPr wrap="none" rtlCol="0">
                <a:spAutoFit/>
              </a:bodyPr>
              <a:lstStyle/>
              <a:p>
                <a:r>
                  <a:rPr lang="en-US" sz="1100" dirty="0"/>
                  <a:t>-3        -2          -1          0           1          2          3</a:t>
                </a:r>
              </a:p>
            </p:txBody>
          </p:sp>
          <p:sp>
            <p:nvSpPr>
              <p:cNvPr id="16" name="TextBox 15">
                <a:extLst>
                  <a:ext uri="{FF2B5EF4-FFF2-40B4-BE49-F238E27FC236}">
                    <a16:creationId xmlns:a16="http://schemas.microsoft.com/office/drawing/2014/main" id="{D3E716E7-72D4-5D44-A286-9FB40689E815}"/>
                  </a:ext>
                </a:extLst>
              </p:cNvPr>
              <p:cNvSpPr txBox="1"/>
              <p:nvPr/>
            </p:nvSpPr>
            <p:spPr>
              <a:xfrm>
                <a:off x="10119731" y="6106586"/>
                <a:ext cx="292068" cy="369332"/>
              </a:xfrm>
              <a:prstGeom prst="rect">
                <a:avLst/>
              </a:prstGeom>
              <a:noFill/>
            </p:spPr>
            <p:txBody>
              <a:bodyPr wrap="none" rtlCol="0">
                <a:spAutoFit/>
              </a:bodyPr>
              <a:lstStyle/>
              <a:p>
                <a:r>
                  <a:rPr lang="en-US" i="1" dirty="0"/>
                  <a:t>Z</a:t>
                </a:r>
              </a:p>
            </p:txBody>
          </p:sp>
          <p:cxnSp>
            <p:nvCxnSpPr>
              <p:cNvPr id="14" name="Straight Arrow Connector 13">
                <a:extLst>
                  <a:ext uri="{FF2B5EF4-FFF2-40B4-BE49-F238E27FC236}">
                    <a16:creationId xmlns:a16="http://schemas.microsoft.com/office/drawing/2014/main" id="{4C0D860C-97D8-6741-8297-B973248811EC}"/>
                  </a:ext>
                </a:extLst>
              </p:cNvPr>
              <p:cNvCxnSpPr/>
              <p:nvPr/>
            </p:nvCxnSpPr>
            <p:spPr>
              <a:xfrm>
                <a:off x="8169442" y="6291252"/>
                <a:ext cx="1732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8FECF-3968-624A-AF22-8BE55D8DC354}"/>
                  </a:ext>
                </a:extLst>
              </p:cNvPr>
              <p:cNvSpPr txBox="1"/>
              <p:nvPr/>
            </p:nvSpPr>
            <p:spPr>
              <a:xfrm>
                <a:off x="8549309" y="6291252"/>
                <a:ext cx="859531" cy="261610"/>
              </a:xfrm>
              <a:prstGeom prst="rect">
                <a:avLst/>
              </a:prstGeom>
              <a:noFill/>
            </p:spPr>
            <p:txBody>
              <a:bodyPr wrap="none" rtlCol="0">
                <a:spAutoFit/>
              </a:bodyPr>
              <a:lstStyle/>
              <a:p>
                <a:r>
                  <a:rPr lang="en-US" sz="1100" dirty="0"/>
                  <a:t>Standardize</a:t>
                </a:r>
              </a:p>
            </p:txBody>
          </p:sp>
        </p:grpSp>
        <p:sp>
          <p:nvSpPr>
            <p:cNvPr id="20" name="Oval 19">
              <a:extLst>
                <a:ext uri="{FF2B5EF4-FFF2-40B4-BE49-F238E27FC236}">
                  <a16:creationId xmlns:a16="http://schemas.microsoft.com/office/drawing/2014/main" id="{4CCB3C09-6737-6948-9060-2ACB2A896CD2}"/>
                </a:ext>
              </a:extLst>
            </p:cNvPr>
            <p:cNvSpPr/>
            <p:nvPr/>
          </p:nvSpPr>
          <p:spPr>
            <a:xfrm>
              <a:off x="7593706" y="528625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0274A2-046C-994A-B1CF-D0E069055061}"/>
                </a:ext>
              </a:extLst>
            </p:cNvPr>
            <p:cNvSpPr/>
            <p:nvPr/>
          </p:nvSpPr>
          <p:spPr>
            <a:xfrm>
              <a:off x="10289587" y="524857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B9BC00A-9D2B-8D48-957A-874ADC464D02}"/>
              </a:ext>
            </a:extLst>
          </p:cNvPr>
          <p:cNvSpPr txBox="1"/>
          <p:nvPr/>
        </p:nvSpPr>
        <p:spPr>
          <a:xfrm>
            <a:off x="8022509" y="3269628"/>
            <a:ext cx="2272514" cy="461665"/>
          </a:xfrm>
          <a:prstGeom prst="rect">
            <a:avLst/>
          </a:prstGeom>
          <a:noFill/>
          <a:ln>
            <a:noFill/>
          </a:ln>
        </p:spPr>
        <p:txBody>
          <a:bodyPr wrap="square" rtlCol="0">
            <a:spAutoFit/>
          </a:bodyPr>
          <a:lstStyle/>
          <a:p>
            <a:r>
              <a:rPr lang="en-US" sz="1200" i="1" dirty="0">
                <a:solidFill>
                  <a:srgbClr val="0070C0"/>
                </a:solidFill>
              </a:rPr>
              <a:t>** Can think of these as a </a:t>
            </a:r>
            <a:r>
              <a:rPr lang="en-US" sz="1200" i="1" u="sng" dirty="0">
                <a:solidFill>
                  <a:srgbClr val="0070C0"/>
                </a:solidFill>
              </a:rPr>
              <a:t>new population</a:t>
            </a:r>
            <a:r>
              <a:rPr lang="en-US" sz="1200" i="1" dirty="0">
                <a:solidFill>
                  <a:srgbClr val="0070C0"/>
                </a:solidFill>
              </a:rPr>
              <a:t> of </a:t>
            </a:r>
            <a:r>
              <a:rPr lang="en-US" sz="1200" b="1" i="1" dirty="0">
                <a:solidFill>
                  <a:srgbClr val="0070C0"/>
                </a:solidFill>
              </a:rPr>
              <a:t>DIFFERENCES</a:t>
            </a:r>
            <a:r>
              <a:rPr lang="en-US" sz="1200" i="1" dirty="0">
                <a:solidFill>
                  <a:srgbClr val="0070C0"/>
                </a:solidFill>
              </a:rPr>
              <a:t>!</a:t>
            </a:r>
          </a:p>
        </p:txBody>
      </p:sp>
    </p:spTree>
    <p:extLst>
      <p:ext uri="{BB962C8B-B14F-4D97-AF65-F5344CB8AC3E}">
        <p14:creationId xmlns:p14="http://schemas.microsoft.com/office/powerpoint/2010/main" val="271714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0" y="48281"/>
            <a:ext cx="11360800" cy="763600"/>
          </a:xfrm>
          <a:prstGeom prst="rect">
            <a:avLst/>
          </a:prstGeom>
        </p:spPr>
        <p:txBody>
          <a:bodyPr spcFirstLastPara="1" vert="horz" wrap="square" lIns="121900" tIns="121900" rIns="121900" bIns="121900" rtlCol="0" anchor="t" anchorCtr="0">
            <a:noAutofit/>
          </a:bodyPr>
          <a:lstStyle/>
          <a:p>
            <a:r>
              <a:rPr lang="en" dirty="0"/>
              <a:t>The Hypothesis Statements – Two Samples</a:t>
            </a:r>
            <a:endParaRPr dirty="0"/>
          </a:p>
        </p:txBody>
      </p:sp>
      <p:sp>
        <p:nvSpPr>
          <p:cNvPr id="270" name="Google Shape;270;p48"/>
          <p:cNvSpPr txBox="1">
            <a:spLocks noGrp="1"/>
          </p:cNvSpPr>
          <p:nvPr>
            <p:ph type="body" idx="1"/>
          </p:nvPr>
        </p:nvSpPr>
        <p:spPr>
          <a:xfrm>
            <a:off x="214879" y="1823380"/>
            <a:ext cx="5915409" cy="4555200"/>
          </a:xfrm>
          <a:prstGeom prst="rect">
            <a:avLst/>
          </a:prstGeom>
        </p:spPr>
        <p:txBody>
          <a:bodyPr spcFirstLastPara="1" vert="horz" wrap="square" lIns="121900" tIns="121900" rIns="121900" bIns="121900" rtlCol="0" anchor="t" anchorCtr="0">
            <a:noAutofit/>
          </a:bodyPr>
          <a:lstStyle/>
          <a:p>
            <a:pPr marL="152396" indent="0">
              <a:lnSpc>
                <a:spcPct val="100000"/>
              </a:lnSpc>
              <a:buNone/>
            </a:pPr>
            <a:r>
              <a:rPr lang="en-US" sz="1800" u="sng" dirty="0"/>
              <a:t>Alternative Hypothesis</a:t>
            </a:r>
            <a:r>
              <a:rPr lang="en-US" sz="1800" dirty="0"/>
              <a:t> H</a:t>
            </a:r>
            <a:r>
              <a:rPr lang="en-US" sz="1800" baseline="-25000" dirty="0"/>
              <a:t>A</a:t>
            </a:r>
          </a:p>
          <a:p>
            <a:pPr marL="152396" indent="0">
              <a:lnSpc>
                <a:spcPct val="100000"/>
              </a:lnSpc>
              <a:buNone/>
            </a:pPr>
            <a:endParaRPr lang="en-US" sz="1400" dirty="0"/>
          </a:p>
          <a:p>
            <a:pPr>
              <a:lnSpc>
                <a:spcPct val="100000"/>
              </a:lnSpc>
            </a:pPr>
            <a:r>
              <a:rPr lang="en-US" sz="1400" dirty="0">
                <a:solidFill>
                  <a:srgbClr val="000000"/>
                </a:solidFill>
              </a:rPr>
              <a:t>Here is where we state our research interest.</a:t>
            </a:r>
          </a:p>
          <a:p>
            <a:pPr>
              <a:lnSpc>
                <a:spcPct val="100000"/>
              </a:lnSpc>
            </a:pPr>
            <a:endParaRPr lang="en-US" sz="1400" dirty="0">
              <a:solidFill>
                <a:srgbClr val="000000"/>
              </a:solidFill>
            </a:endParaRPr>
          </a:p>
          <a:p>
            <a:pPr>
              <a:lnSpc>
                <a:spcPct val="100000"/>
              </a:lnSpc>
            </a:pPr>
            <a:r>
              <a:rPr lang="en-US" sz="1400" dirty="0">
                <a:solidFill>
                  <a:srgbClr val="000000"/>
                </a:solidFill>
              </a:rPr>
              <a:t>Again, we are interested in the </a:t>
            </a:r>
            <a:r>
              <a:rPr lang="en-US" sz="1400" u="sng" dirty="0">
                <a:solidFill>
                  <a:srgbClr val="000000"/>
                </a:solidFill>
              </a:rPr>
              <a:t>relationship</a:t>
            </a:r>
            <a:r>
              <a:rPr lang="en-US" sz="1400" dirty="0">
                <a:solidFill>
                  <a:srgbClr val="000000"/>
                </a:solidFill>
              </a:rPr>
              <a:t> between our two parameters and how we think they are different</a:t>
            </a:r>
          </a:p>
          <a:p>
            <a:pPr marL="152396" indent="0">
              <a:lnSpc>
                <a:spcPct val="100000"/>
              </a:lnSpc>
              <a:buNone/>
            </a:pPr>
            <a:endParaRPr lang="en-US" sz="1400" dirty="0"/>
          </a:p>
          <a:p>
            <a:pPr lvl="1">
              <a:lnSpc>
                <a:spcPct val="100000"/>
              </a:lnSpc>
              <a:spcBef>
                <a:spcPts val="0"/>
              </a:spcBef>
            </a:pPr>
            <a:r>
              <a:rPr lang="en-US" sz="1400" dirty="0"/>
              <a:t>Our test on the single value of the </a:t>
            </a:r>
            <a:r>
              <a:rPr lang="en-US" sz="1400" b="1" dirty="0"/>
              <a:t>difference</a:t>
            </a:r>
            <a:r>
              <a:rPr lang="en-US" sz="1400" dirty="0"/>
              <a:t> may be left-tailed (&lt;), right-tailed (&gt;), or two-tailed (≠).</a:t>
            </a:r>
          </a:p>
          <a:p>
            <a:pPr>
              <a:lnSpc>
                <a:spcPct val="100000"/>
              </a:lnSpc>
            </a:pPr>
            <a:endParaRPr lang="en-US" sz="1400" dirty="0">
              <a:solidFill>
                <a:srgbClr val="000000"/>
              </a:solidFill>
            </a:endParaRPr>
          </a:p>
          <a:p>
            <a:pPr>
              <a:lnSpc>
                <a:spcPct val="100000"/>
              </a:lnSpc>
            </a:pPr>
            <a:r>
              <a:rPr lang="en-US" sz="1400" dirty="0">
                <a:solidFill>
                  <a:srgbClr val="000000"/>
                </a:solidFill>
              </a:rPr>
              <a:t>Alternative can also be written in two ways:</a:t>
            </a:r>
            <a:endParaRPr lang="en" sz="1400" u="sng" dirty="0">
              <a:solidFill>
                <a:srgbClr val="000000"/>
              </a:solidFill>
            </a:endParaRPr>
          </a:p>
          <a:p>
            <a:pPr>
              <a:lnSpc>
                <a:spcPct val="100000"/>
              </a:lnSpc>
            </a:pPr>
            <a:endParaRPr lang="en" sz="1400" u="sng" dirty="0">
              <a:solidFill>
                <a:srgbClr val="000000"/>
              </a:solidFill>
            </a:endParaRPr>
          </a:p>
          <a:p>
            <a:pPr marL="1219169" lvl="3" indent="0">
              <a:lnSpc>
                <a:spcPct val="100000"/>
              </a:lnSpc>
              <a:spcBef>
                <a:spcPts val="0"/>
              </a:spcBef>
              <a:buNone/>
            </a:pPr>
            <a:r>
              <a:rPr lang="en-US" u="sng" dirty="0"/>
              <a:t>Option 1</a:t>
            </a:r>
            <a:r>
              <a:rPr lang="en-US" dirty="0"/>
              <a:t>               </a:t>
            </a:r>
            <a:r>
              <a:rPr lang="en-US" u="sng" dirty="0"/>
              <a:t>Option 2</a:t>
            </a:r>
          </a:p>
          <a:p>
            <a:pPr marL="1219169" lvl="3" indent="0">
              <a:lnSpc>
                <a:spcPct val="100000"/>
              </a:lnSpc>
              <a:spcBef>
                <a:spcPts val="0"/>
              </a:spcBef>
              <a:buNone/>
            </a:pPr>
            <a:endParaRPr lang="en-US" u="sng" dirty="0"/>
          </a:p>
          <a:p>
            <a:pPr marL="1219169" lvl="3" indent="0">
              <a:spcBef>
                <a:spcPts val="0"/>
              </a:spcBef>
              <a:buNone/>
            </a:pPr>
            <a:r>
              <a:rPr lang="en-US" dirty="0">
                <a:solidFill>
                  <a:srgbClr val="000000"/>
                </a:solidFill>
                <a:ea typeface="Calibri"/>
                <a:cs typeface="Calibri"/>
                <a:sym typeface="Calibri"/>
              </a:rPr>
              <a:t>H</a:t>
            </a:r>
            <a:r>
              <a:rPr lang="en-US" baseline="-25000" dirty="0">
                <a:solidFill>
                  <a:srgbClr val="000000"/>
                </a:solidFill>
                <a:ea typeface="Calibri"/>
                <a:cs typeface="Calibri"/>
                <a:sym typeface="Calibri"/>
              </a:rPr>
              <a:t>A</a:t>
            </a:r>
            <a:r>
              <a:rPr lang="en-US" dirty="0">
                <a:solidFill>
                  <a:srgbClr val="000000"/>
                </a:solidFill>
                <a:ea typeface="Calibri"/>
                <a:cs typeface="Calibri"/>
                <a:sym typeface="Calibri"/>
              </a:rPr>
              <a:t>: </a:t>
            </a:r>
            <a:r>
              <a:rPr lang="en-US" i="1" dirty="0">
                <a:solidFill>
                  <a:srgbClr val="000000"/>
                </a:solidFill>
                <a:ea typeface="Calibri"/>
                <a:cs typeface="Calibri"/>
                <a:sym typeface="Calibri"/>
              </a:rPr>
              <a:t>p</a:t>
            </a:r>
            <a:r>
              <a:rPr lang="en-US" i="1" baseline="-25000" dirty="0">
                <a:solidFill>
                  <a:srgbClr val="000000"/>
                </a:solidFill>
                <a:ea typeface="Calibri"/>
                <a:cs typeface="Calibri"/>
                <a:sym typeface="Calibri"/>
              </a:rPr>
              <a:t>1</a:t>
            </a:r>
            <a:r>
              <a:rPr lang="el-GR" dirty="0">
                <a:solidFill>
                  <a:srgbClr val="000000"/>
                </a:solidFill>
              </a:rPr>
              <a:t> </a:t>
            </a:r>
            <a:r>
              <a:rPr lang="en-US" dirty="0">
                <a:solidFill>
                  <a:srgbClr val="000000"/>
                </a:solidFill>
              </a:rPr>
              <a:t>≠</a:t>
            </a:r>
            <a:r>
              <a:rPr lang="el-GR" dirty="0">
                <a:solidFill>
                  <a:srgbClr val="000000"/>
                </a:solidFill>
              </a:rPr>
              <a:t> </a:t>
            </a:r>
            <a:r>
              <a:rPr lang="en-US" i="1" dirty="0">
                <a:solidFill>
                  <a:srgbClr val="000000"/>
                </a:solidFill>
              </a:rPr>
              <a:t>p</a:t>
            </a:r>
            <a:r>
              <a:rPr lang="en-US" i="1" baseline="-25000" dirty="0">
                <a:solidFill>
                  <a:srgbClr val="000000"/>
                </a:solidFill>
              </a:rPr>
              <a:t>2</a:t>
            </a:r>
            <a:r>
              <a:rPr lang="en-US" i="1" dirty="0">
                <a:solidFill>
                  <a:srgbClr val="000000"/>
                </a:solidFill>
              </a:rPr>
              <a:t>    →    </a:t>
            </a:r>
            <a:r>
              <a:rPr lang="en-US" i="1" dirty="0">
                <a:solidFill>
                  <a:srgbClr val="000000"/>
                </a:solidFill>
                <a:ea typeface="Calibri"/>
                <a:cs typeface="Calibri"/>
                <a:sym typeface="Calibri"/>
              </a:rPr>
              <a:t>p</a:t>
            </a:r>
            <a:r>
              <a:rPr lang="en-US" i="1" baseline="-25000" dirty="0">
                <a:solidFill>
                  <a:srgbClr val="000000"/>
                </a:solidFill>
                <a:ea typeface="Calibri"/>
                <a:cs typeface="Calibri"/>
                <a:sym typeface="Calibri"/>
              </a:rPr>
              <a:t>1</a:t>
            </a:r>
            <a:r>
              <a:rPr lang="el-GR" dirty="0">
                <a:solidFill>
                  <a:srgbClr val="000000"/>
                </a:solidFill>
              </a:rPr>
              <a:t> </a:t>
            </a:r>
            <a:r>
              <a:rPr lang="en-US" dirty="0">
                <a:solidFill>
                  <a:srgbClr val="000000"/>
                </a:solidFill>
              </a:rPr>
              <a:t>-</a:t>
            </a:r>
            <a:r>
              <a:rPr lang="el-GR" dirty="0">
                <a:solidFill>
                  <a:srgbClr val="000000"/>
                </a:solidFill>
              </a:rPr>
              <a:t> </a:t>
            </a:r>
            <a:r>
              <a:rPr lang="en-US" i="1" dirty="0">
                <a:solidFill>
                  <a:srgbClr val="000000"/>
                </a:solidFill>
              </a:rPr>
              <a:t>p</a:t>
            </a:r>
            <a:r>
              <a:rPr lang="en-US" i="1" baseline="-25000" dirty="0">
                <a:solidFill>
                  <a:srgbClr val="000000"/>
                </a:solidFill>
              </a:rPr>
              <a:t>2</a:t>
            </a:r>
            <a:r>
              <a:rPr lang="en-US" i="1" dirty="0">
                <a:solidFill>
                  <a:srgbClr val="000000"/>
                </a:solidFill>
              </a:rPr>
              <a:t> ≠ 0</a:t>
            </a:r>
            <a:endParaRPr lang="en-US" i="1" dirty="0">
              <a:solidFill>
                <a:srgbClr val="000000"/>
              </a:solidFill>
              <a:ea typeface="Calibri"/>
              <a:cs typeface="Calibri"/>
              <a:sym typeface="Calibri"/>
            </a:endParaRPr>
          </a:p>
          <a:p>
            <a:pPr marL="1219169" lvl="3" indent="0">
              <a:spcBef>
                <a:spcPts val="0"/>
              </a:spcBef>
              <a:buNone/>
            </a:pPr>
            <a:r>
              <a:rPr lang="en-US" dirty="0">
                <a:solidFill>
                  <a:srgbClr val="000000"/>
                </a:solidFill>
                <a:ea typeface="Calibri"/>
                <a:cs typeface="Calibri"/>
                <a:sym typeface="Calibri"/>
              </a:rPr>
              <a:t>H</a:t>
            </a:r>
            <a:r>
              <a:rPr lang="en-US" baseline="-25000" dirty="0">
                <a:solidFill>
                  <a:srgbClr val="000000"/>
                </a:solidFill>
                <a:ea typeface="Calibri"/>
                <a:cs typeface="Calibri"/>
                <a:sym typeface="Calibri"/>
              </a:rPr>
              <a:t>A</a:t>
            </a:r>
            <a:r>
              <a:rPr lang="en-US" dirty="0">
                <a:solidFill>
                  <a:srgbClr val="000000"/>
                </a:solidFill>
                <a:ea typeface="Calibri"/>
                <a:cs typeface="Calibri"/>
                <a:sym typeface="Calibri"/>
              </a:rPr>
              <a:t>: </a:t>
            </a:r>
            <a:r>
              <a:rPr lang="en-US" i="1" dirty="0">
                <a:solidFill>
                  <a:srgbClr val="000000"/>
                </a:solidFill>
                <a:ea typeface="Calibri"/>
                <a:cs typeface="Calibri"/>
                <a:sym typeface="Calibri"/>
              </a:rPr>
              <a:t>p</a:t>
            </a:r>
            <a:r>
              <a:rPr lang="en-US" i="1" baseline="-25000" dirty="0">
                <a:solidFill>
                  <a:srgbClr val="000000"/>
                </a:solidFill>
              </a:rPr>
              <a:t>1</a:t>
            </a:r>
            <a:r>
              <a:rPr lang="el-GR" dirty="0">
                <a:solidFill>
                  <a:srgbClr val="000000"/>
                </a:solidFill>
              </a:rPr>
              <a:t> </a:t>
            </a:r>
            <a:r>
              <a:rPr lang="en-US" dirty="0">
                <a:solidFill>
                  <a:srgbClr val="000000"/>
                </a:solidFill>
              </a:rPr>
              <a:t>&gt;</a:t>
            </a:r>
            <a:r>
              <a:rPr lang="el-GR" dirty="0">
                <a:solidFill>
                  <a:srgbClr val="000000"/>
                </a:solidFill>
              </a:rPr>
              <a:t> </a:t>
            </a:r>
            <a:r>
              <a:rPr lang="en-US" dirty="0">
                <a:solidFill>
                  <a:srgbClr val="000000"/>
                </a:solidFill>
              </a:rPr>
              <a:t>p</a:t>
            </a:r>
            <a:r>
              <a:rPr lang="en-US" baseline="-25000" dirty="0"/>
              <a:t>2</a:t>
            </a:r>
            <a:r>
              <a:rPr lang="en-US" i="1" dirty="0">
                <a:solidFill>
                  <a:srgbClr val="000000"/>
                </a:solidFill>
              </a:rPr>
              <a:t>    →    </a:t>
            </a:r>
            <a:r>
              <a:rPr lang="en-US" i="1" dirty="0">
                <a:solidFill>
                  <a:srgbClr val="000000"/>
                </a:solidFill>
                <a:ea typeface="Calibri"/>
                <a:cs typeface="Calibri"/>
                <a:sym typeface="Calibri"/>
              </a:rPr>
              <a:t>p</a:t>
            </a:r>
            <a:r>
              <a:rPr lang="en-US" i="1" baseline="-25000" dirty="0">
                <a:solidFill>
                  <a:srgbClr val="000000"/>
                </a:solidFill>
                <a:ea typeface="Calibri"/>
                <a:cs typeface="Calibri"/>
                <a:sym typeface="Calibri"/>
              </a:rPr>
              <a:t>1</a:t>
            </a:r>
            <a:r>
              <a:rPr lang="el-GR" dirty="0">
                <a:solidFill>
                  <a:srgbClr val="000000"/>
                </a:solidFill>
              </a:rPr>
              <a:t> </a:t>
            </a:r>
            <a:r>
              <a:rPr lang="en-US" dirty="0">
                <a:solidFill>
                  <a:srgbClr val="000000"/>
                </a:solidFill>
              </a:rPr>
              <a:t>-</a:t>
            </a:r>
            <a:r>
              <a:rPr lang="el-GR" dirty="0">
                <a:solidFill>
                  <a:srgbClr val="000000"/>
                </a:solidFill>
              </a:rPr>
              <a:t> </a:t>
            </a:r>
            <a:r>
              <a:rPr lang="en-US" i="1" dirty="0">
                <a:solidFill>
                  <a:srgbClr val="000000"/>
                </a:solidFill>
              </a:rPr>
              <a:t>p</a:t>
            </a:r>
            <a:r>
              <a:rPr lang="en-US" i="1" baseline="-25000" dirty="0">
                <a:solidFill>
                  <a:srgbClr val="000000"/>
                </a:solidFill>
              </a:rPr>
              <a:t>2</a:t>
            </a:r>
            <a:r>
              <a:rPr lang="en-US" i="1" dirty="0">
                <a:solidFill>
                  <a:srgbClr val="000000"/>
                </a:solidFill>
              </a:rPr>
              <a:t> &gt; 0</a:t>
            </a:r>
            <a:endParaRPr lang="en-US" baseline="-25000" dirty="0"/>
          </a:p>
          <a:p>
            <a:pPr marL="1219169" lvl="3" indent="0">
              <a:spcBef>
                <a:spcPts val="0"/>
              </a:spcBef>
              <a:buNone/>
            </a:pPr>
            <a:r>
              <a:rPr lang="en-US" dirty="0">
                <a:solidFill>
                  <a:srgbClr val="000000"/>
                </a:solidFill>
                <a:ea typeface="Calibri"/>
                <a:cs typeface="Calibri"/>
                <a:sym typeface="Calibri"/>
              </a:rPr>
              <a:t>H</a:t>
            </a:r>
            <a:r>
              <a:rPr lang="en-US" baseline="-25000" dirty="0">
                <a:solidFill>
                  <a:srgbClr val="000000"/>
                </a:solidFill>
                <a:ea typeface="Calibri"/>
                <a:cs typeface="Calibri"/>
                <a:sym typeface="Calibri"/>
              </a:rPr>
              <a:t>A</a:t>
            </a:r>
            <a:r>
              <a:rPr lang="en-US" dirty="0">
                <a:solidFill>
                  <a:srgbClr val="000000"/>
                </a:solidFill>
                <a:ea typeface="Calibri"/>
                <a:cs typeface="Calibri"/>
                <a:sym typeface="Calibri"/>
              </a:rPr>
              <a:t>: </a:t>
            </a:r>
            <a:r>
              <a:rPr lang="en-US" i="1" dirty="0">
                <a:solidFill>
                  <a:srgbClr val="000000"/>
                </a:solidFill>
                <a:ea typeface="Calibri"/>
                <a:cs typeface="Calibri"/>
                <a:sym typeface="Calibri"/>
              </a:rPr>
              <a:t>p</a:t>
            </a:r>
            <a:r>
              <a:rPr lang="en-US" i="1" baseline="-25000" dirty="0">
                <a:solidFill>
                  <a:srgbClr val="000000"/>
                </a:solidFill>
                <a:ea typeface="Calibri"/>
                <a:cs typeface="Calibri"/>
                <a:sym typeface="Calibri"/>
              </a:rPr>
              <a:t>1</a:t>
            </a:r>
            <a:r>
              <a:rPr lang="el-GR" dirty="0">
                <a:solidFill>
                  <a:srgbClr val="000000"/>
                </a:solidFill>
              </a:rPr>
              <a:t> </a:t>
            </a:r>
            <a:r>
              <a:rPr lang="en-US" dirty="0">
                <a:solidFill>
                  <a:srgbClr val="000000"/>
                </a:solidFill>
              </a:rPr>
              <a:t>&lt;</a:t>
            </a:r>
            <a:r>
              <a:rPr lang="el-GR" dirty="0">
                <a:solidFill>
                  <a:srgbClr val="000000"/>
                </a:solidFill>
              </a:rPr>
              <a:t> </a:t>
            </a:r>
            <a:r>
              <a:rPr lang="en-US" i="1" dirty="0">
                <a:solidFill>
                  <a:srgbClr val="000000"/>
                </a:solidFill>
              </a:rPr>
              <a:t>p</a:t>
            </a:r>
            <a:r>
              <a:rPr lang="en-US" i="1" baseline="-25000" dirty="0">
                <a:solidFill>
                  <a:srgbClr val="000000"/>
                </a:solidFill>
              </a:rPr>
              <a:t>2 </a:t>
            </a:r>
            <a:r>
              <a:rPr lang="en-US" i="1" dirty="0">
                <a:solidFill>
                  <a:srgbClr val="000000"/>
                </a:solidFill>
              </a:rPr>
              <a:t>   →    </a:t>
            </a:r>
            <a:r>
              <a:rPr lang="en-US" i="1" dirty="0">
                <a:solidFill>
                  <a:srgbClr val="000000"/>
                </a:solidFill>
                <a:ea typeface="Calibri"/>
                <a:cs typeface="Calibri"/>
                <a:sym typeface="Calibri"/>
              </a:rPr>
              <a:t>p</a:t>
            </a:r>
            <a:r>
              <a:rPr lang="en-US" i="1" baseline="-25000" dirty="0">
                <a:solidFill>
                  <a:srgbClr val="000000"/>
                </a:solidFill>
                <a:ea typeface="Calibri"/>
                <a:cs typeface="Calibri"/>
                <a:sym typeface="Calibri"/>
              </a:rPr>
              <a:t>1</a:t>
            </a:r>
            <a:r>
              <a:rPr lang="el-GR" dirty="0">
                <a:solidFill>
                  <a:srgbClr val="000000"/>
                </a:solidFill>
              </a:rPr>
              <a:t> </a:t>
            </a:r>
            <a:r>
              <a:rPr lang="en-US" dirty="0">
                <a:solidFill>
                  <a:srgbClr val="000000"/>
                </a:solidFill>
              </a:rPr>
              <a:t>-</a:t>
            </a:r>
            <a:r>
              <a:rPr lang="el-GR" dirty="0">
                <a:solidFill>
                  <a:srgbClr val="000000"/>
                </a:solidFill>
              </a:rPr>
              <a:t> </a:t>
            </a:r>
            <a:r>
              <a:rPr lang="en-US" i="1" dirty="0">
                <a:solidFill>
                  <a:srgbClr val="000000"/>
                </a:solidFill>
              </a:rPr>
              <a:t>p</a:t>
            </a:r>
            <a:r>
              <a:rPr lang="en-US" i="1" baseline="-25000" dirty="0">
                <a:solidFill>
                  <a:srgbClr val="000000"/>
                </a:solidFill>
              </a:rPr>
              <a:t>2</a:t>
            </a:r>
            <a:r>
              <a:rPr lang="en-US" i="1" dirty="0">
                <a:solidFill>
                  <a:srgbClr val="000000"/>
                </a:solidFill>
              </a:rPr>
              <a:t> &lt; 0</a:t>
            </a:r>
          </a:p>
          <a:p>
            <a:pPr marL="1219169" lvl="3" indent="0">
              <a:spcBef>
                <a:spcPts val="0"/>
              </a:spcBef>
              <a:buNone/>
            </a:pPr>
            <a:endParaRPr lang="en-US" i="1" dirty="0">
              <a:solidFill>
                <a:srgbClr val="000000"/>
              </a:solidFill>
              <a:ea typeface="Calibri"/>
              <a:cs typeface="Calibri"/>
              <a:sym typeface="Calibri"/>
            </a:endParaRPr>
          </a:p>
          <a:p>
            <a:pPr marL="1219169" lvl="3" indent="0">
              <a:spcBef>
                <a:spcPts val="0"/>
              </a:spcBef>
              <a:buNone/>
            </a:pPr>
            <a:r>
              <a:rPr lang="en-US" i="1" dirty="0">
                <a:solidFill>
                  <a:srgbClr val="000000"/>
                </a:solidFill>
                <a:ea typeface="Calibri"/>
                <a:cs typeface="Calibri"/>
                <a:sym typeface="Calibri"/>
              </a:rPr>
              <a:t>(same for µ</a:t>
            </a:r>
            <a:r>
              <a:rPr lang="en-US" i="1" baseline="-25000" dirty="0">
                <a:solidFill>
                  <a:srgbClr val="000000"/>
                </a:solidFill>
                <a:ea typeface="Calibri"/>
                <a:cs typeface="Calibri"/>
                <a:sym typeface="Calibri"/>
              </a:rPr>
              <a:t>1 </a:t>
            </a:r>
            <a:r>
              <a:rPr lang="en-US" i="1" dirty="0">
                <a:solidFill>
                  <a:srgbClr val="000000"/>
                </a:solidFill>
                <a:ea typeface="Calibri"/>
                <a:cs typeface="Calibri"/>
                <a:sym typeface="Calibri"/>
              </a:rPr>
              <a:t>and µ</a:t>
            </a:r>
            <a:r>
              <a:rPr lang="en-US" i="1" baseline="-25000" dirty="0">
                <a:solidFill>
                  <a:srgbClr val="000000"/>
                </a:solidFill>
                <a:ea typeface="Calibri"/>
                <a:cs typeface="Calibri"/>
                <a:sym typeface="Calibri"/>
              </a:rPr>
              <a:t>2</a:t>
            </a:r>
            <a:r>
              <a:rPr lang="en-US" i="1" dirty="0">
                <a:solidFill>
                  <a:srgbClr val="000000"/>
                </a:solidFill>
                <a:ea typeface="Calibri"/>
                <a:cs typeface="Calibri"/>
                <a:sym typeface="Calibri"/>
              </a:rPr>
              <a:t>)</a:t>
            </a:r>
          </a:p>
          <a:p>
            <a:pPr marL="1219169" lvl="3" indent="0">
              <a:spcBef>
                <a:spcPts val="0"/>
              </a:spcBef>
              <a:buNone/>
            </a:pPr>
            <a:endParaRPr lang="en-US" i="1" dirty="0">
              <a:solidFill>
                <a:srgbClr val="000000"/>
              </a:solidFill>
              <a:ea typeface="Calibri"/>
              <a:cs typeface="Calibri"/>
              <a:sym typeface="Calibri"/>
            </a:endParaRPr>
          </a:p>
          <a:p>
            <a:pPr marL="1219169" lvl="3" indent="0">
              <a:spcBef>
                <a:spcPts val="0"/>
              </a:spcBef>
              <a:buNone/>
            </a:pPr>
            <a:endParaRPr lang="en-US" sz="1400" u="sng" dirty="0"/>
          </a:p>
          <a:p>
            <a:pPr marL="152396" indent="0">
              <a:lnSpc>
                <a:spcPct val="100000"/>
              </a:lnSpc>
              <a:buNone/>
            </a:pPr>
            <a:endParaRPr lang="en-US" sz="1400" dirty="0"/>
          </a:p>
          <a:p>
            <a:pPr>
              <a:lnSpc>
                <a:spcPct val="100000"/>
              </a:lnSpc>
            </a:pPr>
            <a:endParaRPr lang="en-US" sz="1400" dirty="0">
              <a:solidFill>
                <a:srgbClr val="000000"/>
              </a:solidFill>
            </a:endParaRPr>
          </a:p>
          <a:p>
            <a:pPr>
              <a:lnSpc>
                <a:spcPct val="100000"/>
              </a:lnSpc>
            </a:pPr>
            <a:endParaRPr lang="en-US" sz="1400" u="sng" dirty="0"/>
          </a:p>
          <a:p>
            <a:pPr>
              <a:lnSpc>
                <a:spcPct val="100000"/>
              </a:lnSpc>
            </a:pPr>
            <a:endParaRPr lang="en-US" sz="1400" u="sng" dirty="0"/>
          </a:p>
          <a:p>
            <a:pPr>
              <a:lnSpc>
                <a:spcPct val="100000"/>
              </a:lnSpc>
            </a:pPr>
            <a:endParaRPr lang="en-US" sz="1400" u="sng" dirty="0"/>
          </a:p>
          <a:p>
            <a:pPr>
              <a:lnSpc>
                <a:spcPct val="100000"/>
              </a:lnSpc>
            </a:pPr>
            <a:endParaRPr lang="en-US" sz="1400" u="sng" dirty="0"/>
          </a:p>
          <a:p>
            <a:pPr marL="0" indent="0">
              <a:lnSpc>
                <a:spcPct val="100000"/>
              </a:lnSpc>
              <a:spcAft>
                <a:spcPts val="2133"/>
              </a:spcAft>
              <a:buNone/>
            </a:pPr>
            <a:endParaRPr sz="1400" dirty="0"/>
          </a:p>
        </p:txBody>
      </p:sp>
      <p:sp>
        <p:nvSpPr>
          <p:cNvPr id="4" name="Google Shape;258;p46">
            <a:extLst>
              <a:ext uri="{FF2B5EF4-FFF2-40B4-BE49-F238E27FC236}">
                <a16:creationId xmlns:a16="http://schemas.microsoft.com/office/drawing/2014/main" id="{8C34D5AB-73EF-9F4D-944C-51A0632D03D4}"/>
              </a:ext>
            </a:extLst>
          </p:cNvPr>
          <p:cNvSpPr txBox="1">
            <a:spLocks/>
          </p:cNvSpPr>
          <p:nvPr/>
        </p:nvSpPr>
        <p:spPr>
          <a:xfrm>
            <a:off x="242806" y="811881"/>
            <a:ext cx="5191116" cy="1011499"/>
          </a:xfrm>
          <a:prstGeom prst="rect">
            <a:avLst/>
          </a:prstGeom>
        </p:spPr>
        <p:style>
          <a:lnRef idx="2">
            <a:schemeClr val="accent2"/>
          </a:lnRef>
          <a:fillRef idx="1">
            <a:schemeClr val="lt1"/>
          </a:fillRef>
          <a:effectRef idx="0">
            <a:schemeClr val="accent2"/>
          </a:effectRef>
          <a:fontRef idx="minor">
            <a:schemeClr val="dk1"/>
          </a:fontRef>
        </p:style>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dk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dk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dk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dk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dk1"/>
                </a:solidFill>
                <a:latin typeface="+mn-lt"/>
                <a:ea typeface="+mn-ea"/>
                <a:cs typeface="+mn-cs"/>
              </a:defRPr>
            </a:lvl9pPr>
          </a:lstStyle>
          <a:p>
            <a:pPr>
              <a:lnSpc>
                <a:spcPct val="100000"/>
              </a:lnSpc>
              <a:buFont typeface="Arial" panose="020B0604020202020204" pitchFamily="34" charset="0"/>
              <a:buAutoNum type="arabicPeriod"/>
            </a:pPr>
            <a:r>
              <a:rPr lang="en-US" sz="2400" b="1" dirty="0">
                <a:solidFill>
                  <a:srgbClr val="0070C0"/>
                </a:solidFill>
              </a:rPr>
              <a:t>State the Hypotheses</a:t>
            </a:r>
          </a:p>
          <a:p>
            <a:pPr lvl="1">
              <a:lnSpc>
                <a:spcPct val="100000"/>
              </a:lnSpc>
              <a:spcBef>
                <a:spcPts val="0"/>
              </a:spcBef>
            </a:pPr>
            <a:r>
              <a:rPr lang="en-US" dirty="0">
                <a:solidFill>
                  <a:srgbClr val="0070C0"/>
                </a:solidFill>
              </a:rPr>
              <a:t>Define parameter + context.</a:t>
            </a:r>
            <a:br>
              <a:rPr lang="en-US" sz="2000" dirty="0"/>
            </a:br>
            <a:endParaRPr lang="en-US" sz="2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B7947-B9C1-E444-8CB6-11D83B21307A}"/>
                  </a:ext>
                </a:extLst>
              </p:cNvPr>
              <p:cNvSpPr txBox="1"/>
              <p:nvPr/>
            </p:nvSpPr>
            <p:spPr>
              <a:xfrm>
                <a:off x="6758080" y="966787"/>
                <a:ext cx="5028715" cy="246221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u="sng" dirty="0">
                    <a:solidFill>
                      <a:srgbClr val="7030A0"/>
                    </a:solidFill>
                  </a:rPr>
                  <a:t>Full Example</a:t>
                </a:r>
              </a:p>
              <a:p>
                <a:endParaRPr lang="en-US" sz="1400" i="1" dirty="0">
                  <a:solidFill>
                    <a:srgbClr val="7030A0"/>
                  </a:solidFill>
                </a:endParaRPr>
              </a:p>
              <a:p>
                <a:r>
                  <a:rPr lang="en-US" sz="1400" dirty="0"/>
                  <a:t>Is there a difference in the proportion of male and female college students who prefer Starbucks as their favorite coffee spot?</a:t>
                </a:r>
              </a:p>
              <a:p>
                <a:endParaRPr lang="en-US" sz="1400" i="1" dirty="0">
                  <a:solidFill>
                    <a:srgbClr val="7030A0"/>
                  </a:solidFill>
                </a:endParaRPr>
              </a:p>
              <a:p>
                <a:r>
                  <a:rPr lang="en-US" sz="1400" dirty="0">
                    <a:solidFill>
                      <a:schemeClr val="tx1"/>
                    </a:solidFill>
                  </a:rPr>
                  <a:t>Hypotheses:</a:t>
                </a:r>
              </a:p>
              <a:p>
                <a:r>
                  <a:rPr lang="en-US" sz="1400" i="1" dirty="0">
                    <a:solidFill>
                      <a:srgbClr val="7030A0"/>
                    </a:solidFill>
                  </a:rPr>
                  <a:t>Let p</a:t>
                </a:r>
                <a:r>
                  <a:rPr lang="en-US" sz="1400" i="1" baseline="-25000" dirty="0">
                    <a:solidFill>
                      <a:srgbClr val="7030A0"/>
                    </a:solidFill>
                  </a:rPr>
                  <a:t>1</a:t>
                </a:r>
                <a:r>
                  <a:rPr lang="en-US" sz="1400" i="1" dirty="0">
                    <a:solidFill>
                      <a:srgbClr val="7030A0"/>
                    </a:solidFill>
                  </a:rPr>
                  <a:t> = true proportion of males who prefer Starbucks</a:t>
                </a:r>
              </a:p>
              <a:p>
                <a:r>
                  <a:rPr lang="en-US" sz="1400" i="1" dirty="0">
                    <a:solidFill>
                      <a:srgbClr val="7030A0"/>
                    </a:solidFill>
                  </a:rPr>
                  <a:t>Let p</a:t>
                </a:r>
                <a:r>
                  <a:rPr lang="en-US" sz="1400" i="1" baseline="-25000" dirty="0">
                    <a:solidFill>
                      <a:srgbClr val="7030A0"/>
                    </a:solidFill>
                  </a:rPr>
                  <a:t>2</a:t>
                </a:r>
                <a:r>
                  <a:rPr lang="en-US" sz="1400" i="1" dirty="0">
                    <a:solidFill>
                      <a:srgbClr val="7030A0"/>
                    </a:solidFill>
                  </a:rPr>
                  <a:t> = true proportion of females who prefer Starbucks</a:t>
                </a:r>
              </a:p>
              <a:p>
                <a:endParaRPr lang="en-US" sz="1400" i="1" dirty="0">
                  <a:solidFill>
                    <a:srgbClr val="7030A0"/>
                  </a:solidFill>
                </a:endParaRPr>
              </a:p>
              <a:p>
                <a:r>
                  <a:rPr lang="en-US" sz="1400" i="1" dirty="0">
                    <a:solidFill>
                      <a:srgbClr val="7030A0"/>
                    </a:solidFill>
                  </a:rPr>
                  <a:t> </a:t>
                </a:r>
                <a14:m>
                  <m:oMath xmlns:m="http://schemas.openxmlformats.org/officeDocument/2006/math">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𝐻</m:t>
                        </m:r>
                      </m:e>
                      <m:sub>
                        <m:r>
                          <a:rPr lang="en-US" sz="1400" i="1">
                            <a:solidFill>
                              <a:srgbClr val="7030A0"/>
                            </a:solidFill>
                            <a:latin typeface="Cambria Math" panose="02040503050406030204" pitchFamily="18" charset="0"/>
                          </a:rPr>
                          <m:t>0</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1</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2</m:t>
                        </m:r>
                      </m:sub>
                    </m:sSub>
                    <m:r>
                      <a:rPr lang="en-US" sz="1400" i="1">
                        <a:solidFill>
                          <a:srgbClr val="7030A0"/>
                        </a:solidFill>
                        <a:latin typeface="Cambria Math" panose="02040503050406030204" pitchFamily="18" charset="0"/>
                      </a:rPr>
                      <m:t>=0</m:t>
                    </m:r>
                  </m:oMath>
                </a14:m>
                <a:endParaRPr lang="en-US" sz="1400" i="1" dirty="0">
                  <a:solidFill>
                    <a:srgbClr val="7030A0"/>
                  </a:solidFill>
                </a:endParaRPr>
              </a:p>
              <a:p>
                <a:r>
                  <a:rPr lang="en-US" sz="1400" i="1" dirty="0">
                    <a:solidFill>
                      <a:srgbClr val="7030A0"/>
                    </a:solidFill>
                  </a:rPr>
                  <a:t> </a:t>
                </a:r>
                <a14:m>
                  <m:oMath xmlns:m="http://schemas.openxmlformats.org/officeDocument/2006/math">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𝐻</m:t>
                        </m:r>
                      </m:e>
                      <m:sub>
                        <m:r>
                          <a:rPr lang="en-US" sz="1400" i="1">
                            <a:solidFill>
                              <a:srgbClr val="7030A0"/>
                            </a:solidFill>
                            <a:latin typeface="Cambria Math" panose="02040503050406030204" pitchFamily="18" charset="0"/>
                          </a:rPr>
                          <m:t>𝐴</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1</m:t>
                        </m:r>
                      </m:sub>
                    </m:sSub>
                    <m:r>
                      <a:rPr lang="en-US" sz="1400" i="1">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𝑝</m:t>
                        </m:r>
                      </m:e>
                      <m:sub>
                        <m:r>
                          <a:rPr lang="en-US" sz="1400" i="1">
                            <a:solidFill>
                              <a:srgbClr val="7030A0"/>
                            </a:solidFill>
                            <a:latin typeface="Cambria Math" panose="02040503050406030204" pitchFamily="18" charset="0"/>
                          </a:rPr>
                          <m:t>2</m:t>
                        </m:r>
                      </m:sub>
                    </m:sSub>
                    <m:r>
                      <a:rPr lang="en-US" sz="1400" i="1">
                        <a:solidFill>
                          <a:srgbClr val="7030A0"/>
                        </a:solidFill>
                        <a:latin typeface="Cambria Math" panose="02040503050406030204" pitchFamily="18" charset="0"/>
                      </a:rPr>
                      <m:t>≠0</m:t>
                    </m:r>
                  </m:oMath>
                </a14:m>
                <a:endParaRPr lang="en-US" sz="1400" i="1" dirty="0">
                  <a:solidFill>
                    <a:srgbClr val="7030A0"/>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53B7947-B9C1-E444-8CB6-11D83B21307A}"/>
                  </a:ext>
                </a:extLst>
              </p:cNvPr>
              <p:cNvSpPr txBox="1">
                <a:spLocks noRot="1" noChangeAspect="1" noMove="1" noResize="1" noEditPoints="1" noAdjustHandles="1" noChangeArrowheads="1" noChangeShapeType="1" noTextEdit="1"/>
              </p:cNvSpPr>
              <p:nvPr/>
            </p:nvSpPr>
            <p:spPr>
              <a:xfrm>
                <a:off x="6758080" y="966787"/>
                <a:ext cx="5028715" cy="2462213"/>
              </a:xfrm>
              <a:prstGeom prst="rect">
                <a:avLst/>
              </a:prstGeom>
              <a:blipFill>
                <a:blip r:embed="rId3"/>
                <a:stretch>
                  <a:fillRect l="-25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C159F1C2-14F3-6B43-9B6F-D7C4AE6B8C4B}"/>
              </a:ext>
            </a:extLst>
          </p:cNvPr>
          <p:cNvPicPr>
            <a:picLocks noChangeAspect="1"/>
          </p:cNvPicPr>
          <p:nvPr/>
        </p:nvPicPr>
        <p:blipFill>
          <a:blip r:embed="rId4"/>
          <a:stretch>
            <a:fillRect/>
          </a:stretch>
        </p:blipFill>
        <p:spPr>
          <a:xfrm>
            <a:off x="5830320" y="4100980"/>
            <a:ext cx="5796450" cy="1733518"/>
          </a:xfrm>
          <a:prstGeom prst="rect">
            <a:avLst/>
          </a:prstGeom>
        </p:spPr>
      </p:pic>
    </p:spTree>
    <p:extLst>
      <p:ext uri="{BB962C8B-B14F-4D97-AF65-F5344CB8AC3E}">
        <p14:creationId xmlns:p14="http://schemas.microsoft.com/office/powerpoint/2010/main" val="27153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Hypotheses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132347" y="871637"/>
            <a:ext cx="12059653" cy="6689525"/>
          </a:xfrm>
        </p:spPr>
        <p:txBody>
          <a:bodyPr/>
          <a:lstStyle/>
          <a:p>
            <a:pPr marL="0" indent="0">
              <a:lnSpc>
                <a:spcPct val="100000"/>
              </a:lnSpc>
              <a:buNone/>
            </a:pPr>
            <a:r>
              <a:rPr lang="en-US" sz="1600" b="1" dirty="0"/>
              <a:t>Problem</a:t>
            </a:r>
            <a:r>
              <a:rPr lang="en-US" sz="1600" dirty="0"/>
              <a:t>: (1) Define the parameters of interest and (2) State the Null and Alternative for the following scenarios:</a:t>
            </a:r>
          </a:p>
          <a:p>
            <a:pPr marL="0">
              <a:lnSpc>
                <a:spcPct val="100000"/>
              </a:lnSpc>
            </a:pPr>
            <a:endParaRPr lang="en-US" sz="1600" dirty="0"/>
          </a:p>
          <a:p>
            <a:pPr marL="0" indent="0">
              <a:lnSpc>
                <a:spcPct val="100000"/>
              </a:lnSpc>
              <a:buNone/>
            </a:pPr>
            <a:r>
              <a:rPr lang="en-US" sz="1600" dirty="0"/>
              <a:t>a) A company has two separate teams (A and B) who complete accounting reports. From a random sample of recent reports from each team, they want to know if these teams perform differently in terms of proportion of reports completed on time.</a:t>
            </a:r>
          </a:p>
          <a:p>
            <a:pPr marL="0" indent="0">
              <a:lnSpc>
                <a:spcPct val="100000"/>
              </a:lnSpc>
              <a:buNone/>
            </a:pPr>
            <a:endParaRPr lang="en-US" sz="1600" dirty="0"/>
          </a:p>
          <a:p>
            <a:pPr marL="0" indent="0">
              <a:lnSpc>
                <a:spcPct val="100000"/>
              </a:lnSpc>
              <a:buNone/>
            </a:pPr>
            <a:endParaRPr lang="en-US" sz="1600" dirty="0"/>
          </a:p>
          <a:p>
            <a:pPr marL="0" indent="0">
              <a:lnSpc>
                <a:spcPct val="100000"/>
              </a:lnSpc>
              <a:buNone/>
            </a:pPr>
            <a:endParaRPr lang="en-US" sz="1600" dirty="0"/>
          </a:p>
          <a:p>
            <a:pPr marL="0" indent="0">
              <a:lnSpc>
                <a:spcPct val="100000"/>
              </a:lnSpc>
              <a:buNone/>
            </a:pPr>
            <a:endParaRPr lang="en-US" sz="1600" dirty="0"/>
          </a:p>
          <a:p>
            <a:pPr marL="0" indent="0">
              <a:lnSpc>
                <a:spcPct val="100000"/>
              </a:lnSpc>
              <a:buNone/>
            </a:pPr>
            <a:endParaRPr lang="en-US" sz="1600" dirty="0"/>
          </a:p>
          <a:p>
            <a:pPr marL="0" indent="0">
              <a:lnSpc>
                <a:spcPct val="100000"/>
              </a:lnSpc>
              <a:buNone/>
            </a:pPr>
            <a:r>
              <a:rPr lang="en-US" sz="1600" dirty="0"/>
              <a:t>b) A company randomly selects employees to complete yearly surveys on whether or not they enrolled in at least one wellness class at the company’s site. They want to know if a greater percentage took a wellness class </a:t>
            </a:r>
            <a:r>
              <a:rPr lang="en-US" sz="1600" b="1" dirty="0"/>
              <a:t>this year compared to last year</a:t>
            </a:r>
            <a:r>
              <a:rPr lang="en-US" sz="1600" dirty="0"/>
              <a:t>.</a:t>
            </a:r>
          </a:p>
          <a:p>
            <a:pPr marL="0" indent="-385763">
              <a:lnSpc>
                <a:spcPct val="100000"/>
              </a:lnSpc>
              <a:buFont typeface="+mj-lt"/>
              <a:buAutoNum type="alphaLcParenR"/>
            </a:pPr>
            <a:endParaRPr lang="en-US" sz="1600" dirty="0"/>
          </a:p>
          <a:p>
            <a:pPr marL="0" indent="0">
              <a:lnSpc>
                <a:spcPct val="100000"/>
              </a:lnSpc>
              <a:buNone/>
            </a:pPr>
            <a:endParaRPr lang="en-US" sz="1600" dirty="0"/>
          </a:p>
        </p:txBody>
      </p:sp>
    </p:spTree>
    <p:extLst>
      <p:ext uri="{BB962C8B-B14F-4D97-AF65-F5344CB8AC3E}">
        <p14:creationId xmlns:p14="http://schemas.microsoft.com/office/powerpoint/2010/main" val="2830276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11763</TotalTime>
  <Words>13759</Words>
  <Application>Microsoft Macintosh PowerPoint</Application>
  <PresentationFormat>Widescreen</PresentationFormat>
  <Paragraphs>1416</Paragraphs>
  <Slides>62</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Cambria Math</vt:lpstr>
      <vt:lpstr>Wingdings</vt:lpstr>
      <vt:lpstr>Office Theme</vt:lpstr>
      <vt:lpstr>PowerPoint Presentation</vt:lpstr>
      <vt:lpstr>Unit 9 - Outline </vt:lpstr>
      <vt:lpstr>Inference! Our Third Look</vt:lpstr>
      <vt:lpstr>Full Problem</vt:lpstr>
      <vt:lpstr>Hypothesis Test Steps – Reminder</vt:lpstr>
      <vt:lpstr>The Hypothesis Statements – Two Samples</vt:lpstr>
      <vt:lpstr>The Hypothesis Statements – Two Samples</vt:lpstr>
      <vt:lpstr>The Hypothesis Statements – Two Samples</vt:lpstr>
      <vt:lpstr>LCQ – Hypotheses</vt:lpstr>
      <vt:lpstr>LCQ – Hypotheses</vt:lpstr>
      <vt:lpstr>Assumptions</vt:lpstr>
      <vt:lpstr>Rejection Region and TS – Two Samples</vt:lpstr>
      <vt:lpstr>Conclude and Interpret – Two Samples</vt:lpstr>
      <vt:lpstr>Hypothesis Tests for Proportions – Two Samples!</vt:lpstr>
      <vt:lpstr>Proportions Assumptions- Two Samples</vt:lpstr>
      <vt:lpstr>LCQ – Assumptions</vt:lpstr>
      <vt:lpstr>LCQ – Assumptions</vt:lpstr>
      <vt:lpstr>Using Calc - Test Statistic and P-Value for Proportions</vt:lpstr>
      <vt:lpstr>Using Calc - Test Statistic and P-Value for Proportions</vt:lpstr>
      <vt:lpstr>LCQ – Conclusions and Interpretations</vt:lpstr>
      <vt:lpstr>LCQ – Conclusions and Interpretations</vt:lpstr>
      <vt:lpstr>Hypothesis Tests for Means – INDEPENDENT Samples (and Known 𝞂) </vt:lpstr>
      <vt:lpstr>LCQ: Independent vs Dependent Samples </vt:lpstr>
      <vt:lpstr>LCQ: Independent vs Dependent Samples </vt:lpstr>
      <vt:lpstr>The Hypothesis Statements for Two Samples - Review</vt:lpstr>
      <vt:lpstr>LCQ – Two Sample Means Hypotheses</vt:lpstr>
      <vt:lpstr>LCQ – Two Sample Means Hypotheses</vt:lpstr>
      <vt:lpstr>Mean Assumptions - Independent Samples</vt:lpstr>
      <vt:lpstr>LCQ – Assumptions</vt:lpstr>
      <vt:lpstr>LCQ – Assumptions</vt:lpstr>
      <vt:lpstr>Using Calc - Test Statistic and P-Value for Ind Means and Known 𝞂</vt:lpstr>
      <vt:lpstr>Using Calc - Test Statistic and P-Value for Ind Means and Known 𝞂</vt:lpstr>
      <vt:lpstr>LCQ – Conclusions and Interpretations</vt:lpstr>
      <vt:lpstr>LCQ – Conclusions and Interpretations</vt:lpstr>
      <vt:lpstr>Hypothesis Tests for Means – INDEPENDENT Samples (and Unknown 𝞂)</vt:lpstr>
      <vt:lpstr>Using Calc - Test Statistic and P-Value for Ind Means and Unknown 𝞂</vt:lpstr>
      <vt:lpstr>Using Calc - Test Statistic and P-Value for Ind Means and Unknown 𝞂</vt:lpstr>
      <vt:lpstr>Confidence Intervals – Two Samples!</vt:lpstr>
      <vt:lpstr>Structure of a Two Sample Confidence Interval</vt:lpstr>
      <vt:lpstr>Final Confidence Interval for p1 – p2</vt:lpstr>
      <vt:lpstr>Final Confidence Interval for p1 – p2</vt:lpstr>
      <vt:lpstr>Final Confidence Interval for µ1 – µ2 INDEPENDENT Samples</vt:lpstr>
      <vt:lpstr>Final Confidence Interval for µ1 – µ2 INDEPENDENT Samples</vt:lpstr>
      <vt:lpstr>Final Confidence Interval for µ1 – µ2 INDEPENDENT Samples</vt:lpstr>
      <vt:lpstr>Final Confidence Interval for µ1 – µ2 INDEPENDENT Samples</vt:lpstr>
      <vt:lpstr>Hypothesis Tests and Confidence Intervals</vt:lpstr>
      <vt:lpstr>LCQ – Confidence Intervals for Testing</vt:lpstr>
      <vt:lpstr>LCQ – Confidence Intervals for Testing</vt:lpstr>
      <vt:lpstr>Two Sample Confidence Interval Interpretations</vt:lpstr>
      <vt:lpstr>LCQ – Two Sample CI Interpretations</vt:lpstr>
      <vt:lpstr>LCQ – Two Sample CI Interpretations</vt:lpstr>
      <vt:lpstr>LCQ 2 – Two Sample CI Interpretations</vt:lpstr>
      <vt:lpstr>LCQ 2 – Two Sample CI Interpretations</vt:lpstr>
      <vt:lpstr>LCQ 2 – Two Sample CI Interpretations</vt:lpstr>
      <vt:lpstr>LCQ 2 – Two Sample CI Interpretations</vt:lpstr>
      <vt:lpstr>Problem Session!!!</vt:lpstr>
      <vt:lpstr>Problem 1</vt:lpstr>
      <vt:lpstr>Problem 1 - Solution</vt:lpstr>
      <vt:lpstr>Problem 1 - Solution</vt:lpstr>
      <vt:lpstr>Problem 3</vt:lpstr>
      <vt:lpstr>Problem 3 - Solution</vt:lpstr>
      <vt:lpstr>Problem 3 -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192</cp:revision>
  <dcterms:created xsi:type="dcterms:W3CDTF">2022-01-21T06:38:27Z</dcterms:created>
  <dcterms:modified xsi:type="dcterms:W3CDTF">2023-10-29T23:42:15Z</dcterms:modified>
</cp:coreProperties>
</file>